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97"/>
  </p:notesMasterIdLst>
  <p:sldIdLst>
    <p:sldId id="256" r:id="rId2"/>
    <p:sldId id="508" r:id="rId3"/>
    <p:sldId id="257" r:id="rId4"/>
    <p:sldId id="258" r:id="rId5"/>
    <p:sldId id="310" r:id="rId6"/>
    <p:sldId id="342" r:id="rId7"/>
    <p:sldId id="447" r:id="rId8"/>
    <p:sldId id="487" r:id="rId9"/>
    <p:sldId id="488" r:id="rId10"/>
    <p:sldId id="489" r:id="rId11"/>
    <p:sldId id="490" r:id="rId12"/>
    <p:sldId id="491" r:id="rId13"/>
    <p:sldId id="492" r:id="rId14"/>
    <p:sldId id="493" r:id="rId15"/>
    <p:sldId id="494" r:id="rId16"/>
    <p:sldId id="495" r:id="rId17"/>
    <p:sldId id="496" r:id="rId18"/>
    <p:sldId id="326" r:id="rId19"/>
    <p:sldId id="327" r:id="rId20"/>
    <p:sldId id="328" r:id="rId21"/>
    <p:sldId id="269" r:id="rId22"/>
    <p:sldId id="403" r:id="rId23"/>
    <p:sldId id="417" r:id="rId24"/>
    <p:sldId id="386" r:id="rId25"/>
    <p:sldId id="313" r:id="rId26"/>
    <p:sldId id="314" r:id="rId27"/>
    <p:sldId id="388" r:id="rId28"/>
    <p:sldId id="405" r:id="rId29"/>
    <p:sldId id="317" r:id="rId30"/>
    <p:sldId id="353" r:id="rId31"/>
    <p:sldId id="345" r:id="rId32"/>
    <p:sldId id="356" r:id="rId33"/>
    <p:sldId id="354" r:id="rId34"/>
    <p:sldId id="396" r:id="rId35"/>
    <p:sldId id="397" r:id="rId36"/>
    <p:sldId id="379" r:id="rId37"/>
    <p:sldId id="387" r:id="rId38"/>
    <p:sldId id="381" r:id="rId39"/>
    <p:sldId id="384" r:id="rId40"/>
    <p:sldId id="319" r:id="rId41"/>
    <p:sldId id="320" r:id="rId42"/>
    <p:sldId id="322" r:id="rId43"/>
    <p:sldId id="321" r:id="rId44"/>
    <p:sldId id="323" r:id="rId45"/>
    <p:sldId id="324" r:id="rId46"/>
    <p:sldId id="366" r:id="rId47"/>
    <p:sldId id="393" r:id="rId48"/>
    <p:sldId id="357" r:id="rId49"/>
    <p:sldId id="414" r:id="rId50"/>
    <p:sldId id="360" r:id="rId51"/>
    <p:sldId id="389" r:id="rId52"/>
    <p:sldId id="343" r:id="rId53"/>
    <p:sldId id="364" r:id="rId54"/>
    <p:sldId id="365" r:id="rId55"/>
    <p:sldId id="367" r:id="rId56"/>
    <p:sldId id="398" r:id="rId57"/>
    <p:sldId id="399" r:id="rId58"/>
    <p:sldId id="401" r:id="rId59"/>
    <p:sldId id="400" r:id="rId60"/>
    <p:sldId id="368" r:id="rId61"/>
    <p:sldId id="369" r:id="rId62"/>
    <p:sldId id="410" r:id="rId63"/>
    <p:sldId id="361" r:id="rId64"/>
    <p:sldId id="363" r:id="rId65"/>
    <p:sldId id="362" r:id="rId66"/>
    <p:sldId id="329" r:id="rId67"/>
    <p:sldId id="390" r:id="rId68"/>
    <p:sldId id="331" r:id="rId69"/>
    <p:sldId id="332" r:id="rId70"/>
    <p:sldId id="333" r:id="rId71"/>
    <p:sldId id="406" r:id="rId72"/>
    <p:sldId id="334" r:id="rId73"/>
    <p:sldId id="407" r:id="rId74"/>
    <p:sldId id="408" r:id="rId75"/>
    <p:sldId id="415" r:id="rId76"/>
    <p:sldId id="416" r:id="rId77"/>
    <p:sldId id="409" r:id="rId78"/>
    <p:sldId id="336" r:id="rId79"/>
    <p:sldId id="370" r:id="rId80"/>
    <p:sldId id="358" r:id="rId81"/>
    <p:sldId id="413" r:id="rId82"/>
    <p:sldId id="308" r:id="rId83"/>
    <p:sldId id="341" r:id="rId84"/>
    <p:sldId id="448" r:id="rId85"/>
    <p:sldId id="497" r:id="rId86"/>
    <p:sldId id="498" r:id="rId87"/>
    <p:sldId id="499" r:id="rId88"/>
    <p:sldId id="500" r:id="rId89"/>
    <p:sldId id="501" r:id="rId90"/>
    <p:sldId id="502" r:id="rId91"/>
    <p:sldId id="503" r:id="rId92"/>
    <p:sldId id="504" r:id="rId93"/>
    <p:sldId id="505" r:id="rId94"/>
    <p:sldId id="506" r:id="rId95"/>
    <p:sldId id="278" r:id="rId96"/>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enjamin Yaney" initials="BY" lastIdx="1" clrIdx="0">
    <p:extLst>
      <p:ext uri="{19B8F6BF-5375-455C-9EA6-DF929625EA0E}">
        <p15:presenceInfo xmlns:p15="http://schemas.microsoft.com/office/powerpoint/2012/main" userId="S::byaney@bristolgrp.com::0ce162de-e155-48cd-a569-caf6cccacd7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2514" autoAdjust="0"/>
    <p:restoredTop sz="74969" autoAdjust="0"/>
  </p:normalViewPr>
  <p:slideViewPr>
    <p:cSldViewPr snapToGrid="0">
      <p:cViewPr varScale="1">
        <p:scale>
          <a:sx n="64" d="100"/>
          <a:sy n="64" d="100"/>
        </p:scale>
        <p:origin x="90" y="42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tableStyles" Target="tableStyle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commentAuthors" Target="commentAuthors.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345E499-6A6C-4ABD-9961-7FA552DC378F}" type="doc">
      <dgm:prSet loTypeId="urn:microsoft.com/office/officeart/2005/8/layout/venn1" loCatId="relationship" qsTypeId="urn:microsoft.com/office/officeart/2005/8/quickstyle/simple1" qsCatId="simple" csTypeId="urn:microsoft.com/office/officeart/2005/8/colors/accent1_2" csCatId="accent1" phldr="1"/>
      <dgm:spPr/>
    </dgm:pt>
    <dgm:pt modelId="{91B3F6AB-1A42-4D9C-B28C-231B039E8157}">
      <dgm:prSet phldrT="[Text]"/>
      <dgm:spPr/>
      <dgm:t>
        <a:bodyPr/>
        <a:lstStyle/>
        <a:p>
          <a:pPr algn="ctr"/>
          <a:r>
            <a:rPr lang="en-US" u="sng" dirty="0"/>
            <a:t>Timber</a:t>
          </a:r>
        </a:p>
        <a:p>
          <a:pPr algn="l"/>
          <a:endParaRPr lang="en-US" u="none" dirty="0"/>
        </a:p>
      </dgm:t>
    </dgm:pt>
    <dgm:pt modelId="{E194AB92-F0F6-4A9B-B3A5-C4BD1BF224F5}" type="parTrans" cxnId="{B49EC40C-1648-4604-AE11-03023847E280}">
      <dgm:prSet/>
      <dgm:spPr/>
      <dgm:t>
        <a:bodyPr/>
        <a:lstStyle/>
        <a:p>
          <a:endParaRPr lang="en-US"/>
        </a:p>
      </dgm:t>
    </dgm:pt>
    <dgm:pt modelId="{19ACD08F-D6DA-4598-B09F-E0F475B85B4B}" type="sibTrans" cxnId="{B49EC40C-1648-4604-AE11-03023847E280}">
      <dgm:prSet/>
      <dgm:spPr/>
      <dgm:t>
        <a:bodyPr/>
        <a:lstStyle/>
        <a:p>
          <a:endParaRPr lang="en-US"/>
        </a:p>
      </dgm:t>
    </dgm:pt>
    <dgm:pt modelId="{62A0DB74-9722-4084-A919-9E442A73F952}">
      <dgm:prSet phldrT="[Text]"/>
      <dgm:spPr/>
      <dgm:t>
        <a:bodyPr/>
        <a:lstStyle/>
        <a:p>
          <a:pPr algn="ctr"/>
          <a:r>
            <a:rPr lang="en-US" u="sng" dirty="0"/>
            <a:t>Aluminum Hydraulic</a:t>
          </a:r>
        </a:p>
        <a:p>
          <a:pPr algn="l"/>
          <a:endParaRPr lang="en-US" u="none" dirty="0"/>
        </a:p>
      </dgm:t>
    </dgm:pt>
    <dgm:pt modelId="{97E6C266-DE1E-4C33-8CF7-1DB813253410}" type="parTrans" cxnId="{B67E19F7-6213-465F-85E2-B4DA25271251}">
      <dgm:prSet/>
      <dgm:spPr/>
      <dgm:t>
        <a:bodyPr/>
        <a:lstStyle/>
        <a:p>
          <a:endParaRPr lang="en-US"/>
        </a:p>
      </dgm:t>
    </dgm:pt>
    <dgm:pt modelId="{E1AD0469-F0BB-4AAE-80C4-C5291A075B8F}" type="sibTrans" cxnId="{B67E19F7-6213-465F-85E2-B4DA25271251}">
      <dgm:prSet/>
      <dgm:spPr/>
      <dgm:t>
        <a:bodyPr/>
        <a:lstStyle/>
        <a:p>
          <a:endParaRPr lang="en-US"/>
        </a:p>
      </dgm:t>
    </dgm:pt>
    <dgm:pt modelId="{F20EDB79-4137-451B-9E3A-9000BEA808F1}">
      <dgm:prSet phldrT="[Text]"/>
      <dgm:spPr/>
      <dgm:t>
        <a:bodyPr/>
        <a:lstStyle/>
        <a:p>
          <a:pPr algn="l"/>
          <a:r>
            <a:rPr lang="en-US" dirty="0"/>
            <a:t>Specific wood requirements</a:t>
          </a:r>
        </a:p>
      </dgm:t>
    </dgm:pt>
    <dgm:pt modelId="{4DF93439-EFF7-4A5B-9D52-9506619F9024}" type="parTrans" cxnId="{3EE900DF-C973-4BAC-B09E-63811B5D796B}">
      <dgm:prSet/>
      <dgm:spPr/>
      <dgm:t>
        <a:bodyPr/>
        <a:lstStyle/>
        <a:p>
          <a:endParaRPr lang="en-US"/>
        </a:p>
      </dgm:t>
    </dgm:pt>
    <dgm:pt modelId="{82FCA5F9-47ED-44BD-9A44-37CFC0E3D37B}" type="sibTrans" cxnId="{3EE900DF-C973-4BAC-B09E-63811B5D796B}">
      <dgm:prSet/>
      <dgm:spPr/>
      <dgm:t>
        <a:bodyPr/>
        <a:lstStyle/>
        <a:p>
          <a:endParaRPr lang="en-US"/>
        </a:p>
      </dgm:t>
    </dgm:pt>
    <dgm:pt modelId="{A843D3B1-0616-422D-8C7A-1C41377FCCB6}">
      <dgm:prSet phldrT="[Text]"/>
      <dgm:spPr/>
      <dgm:t>
        <a:bodyPr/>
        <a:lstStyle/>
        <a:p>
          <a:pPr algn="l"/>
          <a:r>
            <a:rPr lang="en-US" dirty="0"/>
            <a:t>More tables of specifications (12)</a:t>
          </a:r>
        </a:p>
      </dgm:t>
    </dgm:pt>
    <dgm:pt modelId="{55983E89-6643-40B0-97E7-2095585F8BBD}" type="parTrans" cxnId="{9054A2EA-B744-48BC-85B4-237DA79E20A2}">
      <dgm:prSet/>
      <dgm:spPr/>
      <dgm:t>
        <a:bodyPr/>
        <a:lstStyle/>
        <a:p>
          <a:endParaRPr lang="en-US"/>
        </a:p>
      </dgm:t>
    </dgm:pt>
    <dgm:pt modelId="{957DC315-3A93-487C-8D60-DAF1C901DEE5}" type="sibTrans" cxnId="{9054A2EA-B744-48BC-85B4-237DA79E20A2}">
      <dgm:prSet/>
      <dgm:spPr/>
      <dgm:t>
        <a:bodyPr/>
        <a:lstStyle/>
        <a:p>
          <a:endParaRPr lang="en-US"/>
        </a:p>
      </dgm:t>
    </dgm:pt>
    <dgm:pt modelId="{E0541186-3B14-49F7-8998-72F6F2A8E9F3}">
      <dgm:prSet phldrT="[Text]"/>
      <dgm:spPr/>
      <dgm:t>
        <a:bodyPr/>
        <a:lstStyle/>
        <a:p>
          <a:pPr algn="l"/>
          <a:r>
            <a:rPr lang="en-US" dirty="0"/>
            <a:t>Labor intensive to install (2 people, heavier components)</a:t>
          </a:r>
        </a:p>
      </dgm:t>
    </dgm:pt>
    <dgm:pt modelId="{16892C2B-2403-4464-A678-890A4B4E7F9A}" type="sibTrans" cxnId="{1FCEBEF2-6E21-4F6F-B202-8A5393D485BB}">
      <dgm:prSet/>
      <dgm:spPr/>
      <dgm:t>
        <a:bodyPr/>
        <a:lstStyle/>
        <a:p>
          <a:endParaRPr lang="en-US"/>
        </a:p>
      </dgm:t>
    </dgm:pt>
    <dgm:pt modelId="{788499B3-B006-4E20-B886-AD3E52BD5A4A}" type="parTrans" cxnId="{1FCEBEF2-6E21-4F6F-B202-8A5393D485BB}">
      <dgm:prSet/>
      <dgm:spPr/>
      <dgm:t>
        <a:bodyPr/>
        <a:lstStyle/>
        <a:p>
          <a:endParaRPr lang="en-US"/>
        </a:p>
      </dgm:t>
    </dgm:pt>
    <dgm:pt modelId="{27EE8ED6-6599-4BED-95DF-CB30E9B5B4F4}">
      <dgm:prSet/>
      <dgm:spPr/>
      <dgm:t>
        <a:bodyPr/>
        <a:lstStyle/>
        <a:p>
          <a:r>
            <a:rPr lang="en-US" dirty="0"/>
            <a:t>Less labor intensive (1 person can install, lightweight)</a:t>
          </a:r>
        </a:p>
      </dgm:t>
    </dgm:pt>
    <dgm:pt modelId="{48850DAE-09EC-4ED2-A720-77EA19A8FD28}" type="parTrans" cxnId="{AC29D81E-3F4F-4440-B5EC-98B003F83250}">
      <dgm:prSet/>
      <dgm:spPr/>
      <dgm:t>
        <a:bodyPr/>
        <a:lstStyle/>
        <a:p>
          <a:endParaRPr lang="en-US"/>
        </a:p>
      </dgm:t>
    </dgm:pt>
    <dgm:pt modelId="{85CBA291-E98C-4964-B961-6320E07EEE70}" type="sibTrans" cxnId="{AC29D81E-3F4F-4440-B5EC-98B003F83250}">
      <dgm:prSet/>
      <dgm:spPr/>
      <dgm:t>
        <a:bodyPr/>
        <a:lstStyle/>
        <a:p>
          <a:endParaRPr lang="en-US"/>
        </a:p>
      </dgm:t>
    </dgm:pt>
    <dgm:pt modelId="{0D153F72-762A-403D-8F55-D9EE692C510D}">
      <dgm:prSet phldrT="[Text]"/>
      <dgm:spPr/>
      <dgm:t>
        <a:bodyPr/>
        <a:lstStyle/>
        <a:p>
          <a:r>
            <a:rPr lang="en-US" dirty="0"/>
            <a:t>Safer installation (install from top of trench/excavation down)</a:t>
          </a:r>
        </a:p>
      </dgm:t>
    </dgm:pt>
    <dgm:pt modelId="{7883752A-C02D-40BA-B68E-A03A57D82FD6}" type="parTrans" cxnId="{9D93CF67-4D2D-41E5-8A0A-6E9851006FB9}">
      <dgm:prSet/>
      <dgm:spPr/>
      <dgm:t>
        <a:bodyPr/>
        <a:lstStyle/>
        <a:p>
          <a:endParaRPr lang="en-US"/>
        </a:p>
      </dgm:t>
    </dgm:pt>
    <dgm:pt modelId="{074DB96C-014E-4E16-ADC2-7F5AE7F7F6A4}" type="sibTrans" cxnId="{9D93CF67-4D2D-41E5-8A0A-6E9851006FB9}">
      <dgm:prSet/>
      <dgm:spPr/>
      <dgm:t>
        <a:bodyPr/>
        <a:lstStyle/>
        <a:p>
          <a:endParaRPr lang="en-US"/>
        </a:p>
      </dgm:t>
    </dgm:pt>
    <dgm:pt modelId="{EFDCDDB2-F472-469B-B97A-D2A93711B9EC}">
      <dgm:prSet phldrT="[Text]"/>
      <dgm:spPr/>
      <dgm:t>
        <a:bodyPr/>
        <a:lstStyle/>
        <a:p>
          <a:r>
            <a:rPr lang="en-US" dirty="0"/>
            <a:t>Less tables of specifications (6)</a:t>
          </a:r>
        </a:p>
      </dgm:t>
    </dgm:pt>
    <dgm:pt modelId="{8F6982F0-53E6-4531-A46B-A093071A0974}" type="parTrans" cxnId="{629EDC46-7629-4F3E-8CCE-5D432A223140}">
      <dgm:prSet/>
      <dgm:spPr/>
      <dgm:t>
        <a:bodyPr/>
        <a:lstStyle/>
        <a:p>
          <a:endParaRPr lang="en-US"/>
        </a:p>
      </dgm:t>
    </dgm:pt>
    <dgm:pt modelId="{7873B219-4BE8-482F-BB83-768A087D761D}" type="sibTrans" cxnId="{629EDC46-7629-4F3E-8CCE-5D432A223140}">
      <dgm:prSet/>
      <dgm:spPr/>
      <dgm:t>
        <a:bodyPr/>
        <a:lstStyle/>
        <a:p>
          <a:endParaRPr lang="en-US"/>
        </a:p>
      </dgm:t>
    </dgm:pt>
    <dgm:pt modelId="{1F47D3D8-3BE5-4E3E-A088-80706C208EA5}" type="pres">
      <dgm:prSet presAssocID="{F345E499-6A6C-4ABD-9961-7FA552DC378F}" presName="compositeShape" presStyleCnt="0">
        <dgm:presLayoutVars>
          <dgm:chMax val="7"/>
          <dgm:dir/>
          <dgm:resizeHandles val="exact"/>
        </dgm:presLayoutVars>
      </dgm:prSet>
      <dgm:spPr/>
    </dgm:pt>
    <dgm:pt modelId="{6A4F6761-065A-4480-BF79-3EEA0BCCE44C}" type="pres">
      <dgm:prSet presAssocID="{91B3F6AB-1A42-4D9C-B28C-231B039E8157}" presName="circ1" presStyleLbl="vennNode1" presStyleIdx="0" presStyleCnt="2"/>
      <dgm:spPr/>
    </dgm:pt>
    <dgm:pt modelId="{69F7CE08-AD24-4810-81FD-BA3A2579FBD3}" type="pres">
      <dgm:prSet presAssocID="{91B3F6AB-1A42-4D9C-B28C-231B039E8157}" presName="circ1Tx" presStyleLbl="revTx" presStyleIdx="0" presStyleCnt="0">
        <dgm:presLayoutVars>
          <dgm:chMax val="0"/>
          <dgm:chPref val="0"/>
          <dgm:bulletEnabled val="1"/>
        </dgm:presLayoutVars>
      </dgm:prSet>
      <dgm:spPr/>
    </dgm:pt>
    <dgm:pt modelId="{5C2EC5EB-7CD2-4B83-B3D2-C0484D52337A}" type="pres">
      <dgm:prSet presAssocID="{62A0DB74-9722-4084-A919-9E442A73F952}" presName="circ2" presStyleLbl="vennNode1" presStyleIdx="1" presStyleCnt="2" custScaleX="109333" custLinFactNeighborX="-251" custLinFactNeighborY="276"/>
      <dgm:spPr/>
    </dgm:pt>
    <dgm:pt modelId="{F5BE9E6E-5DEC-407E-AB72-E2E66E823BA2}" type="pres">
      <dgm:prSet presAssocID="{62A0DB74-9722-4084-A919-9E442A73F952}" presName="circ2Tx" presStyleLbl="revTx" presStyleIdx="0" presStyleCnt="0">
        <dgm:presLayoutVars>
          <dgm:chMax val="0"/>
          <dgm:chPref val="0"/>
          <dgm:bulletEnabled val="1"/>
        </dgm:presLayoutVars>
      </dgm:prSet>
      <dgm:spPr/>
    </dgm:pt>
  </dgm:ptLst>
  <dgm:cxnLst>
    <dgm:cxn modelId="{7DE63701-28FE-4E99-9236-101F955BB9F7}" type="presOf" srcId="{E0541186-3B14-49F7-8998-72F6F2A8E9F3}" destId="{69F7CE08-AD24-4810-81FD-BA3A2579FBD3}" srcOrd="1" destOrd="1" presId="urn:microsoft.com/office/officeart/2005/8/layout/venn1"/>
    <dgm:cxn modelId="{24019706-F435-425A-9867-E58DDABDD4F1}" type="presOf" srcId="{0D153F72-762A-403D-8F55-D9EE692C510D}" destId="{F5BE9E6E-5DEC-407E-AB72-E2E66E823BA2}" srcOrd="1" destOrd="2" presId="urn:microsoft.com/office/officeart/2005/8/layout/venn1"/>
    <dgm:cxn modelId="{B49EC40C-1648-4604-AE11-03023847E280}" srcId="{F345E499-6A6C-4ABD-9961-7FA552DC378F}" destId="{91B3F6AB-1A42-4D9C-B28C-231B039E8157}" srcOrd="0" destOrd="0" parTransId="{E194AB92-F0F6-4A9B-B3A5-C4BD1BF224F5}" sibTransId="{19ACD08F-D6DA-4598-B09F-E0F475B85B4B}"/>
    <dgm:cxn modelId="{B23D1B0E-17AE-4B78-A843-50EFF20626A0}" type="presOf" srcId="{A843D3B1-0616-422D-8C7A-1C41377FCCB6}" destId="{6A4F6761-065A-4480-BF79-3EEA0BCCE44C}" srcOrd="0" destOrd="3" presId="urn:microsoft.com/office/officeart/2005/8/layout/venn1"/>
    <dgm:cxn modelId="{AC29D81E-3F4F-4440-B5EC-98B003F83250}" srcId="{62A0DB74-9722-4084-A919-9E442A73F952}" destId="{27EE8ED6-6599-4BED-95DF-CB30E9B5B4F4}" srcOrd="0" destOrd="0" parTransId="{48850DAE-09EC-4ED2-A720-77EA19A8FD28}" sibTransId="{85CBA291-E98C-4964-B961-6320E07EEE70}"/>
    <dgm:cxn modelId="{F2223037-C959-4884-A3AC-0628E35E1BA5}" type="presOf" srcId="{EFDCDDB2-F472-469B-B97A-D2A93711B9EC}" destId="{F5BE9E6E-5DEC-407E-AB72-E2E66E823BA2}" srcOrd="1" destOrd="3" presId="urn:microsoft.com/office/officeart/2005/8/layout/venn1"/>
    <dgm:cxn modelId="{46643B3D-A490-4746-A947-D7722841B2C8}" type="presOf" srcId="{F20EDB79-4137-451B-9E3A-9000BEA808F1}" destId="{69F7CE08-AD24-4810-81FD-BA3A2579FBD3}" srcOrd="1" destOrd="2" presId="urn:microsoft.com/office/officeart/2005/8/layout/venn1"/>
    <dgm:cxn modelId="{95D6E03D-FB59-44AC-A024-59660BE4D822}" type="presOf" srcId="{27EE8ED6-6599-4BED-95DF-CB30E9B5B4F4}" destId="{F5BE9E6E-5DEC-407E-AB72-E2E66E823BA2}" srcOrd="1" destOrd="1" presId="urn:microsoft.com/office/officeart/2005/8/layout/venn1"/>
    <dgm:cxn modelId="{629EDC46-7629-4F3E-8CCE-5D432A223140}" srcId="{62A0DB74-9722-4084-A919-9E442A73F952}" destId="{EFDCDDB2-F472-469B-B97A-D2A93711B9EC}" srcOrd="2" destOrd="0" parTransId="{8F6982F0-53E6-4531-A46B-A093071A0974}" sibTransId="{7873B219-4BE8-482F-BB83-768A087D761D}"/>
    <dgm:cxn modelId="{9D93CF67-4D2D-41E5-8A0A-6E9851006FB9}" srcId="{62A0DB74-9722-4084-A919-9E442A73F952}" destId="{0D153F72-762A-403D-8F55-D9EE692C510D}" srcOrd="1" destOrd="0" parTransId="{7883752A-C02D-40BA-B68E-A03A57D82FD6}" sibTransId="{074DB96C-014E-4E16-ADC2-7F5AE7F7F6A4}"/>
    <dgm:cxn modelId="{1AFB086B-44ED-4BE3-8A34-6D9A61BA07C9}" type="presOf" srcId="{F20EDB79-4137-451B-9E3A-9000BEA808F1}" destId="{6A4F6761-065A-4480-BF79-3EEA0BCCE44C}" srcOrd="0" destOrd="2" presId="urn:microsoft.com/office/officeart/2005/8/layout/venn1"/>
    <dgm:cxn modelId="{B078414E-C668-49AB-89FE-1034327DE4E1}" type="presOf" srcId="{A843D3B1-0616-422D-8C7A-1C41377FCCB6}" destId="{69F7CE08-AD24-4810-81FD-BA3A2579FBD3}" srcOrd="1" destOrd="3" presId="urn:microsoft.com/office/officeart/2005/8/layout/venn1"/>
    <dgm:cxn modelId="{E67D3E54-A720-461F-8B85-3B2AE11CB883}" type="presOf" srcId="{91B3F6AB-1A42-4D9C-B28C-231B039E8157}" destId="{6A4F6761-065A-4480-BF79-3EEA0BCCE44C}" srcOrd="0" destOrd="0" presId="urn:microsoft.com/office/officeart/2005/8/layout/venn1"/>
    <dgm:cxn modelId="{23F2CF5A-9F43-4EC0-A715-978A7E493D12}" type="presOf" srcId="{27EE8ED6-6599-4BED-95DF-CB30E9B5B4F4}" destId="{5C2EC5EB-7CD2-4B83-B3D2-C0484D52337A}" srcOrd="0" destOrd="1" presId="urn:microsoft.com/office/officeart/2005/8/layout/venn1"/>
    <dgm:cxn modelId="{76624A8F-0F70-4F5A-9BE2-ABD17557720B}" type="presOf" srcId="{62A0DB74-9722-4084-A919-9E442A73F952}" destId="{F5BE9E6E-5DEC-407E-AB72-E2E66E823BA2}" srcOrd="1" destOrd="0" presId="urn:microsoft.com/office/officeart/2005/8/layout/venn1"/>
    <dgm:cxn modelId="{C897528F-4714-4DF1-8593-9FF1BCCF5B72}" type="presOf" srcId="{E0541186-3B14-49F7-8998-72F6F2A8E9F3}" destId="{6A4F6761-065A-4480-BF79-3EEA0BCCE44C}" srcOrd="0" destOrd="1" presId="urn:microsoft.com/office/officeart/2005/8/layout/venn1"/>
    <dgm:cxn modelId="{2FC3A898-6B9C-41CC-A274-286F12348EAD}" type="presOf" srcId="{EFDCDDB2-F472-469B-B97A-D2A93711B9EC}" destId="{5C2EC5EB-7CD2-4B83-B3D2-C0484D52337A}" srcOrd="0" destOrd="3" presId="urn:microsoft.com/office/officeart/2005/8/layout/venn1"/>
    <dgm:cxn modelId="{2A1E57CC-8A8D-4B3C-9DDD-A5240A7B769D}" type="presOf" srcId="{62A0DB74-9722-4084-A919-9E442A73F952}" destId="{5C2EC5EB-7CD2-4B83-B3D2-C0484D52337A}" srcOrd="0" destOrd="0" presId="urn:microsoft.com/office/officeart/2005/8/layout/venn1"/>
    <dgm:cxn modelId="{6BAC87D2-38E6-4290-8F03-A5FB6055456F}" type="presOf" srcId="{F345E499-6A6C-4ABD-9961-7FA552DC378F}" destId="{1F47D3D8-3BE5-4E3E-A088-80706C208EA5}" srcOrd="0" destOrd="0" presId="urn:microsoft.com/office/officeart/2005/8/layout/venn1"/>
    <dgm:cxn modelId="{3EE900DF-C973-4BAC-B09E-63811B5D796B}" srcId="{91B3F6AB-1A42-4D9C-B28C-231B039E8157}" destId="{F20EDB79-4137-451B-9E3A-9000BEA808F1}" srcOrd="1" destOrd="0" parTransId="{4DF93439-EFF7-4A5B-9D52-9506619F9024}" sibTransId="{82FCA5F9-47ED-44BD-9A44-37CFC0E3D37B}"/>
    <dgm:cxn modelId="{2D924DEA-740E-4C88-AEC8-C43E7D27820F}" type="presOf" srcId="{0D153F72-762A-403D-8F55-D9EE692C510D}" destId="{5C2EC5EB-7CD2-4B83-B3D2-C0484D52337A}" srcOrd="0" destOrd="2" presId="urn:microsoft.com/office/officeart/2005/8/layout/venn1"/>
    <dgm:cxn modelId="{9054A2EA-B744-48BC-85B4-237DA79E20A2}" srcId="{91B3F6AB-1A42-4D9C-B28C-231B039E8157}" destId="{A843D3B1-0616-422D-8C7A-1C41377FCCB6}" srcOrd="2" destOrd="0" parTransId="{55983E89-6643-40B0-97E7-2095585F8BBD}" sibTransId="{957DC315-3A93-487C-8D60-DAF1C901DEE5}"/>
    <dgm:cxn modelId="{1FCEBEF2-6E21-4F6F-B202-8A5393D485BB}" srcId="{91B3F6AB-1A42-4D9C-B28C-231B039E8157}" destId="{E0541186-3B14-49F7-8998-72F6F2A8E9F3}" srcOrd="0" destOrd="0" parTransId="{788499B3-B006-4E20-B886-AD3E52BD5A4A}" sibTransId="{16892C2B-2403-4464-A678-890A4B4E7F9A}"/>
    <dgm:cxn modelId="{B67E19F7-6213-465F-85E2-B4DA25271251}" srcId="{F345E499-6A6C-4ABD-9961-7FA552DC378F}" destId="{62A0DB74-9722-4084-A919-9E442A73F952}" srcOrd="1" destOrd="0" parTransId="{97E6C266-DE1E-4C33-8CF7-1DB813253410}" sibTransId="{E1AD0469-F0BB-4AAE-80C4-C5291A075B8F}"/>
    <dgm:cxn modelId="{F653AAFB-7050-4C43-9133-0DDA8E043654}" type="presOf" srcId="{91B3F6AB-1A42-4D9C-B28C-231B039E8157}" destId="{69F7CE08-AD24-4810-81FD-BA3A2579FBD3}" srcOrd="1" destOrd="0" presId="urn:microsoft.com/office/officeart/2005/8/layout/venn1"/>
    <dgm:cxn modelId="{F7416DC9-F6E0-4ED2-B790-92D017A90570}" type="presParOf" srcId="{1F47D3D8-3BE5-4E3E-A088-80706C208EA5}" destId="{6A4F6761-065A-4480-BF79-3EEA0BCCE44C}" srcOrd="0" destOrd="0" presId="urn:microsoft.com/office/officeart/2005/8/layout/venn1"/>
    <dgm:cxn modelId="{318934CD-BC9E-44A7-87BE-78D2CE0D1AD6}" type="presParOf" srcId="{1F47D3D8-3BE5-4E3E-A088-80706C208EA5}" destId="{69F7CE08-AD24-4810-81FD-BA3A2579FBD3}" srcOrd="1" destOrd="0" presId="urn:microsoft.com/office/officeart/2005/8/layout/venn1"/>
    <dgm:cxn modelId="{B457D9C5-2765-4A11-96E0-FFB3C8178C5A}" type="presParOf" srcId="{1F47D3D8-3BE5-4E3E-A088-80706C208EA5}" destId="{5C2EC5EB-7CD2-4B83-B3D2-C0484D52337A}" srcOrd="2" destOrd="0" presId="urn:microsoft.com/office/officeart/2005/8/layout/venn1"/>
    <dgm:cxn modelId="{11E6E880-F32A-4A34-9FF1-E4F5B7CCCE5A}" type="presParOf" srcId="{1F47D3D8-3BE5-4E3E-A088-80706C208EA5}" destId="{F5BE9E6E-5DEC-407E-AB72-E2E66E823BA2}" srcOrd="3"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4F6761-065A-4480-BF79-3EEA0BCCE44C}">
      <dsp:nvSpPr>
        <dsp:cNvPr id="0" name=""/>
        <dsp:cNvSpPr/>
      </dsp:nvSpPr>
      <dsp:spPr>
        <a:xfrm>
          <a:off x="90581" y="182034"/>
          <a:ext cx="5263892" cy="5263892"/>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1">
          <a:noAutofit/>
        </a:bodyPr>
        <a:lstStyle/>
        <a:p>
          <a:pPr marL="0" lvl="0" indent="0" algn="ctr" defTabSz="1333500">
            <a:lnSpc>
              <a:spcPct val="90000"/>
            </a:lnSpc>
            <a:spcBef>
              <a:spcPct val="0"/>
            </a:spcBef>
            <a:spcAft>
              <a:spcPct val="35000"/>
            </a:spcAft>
            <a:buNone/>
          </a:pPr>
          <a:r>
            <a:rPr lang="en-US" sz="3000" u="sng" kern="1200" dirty="0"/>
            <a:t>Timber</a:t>
          </a:r>
        </a:p>
        <a:p>
          <a:pPr marL="0" lvl="0" indent="0" algn="l" defTabSz="1333500">
            <a:lnSpc>
              <a:spcPct val="90000"/>
            </a:lnSpc>
            <a:spcBef>
              <a:spcPct val="0"/>
            </a:spcBef>
            <a:spcAft>
              <a:spcPct val="35000"/>
            </a:spcAft>
            <a:buNone/>
          </a:pPr>
          <a:endParaRPr lang="en-US" sz="3000" u="none" kern="1200" dirty="0"/>
        </a:p>
        <a:p>
          <a:pPr marL="228600" lvl="1" indent="-228600" algn="l" defTabSz="1022350">
            <a:lnSpc>
              <a:spcPct val="90000"/>
            </a:lnSpc>
            <a:spcBef>
              <a:spcPct val="0"/>
            </a:spcBef>
            <a:spcAft>
              <a:spcPct val="15000"/>
            </a:spcAft>
            <a:buChar char="•"/>
          </a:pPr>
          <a:r>
            <a:rPr lang="en-US" sz="2300" kern="1200" dirty="0"/>
            <a:t>Labor intensive to install (2 people, heavier components)</a:t>
          </a:r>
        </a:p>
        <a:p>
          <a:pPr marL="228600" lvl="1" indent="-228600" algn="l" defTabSz="1022350">
            <a:lnSpc>
              <a:spcPct val="90000"/>
            </a:lnSpc>
            <a:spcBef>
              <a:spcPct val="0"/>
            </a:spcBef>
            <a:spcAft>
              <a:spcPct val="15000"/>
            </a:spcAft>
            <a:buChar char="•"/>
          </a:pPr>
          <a:r>
            <a:rPr lang="en-US" sz="2300" kern="1200" dirty="0"/>
            <a:t>Specific wood requirements</a:t>
          </a:r>
        </a:p>
        <a:p>
          <a:pPr marL="228600" lvl="1" indent="-228600" algn="l" defTabSz="1022350">
            <a:lnSpc>
              <a:spcPct val="90000"/>
            </a:lnSpc>
            <a:spcBef>
              <a:spcPct val="0"/>
            </a:spcBef>
            <a:spcAft>
              <a:spcPct val="15000"/>
            </a:spcAft>
            <a:buChar char="•"/>
          </a:pPr>
          <a:r>
            <a:rPr lang="en-US" sz="2300" kern="1200" dirty="0"/>
            <a:t>More tables of specifications (12)</a:t>
          </a:r>
        </a:p>
      </dsp:txBody>
      <dsp:txXfrm>
        <a:off x="825629" y="802760"/>
        <a:ext cx="3035037" cy="4022440"/>
      </dsp:txXfrm>
    </dsp:sp>
    <dsp:sp modelId="{5C2EC5EB-7CD2-4B83-B3D2-C0484D52337A}">
      <dsp:nvSpPr>
        <dsp:cNvPr id="0" name=""/>
        <dsp:cNvSpPr/>
      </dsp:nvSpPr>
      <dsp:spPr>
        <a:xfrm>
          <a:off x="3625525" y="196563"/>
          <a:ext cx="5755171" cy="5263892"/>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1">
          <a:noAutofit/>
        </a:bodyPr>
        <a:lstStyle/>
        <a:p>
          <a:pPr marL="0" lvl="0" indent="0" algn="ctr" defTabSz="1333500">
            <a:lnSpc>
              <a:spcPct val="90000"/>
            </a:lnSpc>
            <a:spcBef>
              <a:spcPct val="0"/>
            </a:spcBef>
            <a:spcAft>
              <a:spcPct val="35000"/>
            </a:spcAft>
            <a:buNone/>
          </a:pPr>
          <a:r>
            <a:rPr lang="en-US" sz="3000" u="sng" kern="1200" dirty="0"/>
            <a:t>Aluminum Hydraulic</a:t>
          </a:r>
        </a:p>
        <a:p>
          <a:pPr marL="0" lvl="0" indent="0" algn="l" defTabSz="1333500">
            <a:lnSpc>
              <a:spcPct val="90000"/>
            </a:lnSpc>
            <a:spcBef>
              <a:spcPct val="0"/>
            </a:spcBef>
            <a:spcAft>
              <a:spcPct val="35000"/>
            </a:spcAft>
            <a:buNone/>
          </a:pPr>
          <a:endParaRPr lang="en-US" sz="3000" u="none" kern="1200" dirty="0"/>
        </a:p>
        <a:p>
          <a:pPr marL="228600" lvl="1" indent="-228600" algn="l" defTabSz="1022350">
            <a:lnSpc>
              <a:spcPct val="90000"/>
            </a:lnSpc>
            <a:spcBef>
              <a:spcPct val="0"/>
            </a:spcBef>
            <a:spcAft>
              <a:spcPct val="15000"/>
            </a:spcAft>
            <a:buChar char="•"/>
          </a:pPr>
          <a:r>
            <a:rPr lang="en-US" sz="2300" kern="1200" dirty="0"/>
            <a:t>Less labor intensive (1 person can install, lightweight)</a:t>
          </a:r>
        </a:p>
        <a:p>
          <a:pPr marL="228600" lvl="1" indent="-228600" algn="l" defTabSz="1022350">
            <a:lnSpc>
              <a:spcPct val="90000"/>
            </a:lnSpc>
            <a:spcBef>
              <a:spcPct val="0"/>
            </a:spcBef>
            <a:spcAft>
              <a:spcPct val="15000"/>
            </a:spcAft>
            <a:buChar char="•"/>
          </a:pPr>
          <a:r>
            <a:rPr lang="en-US" sz="2300" kern="1200" dirty="0"/>
            <a:t>Safer installation (install from top of trench/excavation down)</a:t>
          </a:r>
        </a:p>
        <a:p>
          <a:pPr marL="228600" lvl="1" indent="-228600" algn="l" defTabSz="1022350">
            <a:lnSpc>
              <a:spcPct val="90000"/>
            </a:lnSpc>
            <a:spcBef>
              <a:spcPct val="0"/>
            </a:spcBef>
            <a:spcAft>
              <a:spcPct val="15000"/>
            </a:spcAft>
            <a:buChar char="•"/>
          </a:pPr>
          <a:r>
            <a:rPr lang="en-US" sz="2300" kern="1200" dirty="0"/>
            <a:t>Less tables of specifications (6)</a:t>
          </a:r>
        </a:p>
      </dsp:txBody>
      <dsp:txXfrm>
        <a:off x="5258750" y="817289"/>
        <a:ext cx="3318297" cy="4022440"/>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EF95D333-5A7A-44AF-BDAA-927CA0D2D5BB}" type="datetimeFigureOut">
              <a:rPr lang="en-US" smtClean="0"/>
              <a:t>4/20/2021</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7EE71FFD-6856-42C9-A591-5AC71D0806B0}" type="slidenum">
              <a:rPr lang="en-US" smtClean="0"/>
              <a:t>‹#›</a:t>
            </a:fld>
            <a:endParaRPr lang="en-US"/>
          </a:p>
        </p:txBody>
      </p:sp>
    </p:spTree>
    <p:extLst>
      <p:ext uri="{BB962C8B-B14F-4D97-AF65-F5344CB8AC3E}">
        <p14:creationId xmlns:p14="http://schemas.microsoft.com/office/powerpoint/2010/main" val="1545307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EE71FFD-6856-42C9-A591-5AC71D0806B0}" type="slidenum">
              <a:rPr lang="en-US" smtClean="0"/>
              <a:t>1</a:t>
            </a:fld>
            <a:endParaRPr lang="en-US"/>
          </a:p>
        </p:txBody>
      </p:sp>
    </p:spTree>
    <p:extLst>
      <p:ext uri="{BB962C8B-B14F-4D97-AF65-F5344CB8AC3E}">
        <p14:creationId xmlns:p14="http://schemas.microsoft.com/office/powerpoint/2010/main" val="27257705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Answer is D</a:t>
            </a:r>
          </a:p>
          <a:p>
            <a:endParaRPr lang="en-US" dirty="0"/>
          </a:p>
        </p:txBody>
      </p:sp>
      <p:sp>
        <p:nvSpPr>
          <p:cNvPr id="4" name="Slide Number Placeholder 3"/>
          <p:cNvSpPr>
            <a:spLocks noGrp="1"/>
          </p:cNvSpPr>
          <p:nvPr>
            <p:ph type="sldNum" sz="quarter" idx="10"/>
          </p:nvPr>
        </p:nvSpPr>
        <p:spPr/>
        <p:txBody>
          <a:bodyPr/>
          <a:lstStyle/>
          <a:p>
            <a:fld id="{7EE71FFD-6856-42C9-A591-5AC71D0806B0}" type="slidenum">
              <a:rPr lang="en-US" smtClean="0"/>
              <a:t>15</a:t>
            </a:fld>
            <a:endParaRPr lang="en-US"/>
          </a:p>
        </p:txBody>
      </p:sp>
    </p:spTree>
    <p:extLst>
      <p:ext uri="{BB962C8B-B14F-4D97-AF65-F5344CB8AC3E}">
        <p14:creationId xmlns:p14="http://schemas.microsoft.com/office/powerpoint/2010/main" val="25309253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Answer is C</a:t>
            </a:r>
          </a:p>
          <a:p>
            <a:endParaRPr lang="en-US" dirty="0"/>
          </a:p>
        </p:txBody>
      </p:sp>
      <p:sp>
        <p:nvSpPr>
          <p:cNvPr id="4" name="Slide Number Placeholder 3"/>
          <p:cNvSpPr>
            <a:spLocks noGrp="1"/>
          </p:cNvSpPr>
          <p:nvPr>
            <p:ph type="sldNum" sz="quarter" idx="10"/>
          </p:nvPr>
        </p:nvSpPr>
        <p:spPr/>
        <p:txBody>
          <a:bodyPr/>
          <a:lstStyle/>
          <a:p>
            <a:fld id="{7EE71FFD-6856-42C9-A591-5AC71D0806B0}" type="slidenum">
              <a:rPr lang="en-US" smtClean="0"/>
              <a:t>16</a:t>
            </a:fld>
            <a:endParaRPr lang="en-US"/>
          </a:p>
        </p:txBody>
      </p:sp>
    </p:spTree>
    <p:extLst>
      <p:ext uri="{BB962C8B-B14F-4D97-AF65-F5344CB8AC3E}">
        <p14:creationId xmlns:p14="http://schemas.microsoft.com/office/powerpoint/2010/main" val="39148966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Answer is C</a:t>
            </a:r>
          </a:p>
          <a:p>
            <a:endParaRPr lang="en-US" dirty="0"/>
          </a:p>
        </p:txBody>
      </p:sp>
      <p:sp>
        <p:nvSpPr>
          <p:cNvPr id="4" name="Slide Number Placeholder 3"/>
          <p:cNvSpPr>
            <a:spLocks noGrp="1"/>
          </p:cNvSpPr>
          <p:nvPr>
            <p:ph type="sldNum" sz="quarter" idx="10"/>
          </p:nvPr>
        </p:nvSpPr>
        <p:spPr/>
        <p:txBody>
          <a:bodyPr/>
          <a:lstStyle/>
          <a:p>
            <a:fld id="{7EE71FFD-6856-42C9-A591-5AC71D0806B0}" type="slidenum">
              <a:rPr lang="en-US" smtClean="0"/>
              <a:t>17</a:t>
            </a:fld>
            <a:endParaRPr lang="en-US"/>
          </a:p>
        </p:txBody>
      </p:sp>
    </p:spTree>
    <p:extLst>
      <p:ext uri="{BB962C8B-B14F-4D97-AF65-F5344CB8AC3E}">
        <p14:creationId xmlns:p14="http://schemas.microsoft.com/office/powerpoint/2010/main" val="19885798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Workers may request and receive information form the employer on OSHA’s rules and regulations, mandatory measuring or monitoring of toxic substances, and emergency procedures.</a:t>
            </a:r>
            <a:endParaRPr lang="en-US" dirty="0">
              <a:effectLst/>
            </a:endParaRPr>
          </a:p>
          <a:p>
            <a:r>
              <a:rPr lang="en-US" sz="1200" kern="1200" dirty="0">
                <a:solidFill>
                  <a:schemeClr val="tx1"/>
                </a:solidFill>
                <a:effectLst/>
                <a:latin typeface="+mn-lt"/>
                <a:ea typeface="+mn-ea"/>
                <a:cs typeface="+mn-cs"/>
              </a:rPr>
              <a:t> </a:t>
            </a:r>
            <a:endParaRPr lang="en-US" dirty="0">
              <a:effectLst/>
            </a:endParaRPr>
          </a:p>
          <a:p>
            <a:r>
              <a:rPr lang="en-US" sz="1200" kern="1200" dirty="0">
                <a:solidFill>
                  <a:schemeClr val="tx1"/>
                </a:solidFill>
                <a:effectLst/>
                <a:latin typeface="+mn-lt"/>
                <a:ea typeface="+mn-ea"/>
                <a:cs typeface="+mn-cs"/>
              </a:rPr>
              <a:t>They can also make formal complaints in confidence to OSHA, receive OSHA mandated training, and participate in the “walk around” portion of an OSHA inspection.</a:t>
            </a:r>
            <a:endParaRPr lang="en-US" dirty="0">
              <a:effectLst/>
            </a:endParaRPr>
          </a:p>
          <a:p>
            <a:endParaRPr lang="en-US" dirty="0"/>
          </a:p>
        </p:txBody>
      </p:sp>
      <p:sp>
        <p:nvSpPr>
          <p:cNvPr id="4" name="Slide Number Placeholder 3"/>
          <p:cNvSpPr>
            <a:spLocks noGrp="1"/>
          </p:cNvSpPr>
          <p:nvPr>
            <p:ph type="sldNum" sz="quarter" idx="5"/>
          </p:nvPr>
        </p:nvSpPr>
        <p:spPr/>
        <p:txBody>
          <a:bodyPr/>
          <a:lstStyle/>
          <a:p>
            <a:fld id="{7EE71FFD-6856-42C9-A591-5AC71D0806B0}" type="slidenum">
              <a:rPr lang="en-US" smtClean="0"/>
              <a:t>18</a:t>
            </a:fld>
            <a:endParaRPr lang="en-US"/>
          </a:p>
        </p:txBody>
      </p:sp>
    </p:spTree>
    <p:extLst>
      <p:ext uri="{BB962C8B-B14F-4D97-AF65-F5344CB8AC3E}">
        <p14:creationId xmlns:p14="http://schemas.microsoft.com/office/powerpoint/2010/main" val="6616348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Workers may refuse to perform dangerous work if they reasonably believe there is a threat of serious injury or death and the employer refuses to correct the condition after the employee requests it.</a:t>
            </a:r>
          </a:p>
          <a:p>
            <a:endParaRPr lang="en-US" dirty="0"/>
          </a:p>
          <a:p>
            <a:r>
              <a:rPr lang="en-US" dirty="0"/>
              <a:t>They also have access to examine the OSHA 300 log of recordable injuries and illnesses, obtain safety data sheets for hazardous chemicals, and view work-related medical and exposure records.</a:t>
            </a:r>
          </a:p>
          <a:p>
            <a:endParaRPr lang="en-US" dirty="0"/>
          </a:p>
        </p:txBody>
      </p:sp>
      <p:sp>
        <p:nvSpPr>
          <p:cNvPr id="4" name="Slide Number Placeholder 3"/>
          <p:cNvSpPr>
            <a:spLocks noGrp="1"/>
          </p:cNvSpPr>
          <p:nvPr>
            <p:ph type="sldNum" sz="quarter" idx="5"/>
          </p:nvPr>
        </p:nvSpPr>
        <p:spPr/>
        <p:txBody>
          <a:bodyPr/>
          <a:lstStyle/>
          <a:p>
            <a:fld id="{7EE71FFD-6856-42C9-A591-5AC71D0806B0}" type="slidenum">
              <a:rPr lang="en-US" smtClean="0"/>
              <a:t>19</a:t>
            </a:fld>
            <a:endParaRPr lang="en-US"/>
          </a:p>
        </p:txBody>
      </p:sp>
    </p:spTree>
    <p:extLst>
      <p:ext uri="{BB962C8B-B14F-4D97-AF65-F5344CB8AC3E}">
        <p14:creationId xmlns:p14="http://schemas.microsoft.com/office/powerpoint/2010/main" val="2418198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Workers have the right to contest an abatement period given to an employer by OSHA, intervene in enforcement proceedings against the employer, and report unsafe conditions or practices to OSHA without fear of retaliation from the employer.</a:t>
            </a:r>
          </a:p>
        </p:txBody>
      </p:sp>
      <p:sp>
        <p:nvSpPr>
          <p:cNvPr id="4" name="Slide Number Placeholder 3"/>
          <p:cNvSpPr>
            <a:spLocks noGrp="1"/>
          </p:cNvSpPr>
          <p:nvPr>
            <p:ph type="sldNum" sz="quarter" idx="5"/>
          </p:nvPr>
        </p:nvSpPr>
        <p:spPr/>
        <p:txBody>
          <a:bodyPr/>
          <a:lstStyle/>
          <a:p>
            <a:fld id="{7EE71FFD-6856-42C9-A591-5AC71D0806B0}" type="slidenum">
              <a:rPr lang="en-US" smtClean="0"/>
              <a:t>20</a:t>
            </a:fld>
            <a:endParaRPr lang="en-US"/>
          </a:p>
        </p:txBody>
      </p:sp>
    </p:spTree>
    <p:extLst>
      <p:ext uri="{BB962C8B-B14F-4D97-AF65-F5344CB8AC3E}">
        <p14:creationId xmlns:p14="http://schemas.microsoft.com/office/powerpoint/2010/main" val="3963516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Excavation-This definition is from OSHA.</a:t>
            </a:r>
            <a:endParaRPr lang="en-US" dirty="0"/>
          </a:p>
        </p:txBody>
      </p:sp>
      <p:sp>
        <p:nvSpPr>
          <p:cNvPr id="4" name="Slide Number Placeholder 3"/>
          <p:cNvSpPr>
            <a:spLocks noGrp="1"/>
          </p:cNvSpPr>
          <p:nvPr>
            <p:ph type="sldNum" sz="quarter" idx="10"/>
          </p:nvPr>
        </p:nvSpPr>
        <p:spPr/>
        <p:txBody>
          <a:bodyPr/>
          <a:lstStyle/>
          <a:p>
            <a:fld id="{7EE71FFD-6856-42C9-A591-5AC71D0806B0}" type="slidenum">
              <a:rPr lang="en-US" smtClean="0"/>
              <a:t>21</a:t>
            </a:fld>
            <a:endParaRPr lang="en-US"/>
          </a:p>
        </p:txBody>
      </p:sp>
    </p:spTree>
    <p:extLst>
      <p:ext uri="{BB962C8B-B14F-4D97-AF65-F5344CB8AC3E}">
        <p14:creationId xmlns:p14="http://schemas.microsoft.com/office/powerpoint/2010/main" val="35431078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an excavation near a parking lot.</a:t>
            </a:r>
          </a:p>
          <a:p>
            <a:r>
              <a:rPr lang="en-US" dirty="0"/>
              <a:t>Photo Credit-David Ponder.</a:t>
            </a:r>
          </a:p>
          <a:p>
            <a:endParaRPr lang="en-US" dirty="0"/>
          </a:p>
        </p:txBody>
      </p:sp>
      <p:sp>
        <p:nvSpPr>
          <p:cNvPr id="4" name="Slide Number Placeholder 3"/>
          <p:cNvSpPr>
            <a:spLocks noGrp="1"/>
          </p:cNvSpPr>
          <p:nvPr>
            <p:ph type="sldNum" sz="quarter" idx="10"/>
          </p:nvPr>
        </p:nvSpPr>
        <p:spPr/>
        <p:txBody>
          <a:bodyPr/>
          <a:lstStyle/>
          <a:p>
            <a:fld id="{7EE71FFD-6856-42C9-A591-5AC71D0806B0}" type="slidenum">
              <a:rPr lang="en-US" smtClean="0"/>
              <a:t>22</a:t>
            </a:fld>
            <a:endParaRPr lang="en-US"/>
          </a:p>
        </p:txBody>
      </p:sp>
    </p:spTree>
    <p:extLst>
      <p:ext uri="{BB962C8B-B14F-4D97-AF65-F5344CB8AC3E}">
        <p14:creationId xmlns:p14="http://schemas.microsoft.com/office/powerpoint/2010/main" val="23706160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E71FFD-6856-42C9-A591-5AC71D0806B0}" type="slidenum">
              <a:rPr lang="en-US" smtClean="0"/>
              <a:t>24</a:t>
            </a:fld>
            <a:endParaRPr lang="en-US"/>
          </a:p>
        </p:txBody>
      </p:sp>
    </p:spTree>
    <p:extLst>
      <p:ext uri="{BB962C8B-B14F-4D97-AF65-F5344CB8AC3E}">
        <p14:creationId xmlns:p14="http://schemas.microsoft.com/office/powerpoint/2010/main" val="25082112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E71FFD-6856-42C9-A591-5AC71D0806B0}" type="slidenum">
              <a:rPr lang="en-US" smtClean="0"/>
              <a:t>25</a:t>
            </a:fld>
            <a:endParaRPr lang="en-US"/>
          </a:p>
        </p:txBody>
      </p:sp>
    </p:spTree>
    <p:extLst>
      <p:ext uri="{BB962C8B-B14F-4D97-AF65-F5344CB8AC3E}">
        <p14:creationId xmlns:p14="http://schemas.microsoft.com/office/powerpoint/2010/main" val="13555383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purpose is to ensure you have a solid understanding of trenches and excavations and a clear picture of how to always have a safe one. </a:t>
            </a:r>
            <a:endParaRPr lang="en-US" dirty="0">
              <a:effectLst/>
            </a:endParaRPr>
          </a:p>
          <a:p>
            <a:endParaRPr lang="en-US" dirty="0"/>
          </a:p>
        </p:txBody>
      </p:sp>
      <p:sp>
        <p:nvSpPr>
          <p:cNvPr id="4" name="Slide Number Placeholder 3"/>
          <p:cNvSpPr>
            <a:spLocks noGrp="1"/>
          </p:cNvSpPr>
          <p:nvPr>
            <p:ph type="sldNum" sz="quarter" idx="10"/>
          </p:nvPr>
        </p:nvSpPr>
        <p:spPr/>
        <p:txBody>
          <a:bodyPr/>
          <a:lstStyle/>
          <a:p>
            <a:fld id="{7EE71FFD-6856-42C9-A591-5AC71D0806B0}" type="slidenum">
              <a:rPr lang="en-US" smtClean="0"/>
              <a:t>3</a:t>
            </a:fld>
            <a:endParaRPr lang="en-US"/>
          </a:p>
        </p:txBody>
      </p:sp>
    </p:spTree>
    <p:extLst>
      <p:ext uri="{BB962C8B-B14F-4D97-AF65-F5344CB8AC3E}">
        <p14:creationId xmlns:p14="http://schemas.microsoft.com/office/powerpoint/2010/main" val="35236732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Cave-in-The full OSHA definition includes “the loss of soil from under a trench shield or support system, and its sudden movement into the excavation, either by falling or sliding”</a:t>
            </a:r>
            <a:endParaRPr lang="en-US" dirty="0">
              <a:effectLst/>
            </a:endParaRPr>
          </a:p>
        </p:txBody>
      </p:sp>
      <p:sp>
        <p:nvSpPr>
          <p:cNvPr id="4" name="Slide Number Placeholder 3"/>
          <p:cNvSpPr>
            <a:spLocks noGrp="1"/>
          </p:cNvSpPr>
          <p:nvPr>
            <p:ph type="sldNum" sz="quarter" idx="10"/>
          </p:nvPr>
        </p:nvSpPr>
        <p:spPr/>
        <p:txBody>
          <a:bodyPr/>
          <a:lstStyle/>
          <a:p>
            <a:fld id="{7EE71FFD-6856-42C9-A591-5AC71D0806B0}" type="slidenum">
              <a:rPr lang="en-US" smtClean="0"/>
              <a:t>26</a:t>
            </a:fld>
            <a:endParaRPr lang="en-US"/>
          </a:p>
        </p:txBody>
      </p:sp>
    </p:spTree>
    <p:extLst>
      <p:ext uri="{BB962C8B-B14F-4D97-AF65-F5344CB8AC3E}">
        <p14:creationId xmlns:p14="http://schemas.microsoft.com/office/powerpoint/2010/main" val="7102070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trench has no cave-in protection-spoil too close to edge, no sloping, benching, shoring, or shielding and it is a cave-in waiting to happen</a:t>
            </a:r>
            <a:endParaRPr lang="en-US" dirty="0"/>
          </a:p>
        </p:txBody>
      </p:sp>
      <p:sp>
        <p:nvSpPr>
          <p:cNvPr id="4" name="Slide Number Placeholder 3"/>
          <p:cNvSpPr>
            <a:spLocks noGrp="1"/>
          </p:cNvSpPr>
          <p:nvPr>
            <p:ph type="sldNum" sz="quarter" idx="10"/>
          </p:nvPr>
        </p:nvSpPr>
        <p:spPr/>
        <p:txBody>
          <a:bodyPr/>
          <a:lstStyle/>
          <a:p>
            <a:fld id="{7EE71FFD-6856-42C9-A591-5AC71D0806B0}" type="slidenum">
              <a:rPr lang="en-US" smtClean="0"/>
              <a:t>27</a:t>
            </a:fld>
            <a:endParaRPr lang="en-US"/>
          </a:p>
        </p:txBody>
      </p:sp>
    </p:spTree>
    <p:extLst>
      <p:ext uri="{BB962C8B-B14F-4D97-AF65-F5344CB8AC3E}">
        <p14:creationId xmlns:p14="http://schemas.microsoft.com/office/powerpoint/2010/main" val="218300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Left photo-an example of sloping the walls/faces of an excavation to eliminate the potential for cave-ins.</a:t>
            </a:r>
            <a:endParaRPr lang="en-US" dirty="0">
              <a:effectLst/>
            </a:endParaRPr>
          </a:p>
          <a:p>
            <a:r>
              <a:rPr lang="en-US" sz="1200" kern="1200" dirty="0">
                <a:solidFill>
                  <a:schemeClr val="tx1"/>
                </a:solidFill>
                <a:effectLst/>
                <a:latin typeface="+mn-lt"/>
                <a:ea typeface="+mn-ea"/>
                <a:cs typeface="+mn-cs"/>
              </a:rPr>
              <a:t>Photo used with permission from Benjamin </a:t>
            </a:r>
            <a:r>
              <a:rPr lang="en-US" sz="1200" kern="1200" dirty="0" err="1">
                <a:solidFill>
                  <a:schemeClr val="tx1"/>
                </a:solidFill>
                <a:effectLst/>
                <a:latin typeface="+mn-lt"/>
                <a:ea typeface="+mn-ea"/>
                <a:cs typeface="+mn-cs"/>
              </a:rPr>
              <a:t>Yaney</a:t>
            </a:r>
            <a:r>
              <a:rPr lang="en-US" sz="1200" kern="1200" dirty="0">
                <a:solidFill>
                  <a:schemeClr val="tx1"/>
                </a:solidFill>
                <a:effectLst/>
                <a:latin typeface="+mn-lt"/>
                <a:ea typeface="+mn-ea"/>
                <a:cs typeface="+mn-cs"/>
              </a:rPr>
              <a:t>.</a:t>
            </a:r>
            <a:endParaRPr lang="en-US" dirty="0">
              <a:effectLst/>
            </a:endParaRPr>
          </a:p>
          <a:p>
            <a:r>
              <a:rPr lang="en-US" sz="1200" kern="1200" dirty="0">
                <a:solidFill>
                  <a:schemeClr val="tx1"/>
                </a:solidFill>
                <a:effectLst/>
                <a:latin typeface="+mn-lt"/>
                <a:ea typeface="+mn-ea"/>
                <a:cs typeface="+mn-cs"/>
              </a:rPr>
              <a:t> </a:t>
            </a:r>
            <a:endParaRPr lang="en-US" dirty="0">
              <a:effectLst/>
            </a:endParaRPr>
          </a:p>
          <a:p>
            <a:r>
              <a:rPr lang="en-US" sz="1200" kern="1200" dirty="0">
                <a:solidFill>
                  <a:schemeClr val="tx1"/>
                </a:solidFill>
                <a:effectLst/>
                <a:latin typeface="+mn-lt"/>
                <a:ea typeface="+mn-ea"/>
                <a:cs typeface="+mn-cs"/>
              </a:rPr>
              <a:t>Center photo-an example of shielding, using a trench box to protect the workers inside from the walls caving-in. </a:t>
            </a:r>
            <a:endParaRPr lang="en-US" dirty="0">
              <a:effectLst/>
            </a:endParaRPr>
          </a:p>
          <a:p>
            <a:r>
              <a:rPr lang="en-US" sz="1200" kern="1200" dirty="0">
                <a:solidFill>
                  <a:schemeClr val="tx1"/>
                </a:solidFill>
                <a:effectLst/>
                <a:latin typeface="+mn-lt"/>
                <a:ea typeface="+mn-ea"/>
                <a:cs typeface="+mn-cs"/>
              </a:rPr>
              <a:t>Shielding photo credit – David Ponder.</a:t>
            </a:r>
            <a:endParaRPr lang="en-US" dirty="0">
              <a:effectLst/>
            </a:endParaRPr>
          </a:p>
          <a:p>
            <a:r>
              <a:rPr lang="en-US" dirty="0">
                <a:effectLst/>
              </a:rPr>
              <a:t> </a:t>
            </a:r>
          </a:p>
          <a:p>
            <a:r>
              <a:rPr lang="en-US" sz="1200" kern="1200" dirty="0">
                <a:solidFill>
                  <a:schemeClr val="tx1"/>
                </a:solidFill>
                <a:effectLst/>
                <a:latin typeface="+mn-lt"/>
                <a:ea typeface="+mn-ea"/>
                <a:cs typeface="+mn-cs"/>
              </a:rPr>
              <a:t>Right photo-an example of hydraulic shoring. Its purpose is bracing the walls of a trench excavation to support them, so they don’t cave-in.</a:t>
            </a:r>
            <a:endParaRPr lang="en-US" dirty="0">
              <a:effectLst/>
            </a:endParaRPr>
          </a:p>
          <a:p>
            <a:r>
              <a:rPr lang="en-US" sz="1200" kern="1200" dirty="0">
                <a:solidFill>
                  <a:schemeClr val="tx1"/>
                </a:solidFill>
                <a:effectLst/>
                <a:latin typeface="+mn-lt"/>
                <a:ea typeface="+mn-ea"/>
                <a:cs typeface="+mn-cs"/>
              </a:rPr>
              <a:t>Shoring photo credit – David Ponder</a:t>
            </a:r>
            <a:r>
              <a:rPr lang="en-US" sz="1200" dirty="0">
                <a:effectLst/>
              </a:rPr>
              <a:t>. </a:t>
            </a:r>
            <a:endParaRPr lang="en-US" dirty="0">
              <a:effectLst/>
            </a:endParaRPr>
          </a:p>
        </p:txBody>
      </p:sp>
      <p:sp>
        <p:nvSpPr>
          <p:cNvPr id="4" name="Slide Number Placeholder 3"/>
          <p:cNvSpPr>
            <a:spLocks noGrp="1"/>
          </p:cNvSpPr>
          <p:nvPr>
            <p:ph type="sldNum" sz="quarter" idx="10"/>
          </p:nvPr>
        </p:nvSpPr>
        <p:spPr/>
        <p:txBody>
          <a:bodyPr/>
          <a:lstStyle/>
          <a:p>
            <a:fld id="{7EE71FFD-6856-42C9-A591-5AC71D0806B0}" type="slidenum">
              <a:rPr lang="en-US" smtClean="0"/>
              <a:t>28</a:t>
            </a:fld>
            <a:endParaRPr lang="en-US"/>
          </a:p>
        </p:txBody>
      </p:sp>
    </p:spTree>
    <p:extLst>
      <p:ext uri="{BB962C8B-B14F-4D97-AF65-F5344CB8AC3E}">
        <p14:creationId xmlns:p14="http://schemas.microsoft.com/office/powerpoint/2010/main" val="8171143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image depicts sloping and shielding/shoring in an easy to remember fashion.</a:t>
            </a:r>
            <a:endParaRPr lang="en-US" dirty="0"/>
          </a:p>
        </p:txBody>
      </p:sp>
      <p:sp>
        <p:nvSpPr>
          <p:cNvPr id="4" name="Slide Number Placeholder 3"/>
          <p:cNvSpPr>
            <a:spLocks noGrp="1"/>
          </p:cNvSpPr>
          <p:nvPr>
            <p:ph type="sldNum" sz="quarter" idx="10"/>
          </p:nvPr>
        </p:nvSpPr>
        <p:spPr/>
        <p:txBody>
          <a:bodyPr/>
          <a:lstStyle/>
          <a:p>
            <a:fld id="{7EE71FFD-6856-42C9-A591-5AC71D0806B0}" type="slidenum">
              <a:rPr lang="en-US" smtClean="0"/>
              <a:t>29</a:t>
            </a:fld>
            <a:endParaRPr lang="en-US"/>
          </a:p>
        </p:txBody>
      </p:sp>
    </p:spTree>
    <p:extLst>
      <p:ext uri="{BB962C8B-B14F-4D97-AF65-F5344CB8AC3E}">
        <p14:creationId xmlns:p14="http://schemas.microsoft.com/office/powerpoint/2010/main" val="8171143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Sloping-This definition is from OSHA. OSHA also says about sloping that “the angle of incline required to prevent a cave-in varies with differences in such factors as the soil type, environmental conditions of exposure, and application of surcharge loads.”</a:t>
            </a:r>
            <a:endParaRPr lang="en-US" dirty="0">
              <a:effectLst/>
            </a:endParaRPr>
          </a:p>
        </p:txBody>
      </p:sp>
      <p:sp>
        <p:nvSpPr>
          <p:cNvPr id="4" name="Slide Number Placeholder 3"/>
          <p:cNvSpPr>
            <a:spLocks noGrp="1"/>
          </p:cNvSpPr>
          <p:nvPr>
            <p:ph type="sldNum" sz="quarter" idx="10"/>
          </p:nvPr>
        </p:nvSpPr>
        <p:spPr/>
        <p:txBody>
          <a:bodyPr/>
          <a:lstStyle/>
          <a:p>
            <a:fld id="{7EE71FFD-6856-42C9-A591-5AC71D0806B0}" type="slidenum">
              <a:rPr lang="en-US" smtClean="0"/>
              <a:t>30</a:t>
            </a:fld>
            <a:endParaRPr lang="en-US"/>
          </a:p>
        </p:txBody>
      </p:sp>
    </p:spTree>
    <p:extLst>
      <p:ext uri="{BB962C8B-B14F-4D97-AF65-F5344CB8AC3E}">
        <p14:creationId xmlns:p14="http://schemas.microsoft.com/office/powerpoint/2010/main" val="18693769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E71FFD-6856-42C9-A591-5AC71D0806B0}" type="slidenum">
              <a:rPr lang="en-US" smtClean="0"/>
              <a:t>31</a:t>
            </a:fld>
            <a:endParaRPr lang="en-US"/>
          </a:p>
        </p:txBody>
      </p:sp>
    </p:spTree>
    <p:extLst>
      <p:ext uri="{BB962C8B-B14F-4D97-AF65-F5344CB8AC3E}">
        <p14:creationId xmlns:p14="http://schemas.microsoft.com/office/powerpoint/2010/main" val="16922867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E71FFD-6856-42C9-A591-5AC71D0806B0}" type="slidenum">
              <a:rPr lang="en-US" smtClean="0"/>
              <a:t>32</a:t>
            </a:fld>
            <a:endParaRPr lang="en-US"/>
          </a:p>
        </p:txBody>
      </p:sp>
    </p:spTree>
    <p:extLst>
      <p:ext uri="{BB962C8B-B14F-4D97-AF65-F5344CB8AC3E}">
        <p14:creationId xmlns:p14="http://schemas.microsoft.com/office/powerpoint/2010/main" val="13030711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E71FFD-6856-42C9-A591-5AC71D0806B0}" type="slidenum">
              <a:rPr lang="en-US" smtClean="0"/>
              <a:t>33</a:t>
            </a:fld>
            <a:endParaRPr lang="en-US"/>
          </a:p>
        </p:txBody>
      </p:sp>
    </p:spTree>
    <p:extLst>
      <p:ext uri="{BB962C8B-B14F-4D97-AF65-F5344CB8AC3E}">
        <p14:creationId xmlns:p14="http://schemas.microsoft.com/office/powerpoint/2010/main" val="41327332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Hazardous atmosphere-This definition is from OSHA. An example of a hazardous atmosphere would be carbon monoxide from vehicle or fueled equipment exhaust.</a:t>
            </a:r>
          </a:p>
          <a:p>
            <a:pPr lvl="0"/>
            <a:r>
              <a:rPr lang="en-US" sz="1200" kern="1200" dirty="0">
                <a:solidFill>
                  <a:schemeClr val="tx1"/>
                </a:solidFill>
                <a:effectLst/>
                <a:latin typeface="+mn-lt"/>
                <a:ea typeface="+mn-ea"/>
                <a:cs typeface="+mn-cs"/>
              </a:rPr>
              <a:t>Cross Brace- the horizontal members of a shoring system installed perpendicular to the sides of the excavation, the ends of which bear against either uprights or wales.</a:t>
            </a:r>
          </a:p>
          <a:p>
            <a:pPr lvl="0"/>
            <a:r>
              <a:rPr lang="en-US" sz="1200" kern="1200" dirty="0">
                <a:solidFill>
                  <a:schemeClr val="tx1"/>
                </a:solidFill>
                <a:effectLst/>
                <a:latin typeface="+mn-lt"/>
                <a:ea typeface="+mn-ea"/>
                <a:cs typeface="+mn-cs"/>
              </a:rPr>
              <a:t>Protective system-This definition is from OSHA. OSHA also says that “Protective systems include support systems, sloping and benching systems, shield systems, and other systems that provide the necessary protection.”</a:t>
            </a:r>
          </a:p>
          <a:p>
            <a:pPr lvl="0"/>
            <a:r>
              <a:rPr lang="en-US" sz="1200" kern="1200" dirty="0">
                <a:solidFill>
                  <a:schemeClr val="tx1"/>
                </a:solidFill>
                <a:effectLst/>
                <a:latin typeface="+mn-lt"/>
                <a:ea typeface="+mn-ea"/>
                <a:cs typeface="+mn-cs"/>
              </a:rPr>
              <a:t>Support System- a structure such as underpinning, bracing, or shoring, which provides support to an adjacent structure, underground installation, or the sides of an excavation.</a:t>
            </a:r>
          </a:p>
          <a:p>
            <a:pPr lvl="0"/>
            <a:r>
              <a:rPr lang="en-US" sz="1200" kern="1200" dirty="0">
                <a:solidFill>
                  <a:schemeClr val="tx1"/>
                </a:solidFill>
                <a:effectLst/>
                <a:latin typeface="+mn-lt"/>
                <a:ea typeface="+mn-ea"/>
                <a:cs typeface="+mn-cs"/>
              </a:rPr>
              <a:t>Upright- the vertical members of a trench shoring system placed in contact with the earth and usually positioned so that individual members do not contact each other. Definition is from OSHA. </a:t>
            </a:r>
          </a:p>
          <a:p>
            <a:pPr lvl="0"/>
            <a:r>
              <a:rPr lang="en-US" sz="1200" kern="1200" dirty="0">
                <a:solidFill>
                  <a:schemeClr val="tx1"/>
                </a:solidFill>
                <a:effectLst/>
                <a:latin typeface="+mn-lt"/>
                <a:ea typeface="+mn-ea"/>
                <a:cs typeface="+mn-cs"/>
              </a:rPr>
              <a:t>Wales- horizontal members of a shoring system placed parallel to the excavation face whose sides bear against the vertical members of the shoring system or earth. Definition is from OSHA. </a:t>
            </a:r>
          </a:p>
          <a:p>
            <a:r>
              <a:rPr lang="en-US" sz="1200" kern="1200" dirty="0">
                <a:solidFill>
                  <a:schemeClr val="tx1"/>
                </a:solidFill>
                <a:effectLst/>
                <a:latin typeface="+mn-lt"/>
                <a:ea typeface="+mn-ea"/>
                <a:cs typeface="+mn-cs"/>
              </a:rPr>
              <a:t>Kickout- the accidental release or failure of a cross brace.</a:t>
            </a:r>
            <a:endParaRPr lang="en-US" dirty="0"/>
          </a:p>
        </p:txBody>
      </p:sp>
      <p:sp>
        <p:nvSpPr>
          <p:cNvPr id="4" name="Slide Number Placeholder 3"/>
          <p:cNvSpPr>
            <a:spLocks noGrp="1"/>
          </p:cNvSpPr>
          <p:nvPr>
            <p:ph type="sldNum" sz="quarter" idx="5"/>
          </p:nvPr>
        </p:nvSpPr>
        <p:spPr/>
        <p:txBody>
          <a:bodyPr/>
          <a:lstStyle/>
          <a:p>
            <a:fld id="{7EE71FFD-6856-42C9-A591-5AC71D0806B0}" type="slidenum">
              <a:rPr lang="en-US" smtClean="0"/>
              <a:t>34</a:t>
            </a:fld>
            <a:endParaRPr lang="en-US"/>
          </a:p>
        </p:txBody>
      </p:sp>
    </p:spTree>
    <p:extLst>
      <p:ext uri="{BB962C8B-B14F-4D97-AF65-F5344CB8AC3E}">
        <p14:creationId xmlns:p14="http://schemas.microsoft.com/office/powerpoint/2010/main" val="21428476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Failure- the breakage, displacement, or permanent deformation of a structural member or connection so as to reduce its structural integrity and its supportive capabilities. Definition is from OSHA. </a:t>
            </a:r>
          </a:p>
          <a:p>
            <a:pPr lvl="0"/>
            <a:r>
              <a:rPr lang="en-US" sz="1200" kern="1200" dirty="0">
                <a:solidFill>
                  <a:schemeClr val="tx1"/>
                </a:solidFill>
                <a:effectLst/>
                <a:latin typeface="+mn-lt"/>
                <a:ea typeface="+mn-ea"/>
                <a:cs typeface="+mn-cs"/>
              </a:rPr>
              <a:t>Face-the vertical or inclined earth surfaces formed as a result of excavation work. Definition is from OSHA. </a:t>
            </a:r>
          </a:p>
          <a:p>
            <a:pPr lvl="0"/>
            <a:r>
              <a:rPr lang="en-US" sz="1200" kern="1200" dirty="0">
                <a:solidFill>
                  <a:schemeClr val="tx1"/>
                </a:solidFill>
                <a:effectLst/>
                <a:latin typeface="+mn-lt"/>
                <a:ea typeface="+mn-ea"/>
                <a:cs typeface="+mn-cs"/>
              </a:rPr>
              <a:t>Stable Rock- natural solid mineral material that can be excavated with vertical sides and will remain intact while exposed. -This definition is from OSHA. OSHA also says, “unstable rock is considered to be stable when the rock material on the side or sides of the excavation is secured against caving-in or movement by rock bolts or by another protective system that has been designed by a registered professional engineer.”</a:t>
            </a:r>
          </a:p>
          <a:p>
            <a:r>
              <a:rPr lang="en-US" sz="1200" kern="1200" dirty="0">
                <a:solidFill>
                  <a:schemeClr val="tx1"/>
                </a:solidFill>
                <a:effectLst/>
                <a:latin typeface="+mn-lt"/>
                <a:ea typeface="+mn-ea"/>
                <a:cs typeface="+mn-cs"/>
              </a:rPr>
              <a:t>Structural Ramp- A ramp built of steel or wood, usually used for vehicle access. This definition is from OSHA. OSHA also says, “ramps made of soil or rock are not considered structural ramps.”</a:t>
            </a:r>
            <a:endParaRPr lang="en-US" dirty="0"/>
          </a:p>
        </p:txBody>
      </p:sp>
      <p:sp>
        <p:nvSpPr>
          <p:cNvPr id="4" name="Slide Number Placeholder 3"/>
          <p:cNvSpPr>
            <a:spLocks noGrp="1"/>
          </p:cNvSpPr>
          <p:nvPr>
            <p:ph type="sldNum" sz="quarter" idx="5"/>
          </p:nvPr>
        </p:nvSpPr>
        <p:spPr/>
        <p:txBody>
          <a:bodyPr/>
          <a:lstStyle/>
          <a:p>
            <a:fld id="{7EE71FFD-6856-42C9-A591-5AC71D0806B0}" type="slidenum">
              <a:rPr lang="en-US" smtClean="0"/>
              <a:t>35</a:t>
            </a:fld>
            <a:endParaRPr lang="en-US"/>
          </a:p>
        </p:txBody>
      </p:sp>
    </p:spTree>
    <p:extLst>
      <p:ext uri="{BB962C8B-B14F-4D97-AF65-F5344CB8AC3E}">
        <p14:creationId xmlns:p14="http://schemas.microsoft.com/office/powerpoint/2010/main" val="37119137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Answer is B</a:t>
            </a:r>
          </a:p>
        </p:txBody>
      </p:sp>
      <p:sp>
        <p:nvSpPr>
          <p:cNvPr id="4" name="Slide Number Placeholder 3"/>
          <p:cNvSpPr>
            <a:spLocks noGrp="1"/>
          </p:cNvSpPr>
          <p:nvPr>
            <p:ph type="sldNum" sz="quarter" idx="10"/>
          </p:nvPr>
        </p:nvSpPr>
        <p:spPr/>
        <p:txBody>
          <a:bodyPr/>
          <a:lstStyle/>
          <a:p>
            <a:fld id="{7EE71FFD-6856-42C9-A591-5AC71D0806B0}" type="slidenum">
              <a:rPr lang="en-US" smtClean="0"/>
              <a:t>8</a:t>
            </a:fld>
            <a:endParaRPr lang="en-US"/>
          </a:p>
        </p:txBody>
      </p:sp>
    </p:spTree>
    <p:extLst>
      <p:ext uri="{BB962C8B-B14F-4D97-AF65-F5344CB8AC3E}">
        <p14:creationId xmlns:p14="http://schemas.microsoft.com/office/powerpoint/2010/main" val="19036411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data was pulled from the Bureau of Labor Statistics and shows the number of fatalities in construction trenching and excavation work from 2013 to 2017. The hyperlinked video features a fatal trench collapse in Boston. Video courtesy of WCVB Channel 5 Boston.</a:t>
            </a:r>
            <a:endParaRPr lang="en-US" dirty="0"/>
          </a:p>
        </p:txBody>
      </p:sp>
      <p:sp>
        <p:nvSpPr>
          <p:cNvPr id="4" name="Slide Number Placeholder 3"/>
          <p:cNvSpPr>
            <a:spLocks noGrp="1"/>
          </p:cNvSpPr>
          <p:nvPr>
            <p:ph type="sldNum" sz="quarter" idx="10"/>
          </p:nvPr>
        </p:nvSpPr>
        <p:spPr/>
        <p:txBody>
          <a:bodyPr/>
          <a:lstStyle/>
          <a:p>
            <a:fld id="{7EE71FFD-6856-42C9-A591-5AC71D0806B0}" type="slidenum">
              <a:rPr lang="en-US" smtClean="0"/>
              <a:t>36</a:t>
            </a:fld>
            <a:endParaRPr lang="en-US"/>
          </a:p>
        </p:txBody>
      </p:sp>
    </p:spTree>
    <p:extLst>
      <p:ext uri="{BB962C8B-B14F-4D97-AF65-F5344CB8AC3E}">
        <p14:creationId xmlns:p14="http://schemas.microsoft.com/office/powerpoint/2010/main" val="269997201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table shows the direct cost to employers for not following regulations in 1926.651 and 652-over $7.5M! This is but one aspect of cost when it comes to unsafe trench and excavation work. Other costs include:</a:t>
            </a:r>
            <a:endParaRPr lang="en-US" dirty="0">
              <a:effectLst/>
            </a:endParaRPr>
          </a:p>
          <a:p>
            <a:pPr lvl="0"/>
            <a:r>
              <a:rPr lang="en-US" sz="1200" kern="1200" dirty="0">
                <a:solidFill>
                  <a:schemeClr val="tx1"/>
                </a:solidFill>
                <a:effectLst/>
                <a:latin typeface="+mn-lt"/>
                <a:ea typeface="+mn-ea"/>
                <a:cs typeface="+mn-cs"/>
              </a:rPr>
              <a:t>Medical costs for injuries</a:t>
            </a:r>
            <a:endParaRPr lang="en-US" dirty="0">
              <a:effectLst/>
            </a:endParaRPr>
          </a:p>
          <a:p>
            <a:pPr lvl="0"/>
            <a:r>
              <a:rPr lang="en-US" sz="1200" kern="1200" dirty="0">
                <a:solidFill>
                  <a:schemeClr val="tx1"/>
                </a:solidFill>
                <a:effectLst/>
                <a:latin typeface="+mn-lt"/>
                <a:ea typeface="+mn-ea"/>
                <a:cs typeface="+mn-cs"/>
              </a:rPr>
              <a:t>Additional labor and training after an injury</a:t>
            </a:r>
            <a:endParaRPr lang="en-US" dirty="0">
              <a:effectLst/>
            </a:endParaRPr>
          </a:p>
          <a:p>
            <a:pPr lvl="0"/>
            <a:r>
              <a:rPr lang="en-US" sz="1200" kern="1200" dirty="0">
                <a:solidFill>
                  <a:schemeClr val="tx1"/>
                </a:solidFill>
                <a:effectLst/>
                <a:latin typeface="+mn-lt"/>
                <a:ea typeface="+mn-ea"/>
                <a:cs typeface="+mn-cs"/>
              </a:rPr>
              <a:t>Lost productivity, morale</a:t>
            </a:r>
            <a:endParaRPr lang="en-US" dirty="0">
              <a:effectLst/>
            </a:endParaRPr>
          </a:p>
          <a:p>
            <a:r>
              <a:rPr lang="en-US" sz="1200" kern="1200" dirty="0">
                <a:solidFill>
                  <a:schemeClr val="tx1"/>
                </a:solidFill>
                <a:effectLst/>
                <a:latin typeface="+mn-lt"/>
                <a:ea typeface="+mn-ea"/>
                <a:cs typeface="+mn-cs"/>
              </a:rPr>
              <a:t>Increased overhead</a:t>
            </a:r>
          </a:p>
          <a:p>
            <a:pPr lvl="0"/>
            <a:r>
              <a:rPr lang="en-US" sz="1200" kern="1200" dirty="0">
                <a:solidFill>
                  <a:schemeClr val="tx1"/>
                </a:solidFill>
                <a:effectLst/>
                <a:latin typeface="+mn-lt"/>
                <a:ea typeface="+mn-ea"/>
                <a:cs typeface="+mn-cs"/>
              </a:rPr>
              <a:t>Insurance costs</a:t>
            </a:r>
            <a:endParaRPr lang="en-US" dirty="0">
              <a:effectLst/>
            </a:endParaRPr>
          </a:p>
          <a:p>
            <a:pPr lvl="0"/>
            <a:r>
              <a:rPr lang="en-US" sz="1200" kern="1200" dirty="0">
                <a:solidFill>
                  <a:schemeClr val="tx1"/>
                </a:solidFill>
                <a:effectLst/>
                <a:latin typeface="+mn-lt"/>
                <a:ea typeface="+mn-ea"/>
                <a:cs typeface="+mn-cs"/>
              </a:rPr>
              <a:t>Lost earnings</a:t>
            </a:r>
            <a:endParaRPr lang="en-US" dirty="0">
              <a:effectLst/>
            </a:endParaRPr>
          </a:p>
        </p:txBody>
      </p:sp>
      <p:sp>
        <p:nvSpPr>
          <p:cNvPr id="4" name="Slide Number Placeholder 3"/>
          <p:cNvSpPr>
            <a:spLocks noGrp="1"/>
          </p:cNvSpPr>
          <p:nvPr>
            <p:ph type="sldNum" sz="quarter" idx="10"/>
          </p:nvPr>
        </p:nvSpPr>
        <p:spPr/>
        <p:txBody>
          <a:bodyPr/>
          <a:lstStyle/>
          <a:p>
            <a:fld id="{7EE71FFD-6856-42C9-A591-5AC71D0806B0}" type="slidenum">
              <a:rPr lang="en-US" smtClean="0"/>
              <a:t>37</a:t>
            </a:fld>
            <a:endParaRPr lang="en-US"/>
          </a:p>
        </p:txBody>
      </p:sp>
    </p:spTree>
    <p:extLst>
      <p:ext uri="{BB962C8B-B14F-4D97-AF65-F5344CB8AC3E}">
        <p14:creationId xmlns:p14="http://schemas.microsoft.com/office/powerpoint/2010/main" val="156212350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list from OSHA’s online severe injury reports specifies 12 different types of injuries reported from trench and excavation work in 81 serious injuries since 2015. The most commonly occurring are fractures, then soreness, traumatic, internal and concussion injuries.</a:t>
            </a:r>
            <a:endParaRPr lang="en-US" dirty="0"/>
          </a:p>
        </p:txBody>
      </p:sp>
      <p:sp>
        <p:nvSpPr>
          <p:cNvPr id="4" name="Slide Number Placeholder 3"/>
          <p:cNvSpPr>
            <a:spLocks noGrp="1"/>
          </p:cNvSpPr>
          <p:nvPr>
            <p:ph type="sldNum" sz="quarter" idx="10"/>
          </p:nvPr>
        </p:nvSpPr>
        <p:spPr/>
        <p:txBody>
          <a:bodyPr/>
          <a:lstStyle/>
          <a:p>
            <a:fld id="{7EE71FFD-6856-42C9-A591-5AC71D0806B0}" type="slidenum">
              <a:rPr lang="en-US" smtClean="0"/>
              <a:t>38</a:t>
            </a:fld>
            <a:endParaRPr lang="en-US"/>
          </a:p>
        </p:txBody>
      </p:sp>
    </p:spTree>
    <p:extLst>
      <p:ext uri="{BB962C8B-B14F-4D97-AF65-F5344CB8AC3E}">
        <p14:creationId xmlns:p14="http://schemas.microsoft.com/office/powerpoint/2010/main" val="359122533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list from OSHA’s online severe injury reports show 7 different types of events that led to 81 serious injuries since 2015. All events have to do with walking/working surfaces or cave-ins. A fall into a trench that is 6 ft. or deeper is also a fall to lower level injury. It is safe to assume that some falls from heights or onto lower levels and some falls into excavations are placed into only one of the categories, thus showing less occurrence in records than.</a:t>
            </a:r>
            <a:endParaRPr lang="en-US" dirty="0">
              <a:effectLst/>
            </a:endParaRPr>
          </a:p>
          <a:p>
            <a:r>
              <a:rPr lang="en-US" sz="1200" kern="1200" dirty="0">
                <a:solidFill>
                  <a:schemeClr val="tx1"/>
                </a:solidFill>
                <a:effectLst/>
                <a:latin typeface="+mn-lt"/>
                <a:ea typeface="+mn-ea"/>
                <a:cs typeface="+mn-cs"/>
              </a:rPr>
              <a:t> </a:t>
            </a:r>
            <a:endParaRPr lang="en-US" dirty="0">
              <a:effectLst/>
            </a:endParaRPr>
          </a:p>
          <a:p>
            <a:r>
              <a:rPr lang="en-US" sz="1200" kern="1200" dirty="0">
                <a:solidFill>
                  <a:schemeClr val="tx1"/>
                </a:solidFill>
                <a:effectLst/>
                <a:latin typeface="+mn-lt"/>
                <a:ea typeface="+mn-ea"/>
                <a:cs typeface="+mn-cs"/>
              </a:rPr>
              <a:t>Looking at the numbers, from 2015-2017 there averaged a little over 20 fatalities while there averaged a little under 20 serious injuries per year. What that tells us is that cave-in and falling hazards should always be corrected because over half the serious injuries are likely to result in death.</a:t>
            </a:r>
            <a:endParaRPr lang="en-US" dirty="0"/>
          </a:p>
        </p:txBody>
      </p:sp>
      <p:sp>
        <p:nvSpPr>
          <p:cNvPr id="4" name="Slide Number Placeholder 3"/>
          <p:cNvSpPr>
            <a:spLocks noGrp="1"/>
          </p:cNvSpPr>
          <p:nvPr>
            <p:ph type="sldNum" sz="quarter" idx="10"/>
          </p:nvPr>
        </p:nvSpPr>
        <p:spPr/>
        <p:txBody>
          <a:bodyPr/>
          <a:lstStyle/>
          <a:p>
            <a:fld id="{7EE71FFD-6856-42C9-A591-5AC71D0806B0}" type="slidenum">
              <a:rPr lang="en-US" smtClean="0"/>
              <a:t>39</a:t>
            </a:fld>
            <a:endParaRPr lang="en-US"/>
          </a:p>
        </p:txBody>
      </p:sp>
    </p:spTree>
    <p:extLst>
      <p:ext uri="{BB962C8B-B14F-4D97-AF65-F5344CB8AC3E}">
        <p14:creationId xmlns:p14="http://schemas.microsoft.com/office/powerpoint/2010/main" val="128020347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Underground utilities-damaged underground utilities can be costly and slow to repair and can carry some of the following hazards:</a:t>
            </a:r>
          </a:p>
          <a:p>
            <a:pPr lvl="0"/>
            <a:r>
              <a:rPr lang="en-US" sz="1200" kern="1200" dirty="0">
                <a:solidFill>
                  <a:schemeClr val="tx1"/>
                </a:solidFill>
                <a:effectLst/>
                <a:latin typeface="+mn-lt"/>
                <a:ea typeface="+mn-ea"/>
                <a:cs typeface="+mn-cs"/>
              </a:rPr>
              <a:t>Natural gas-explosive, flammable, displaces oxygen</a:t>
            </a:r>
          </a:p>
          <a:p>
            <a:pPr lvl="0"/>
            <a:r>
              <a:rPr lang="en-US" sz="1200" kern="1200" dirty="0">
                <a:solidFill>
                  <a:schemeClr val="tx1"/>
                </a:solidFill>
                <a:effectLst/>
                <a:latin typeface="+mn-lt"/>
                <a:ea typeface="+mn-ea"/>
                <a:cs typeface="+mn-cs"/>
              </a:rPr>
              <a:t>Sewer-toxic</a:t>
            </a:r>
          </a:p>
          <a:p>
            <a:pPr lvl="0"/>
            <a:r>
              <a:rPr lang="en-US" sz="1200" kern="1200" dirty="0">
                <a:solidFill>
                  <a:schemeClr val="tx1"/>
                </a:solidFill>
                <a:effectLst/>
                <a:latin typeface="+mn-lt"/>
                <a:ea typeface="+mn-ea"/>
                <a:cs typeface="+mn-cs"/>
              </a:rPr>
              <a:t>Water-weakens excavation walls, is a drowning hazard, can impede egressing the trench</a:t>
            </a:r>
          </a:p>
          <a:p>
            <a:pPr lvl="0"/>
            <a:r>
              <a:rPr lang="en-US" sz="1200" kern="1200" dirty="0">
                <a:solidFill>
                  <a:schemeClr val="tx1"/>
                </a:solidFill>
                <a:effectLst/>
                <a:latin typeface="+mn-lt"/>
                <a:ea typeface="+mn-ea"/>
                <a:cs typeface="+mn-cs"/>
              </a:rPr>
              <a:t>Electric-electrocution</a:t>
            </a:r>
          </a:p>
          <a:p>
            <a:pPr lvl="0"/>
            <a:r>
              <a:rPr lang="en-US" sz="1200" kern="1200" dirty="0">
                <a:solidFill>
                  <a:schemeClr val="tx1"/>
                </a:solidFill>
                <a:effectLst/>
                <a:latin typeface="+mn-lt"/>
                <a:ea typeface="+mn-ea"/>
                <a:cs typeface="+mn-cs"/>
              </a:rPr>
              <a:t>Communication-electrocution</a:t>
            </a:r>
          </a:p>
          <a:p>
            <a:pPr lvl="0"/>
            <a:r>
              <a:rPr lang="en-US" sz="1200" kern="1200" dirty="0">
                <a:solidFill>
                  <a:schemeClr val="tx1"/>
                </a:solidFill>
                <a:effectLst/>
                <a:latin typeface="+mn-lt"/>
                <a:ea typeface="+mn-ea"/>
                <a:cs typeface="+mn-cs"/>
              </a:rPr>
              <a:t>Stormwater-can hamper erosion control, is a drowning hazard, and may carry chemicals</a:t>
            </a:r>
          </a:p>
          <a:p>
            <a:r>
              <a:rPr lang="en-US" sz="1200" kern="1200" dirty="0">
                <a:solidFill>
                  <a:schemeClr val="tx1"/>
                </a:solidFill>
                <a:effectLst/>
                <a:latin typeface="+mn-lt"/>
                <a:ea typeface="+mn-ea"/>
                <a:cs typeface="+mn-cs"/>
              </a:rPr>
              <a:t> </a:t>
            </a:r>
            <a:endParaRPr lang="en-US" dirty="0">
              <a:effectLst/>
            </a:endParaRPr>
          </a:p>
          <a:p>
            <a:r>
              <a:rPr lang="en-US" sz="1200" kern="1200" dirty="0">
                <a:solidFill>
                  <a:schemeClr val="tx1"/>
                </a:solidFill>
                <a:effectLst/>
                <a:latin typeface="+mn-lt"/>
                <a:ea typeface="+mn-ea"/>
                <a:cs typeface="+mn-cs"/>
              </a:rPr>
              <a:t>Photo-trench work with multiple utilities. This photo shows some poor practices such as a lack of PPE, ladder, and cave-in protection.</a:t>
            </a:r>
            <a:endParaRPr lang="en-US" dirty="0">
              <a:effectLst/>
            </a:endParaRPr>
          </a:p>
        </p:txBody>
      </p:sp>
      <p:sp>
        <p:nvSpPr>
          <p:cNvPr id="4" name="Slide Number Placeholder 3"/>
          <p:cNvSpPr>
            <a:spLocks noGrp="1"/>
          </p:cNvSpPr>
          <p:nvPr>
            <p:ph type="sldNum" sz="quarter" idx="10"/>
          </p:nvPr>
        </p:nvSpPr>
        <p:spPr/>
        <p:txBody>
          <a:bodyPr/>
          <a:lstStyle/>
          <a:p>
            <a:fld id="{7EE71FFD-6856-42C9-A591-5AC71D0806B0}" type="slidenum">
              <a:rPr lang="en-US" smtClean="0"/>
              <a:t>40</a:t>
            </a:fld>
            <a:endParaRPr lang="en-US"/>
          </a:p>
        </p:txBody>
      </p:sp>
    </p:spTree>
    <p:extLst>
      <p:ext uri="{BB962C8B-B14F-4D97-AF65-F5344CB8AC3E}">
        <p14:creationId xmlns:p14="http://schemas.microsoft.com/office/powerpoint/2010/main" val="120521419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Access &amp; egress-not having a safe way into or out of an excavation is a hazard.</a:t>
            </a:r>
            <a:endParaRPr lang="en-US" dirty="0">
              <a:effectLst/>
            </a:endParaRPr>
          </a:p>
          <a:p>
            <a:r>
              <a:rPr lang="en-US" sz="1200" kern="1200" dirty="0">
                <a:solidFill>
                  <a:schemeClr val="tx1"/>
                </a:solidFill>
                <a:effectLst/>
                <a:latin typeface="+mn-lt"/>
                <a:ea typeface="+mn-ea"/>
                <a:cs typeface="+mn-cs"/>
              </a:rPr>
              <a:t> </a:t>
            </a:r>
            <a:endParaRPr lang="en-US" dirty="0">
              <a:effectLst/>
            </a:endParaRPr>
          </a:p>
          <a:p>
            <a:r>
              <a:rPr lang="en-US" sz="1200" kern="1200" dirty="0">
                <a:solidFill>
                  <a:schemeClr val="tx1"/>
                </a:solidFill>
                <a:effectLst/>
                <a:latin typeface="+mn-lt"/>
                <a:ea typeface="+mn-ea"/>
                <a:cs typeface="+mn-cs"/>
              </a:rPr>
              <a:t>If workers need to evacuate an excavation, their exit cannot be too far away because it would take too long for them to get out.</a:t>
            </a:r>
            <a:endParaRPr lang="en-US" dirty="0">
              <a:effectLst/>
            </a:endParaRPr>
          </a:p>
          <a:p>
            <a:r>
              <a:rPr lang="en-US" sz="1200" kern="1200" dirty="0">
                <a:solidFill>
                  <a:schemeClr val="tx1"/>
                </a:solidFill>
                <a:effectLst/>
                <a:latin typeface="+mn-lt"/>
                <a:ea typeface="+mn-ea"/>
                <a:cs typeface="+mn-cs"/>
              </a:rPr>
              <a:t> </a:t>
            </a:r>
            <a:endParaRPr lang="en-US" dirty="0">
              <a:effectLst/>
            </a:endParaRPr>
          </a:p>
          <a:p>
            <a:r>
              <a:rPr lang="en-US" sz="1200" kern="1200" dirty="0">
                <a:solidFill>
                  <a:schemeClr val="tx1"/>
                </a:solidFill>
                <a:effectLst/>
                <a:latin typeface="+mn-lt"/>
                <a:ea typeface="+mn-ea"/>
                <a:cs typeface="+mn-cs"/>
              </a:rPr>
              <a:t>Workers cannot be expected to climb out of a trench using the walls, utilities or other equipment-they could easily trip, slip or fall and get injured.</a:t>
            </a:r>
            <a:endParaRPr lang="en-US" dirty="0">
              <a:effectLst/>
            </a:endParaRPr>
          </a:p>
          <a:p>
            <a:r>
              <a:rPr lang="en-US" sz="1200" kern="1200" dirty="0">
                <a:solidFill>
                  <a:schemeClr val="tx1"/>
                </a:solidFill>
                <a:effectLst/>
                <a:latin typeface="+mn-lt"/>
                <a:ea typeface="+mn-ea"/>
                <a:cs typeface="+mn-cs"/>
              </a:rPr>
              <a:t> </a:t>
            </a:r>
            <a:endParaRPr lang="en-US" dirty="0">
              <a:effectLst/>
            </a:endParaRPr>
          </a:p>
          <a:p>
            <a:r>
              <a:rPr lang="en-US" sz="1200" kern="1200" dirty="0">
                <a:solidFill>
                  <a:schemeClr val="tx1"/>
                </a:solidFill>
                <a:effectLst/>
                <a:latin typeface="+mn-lt"/>
                <a:ea typeface="+mn-ea"/>
                <a:cs typeface="+mn-cs"/>
              </a:rPr>
              <a:t>If the means of entrance or exit is not designed correctly and fails, workers could get crushed or pinned by soil or equipment</a:t>
            </a:r>
            <a:endParaRPr lang="en-US" dirty="0"/>
          </a:p>
        </p:txBody>
      </p:sp>
      <p:sp>
        <p:nvSpPr>
          <p:cNvPr id="4" name="Slide Number Placeholder 3"/>
          <p:cNvSpPr>
            <a:spLocks noGrp="1"/>
          </p:cNvSpPr>
          <p:nvPr>
            <p:ph type="sldNum" sz="quarter" idx="10"/>
          </p:nvPr>
        </p:nvSpPr>
        <p:spPr/>
        <p:txBody>
          <a:bodyPr/>
          <a:lstStyle/>
          <a:p>
            <a:fld id="{7EE71FFD-6856-42C9-A591-5AC71D0806B0}" type="slidenum">
              <a:rPr lang="en-US" smtClean="0"/>
              <a:t>41</a:t>
            </a:fld>
            <a:endParaRPr lang="en-US"/>
          </a:p>
        </p:txBody>
      </p:sp>
    </p:spTree>
    <p:extLst>
      <p:ext uri="{BB962C8B-B14F-4D97-AF65-F5344CB8AC3E}">
        <p14:creationId xmlns:p14="http://schemas.microsoft.com/office/powerpoint/2010/main" val="210946371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Equipment &amp; vehicular traffic-vehicles around trenches and excavations are also hazards. This may include traffic as well as equipment on the job site.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Any vehicle accidentally entering a trench or excavation is bad for the driver and anyone working in the area.</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Soil, rocks or other debris that is removed from the excavation can fall and cause injuries to workers nearby.</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Many times, it can be difficult for equipment operators to be aware of </a:t>
            </a:r>
            <a:r>
              <a:rPr lang="en-US" sz="1200" i="1" kern="1200" dirty="0">
                <a:solidFill>
                  <a:schemeClr val="tx1"/>
                </a:solidFill>
                <a:effectLst/>
                <a:latin typeface="+mn-lt"/>
                <a:ea typeface="+mn-ea"/>
                <a:cs typeface="+mn-cs"/>
              </a:rPr>
              <a:t>who </a:t>
            </a:r>
            <a:r>
              <a:rPr lang="en-US" sz="1200" kern="1200" dirty="0">
                <a:solidFill>
                  <a:schemeClr val="tx1"/>
                </a:solidFill>
                <a:effectLst/>
                <a:latin typeface="+mn-lt"/>
                <a:ea typeface="+mn-ea"/>
                <a:cs typeface="+mn-cs"/>
              </a:rPr>
              <a:t>is in their work area because they are focused on </a:t>
            </a:r>
            <a:r>
              <a:rPr lang="en-US" sz="1200" i="1" kern="1200" dirty="0">
                <a:solidFill>
                  <a:schemeClr val="tx1"/>
                </a:solidFill>
                <a:effectLst/>
                <a:latin typeface="+mn-lt"/>
                <a:ea typeface="+mn-ea"/>
                <a:cs typeface="+mn-cs"/>
              </a:rPr>
              <a:t>what </a:t>
            </a:r>
            <a:r>
              <a:rPr lang="en-US" sz="1200" kern="1200" dirty="0">
                <a:solidFill>
                  <a:schemeClr val="tx1"/>
                </a:solidFill>
                <a:effectLst/>
                <a:latin typeface="+mn-lt"/>
                <a:ea typeface="+mn-ea"/>
                <a:cs typeface="+mn-cs"/>
              </a:rPr>
              <a:t>they are working on, so struck by digging, loading or unloading operations exist.</a:t>
            </a:r>
            <a:endParaRPr lang="en-US" dirty="0"/>
          </a:p>
        </p:txBody>
      </p:sp>
      <p:sp>
        <p:nvSpPr>
          <p:cNvPr id="4" name="Slide Number Placeholder 3"/>
          <p:cNvSpPr>
            <a:spLocks noGrp="1"/>
          </p:cNvSpPr>
          <p:nvPr>
            <p:ph type="sldNum" sz="quarter" idx="10"/>
          </p:nvPr>
        </p:nvSpPr>
        <p:spPr/>
        <p:txBody>
          <a:bodyPr/>
          <a:lstStyle/>
          <a:p>
            <a:fld id="{7EE71FFD-6856-42C9-A591-5AC71D0806B0}" type="slidenum">
              <a:rPr lang="en-US" smtClean="0"/>
              <a:t>42</a:t>
            </a:fld>
            <a:endParaRPr lang="en-US"/>
          </a:p>
        </p:txBody>
      </p:sp>
    </p:spTree>
    <p:extLst>
      <p:ext uri="{BB962C8B-B14F-4D97-AF65-F5344CB8AC3E}">
        <p14:creationId xmlns:p14="http://schemas.microsoft.com/office/powerpoint/2010/main" val="428475243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Hazardous atmosphere-vapors, dust or fumes in the air can displace oxygen, be toxic to breathe or may ignite and burn or explode. Knowing what might be in the atmosphere will help workers know what hazards might exist. If hazardous atmospheres are present, a lack of rescue plan or equipment is a hazard as well. Untrained or unprepared rescuers entering an excavation might get injured or stuck themselves, increasing the need for more rescuers.</a:t>
            </a:r>
            <a:endParaRPr lang="en-US" dirty="0"/>
          </a:p>
        </p:txBody>
      </p:sp>
      <p:sp>
        <p:nvSpPr>
          <p:cNvPr id="4" name="Slide Number Placeholder 3"/>
          <p:cNvSpPr>
            <a:spLocks noGrp="1"/>
          </p:cNvSpPr>
          <p:nvPr>
            <p:ph type="sldNum" sz="quarter" idx="10"/>
          </p:nvPr>
        </p:nvSpPr>
        <p:spPr/>
        <p:txBody>
          <a:bodyPr/>
          <a:lstStyle/>
          <a:p>
            <a:fld id="{7EE71FFD-6856-42C9-A591-5AC71D0806B0}" type="slidenum">
              <a:rPr lang="en-US" smtClean="0"/>
              <a:t>43</a:t>
            </a:fld>
            <a:endParaRPr lang="en-US"/>
          </a:p>
        </p:txBody>
      </p:sp>
    </p:spTree>
    <p:extLst>
      <p:ext uri="{BB962C8B-B14F-4D97-AF65-F5344CB8AC3E}">
        <p14:creationId xmlns:p14="http://schemas.microsoft.com/office/powerpoint/2010/main" val="399014421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Water accumulation-excavations with accumulated </a:t>
            </a:r>
            <a:r>
              <a:rPr lang="en-US" sz="1200" i="1" kern="1200" dirty="0">
                <a:solidFill>
                  <a:schemeClr val="tx1"/>
                </a:solidFill>
                <a:effectLst/>
                <a:latin typeface="+mn-lt"/>
                <a:ea typeface="+mn-ea"/>
                <a:cs typeface="+mn-cs"/>
              </a:rPr>
              <a:t>or </a:t>
            </a:r>
            <a:r>
              <a:rPr lang="en-US" sz="1200" kern="1200" dirty="0">
                <a:solidFill>
                  <a:schemeClr val="tx1"/>
                </a:solidFill>
                <a:effectLst/>
                <a:latin typeface="+mn-lt"/>
                <a:ea typeface="+mn-ea"/>
                <a:cs typeface="+mn-cs"/>
              </a:rPr>
              <a:t>accumulating water or that are saturated are hazardous for workers.</a:t>
            </a:r>
            <a:endParaRPr lang="en-US" dirty="0">
              <a:effectLst/>
            </a:endParaRPr>
          </a:p>
          <a:p>
            <a:r>
              <a:rPr lang="en-US" sz="1200" kern="1200" dirty="0">
                <a:solidFill>
                  <a:schemeClr val="tx1"/>
                </a:solidFill>
                <a:effectLst/>
                <a:latin typeface="+mn-lt"/>
                <a:ea typeface="+mn-ea"/>
                <a:cs typeface="+mn-cs"/>
              </a:rPr>
              <a:t> </a:t>
            </a:r>
            <a:endParaRPr lang="en-US" dirty="0">
              <a:effectLst/>
            </a:endParaRPr>
          </a:p>
          <a:p>
            <a:r>
              <a:rPr lang="en-US" sz="1200" kern="1200" dirty="0">
                <a:solidFill>
                  <a:schemeClr val="tx1"/>
                </a:solidFill>
                <a:effectLst/>
                <a:latin typeface="+mn-lt"/>
                <a:ea typeface="+mn-ea"/>
                <a:cs typeface="+mn-cs"/>
              </a:rPr>
              <a:t>If the water is deep enough, workers could drown if they fall, get stuck or can’t swim.</a:t>
            </a:r>
            <a:endParaRPr lang="en-US" dirty="0">
              <a:effectLst/>
            </a:endParaRPr>
          </a:p>
          <a:p>
            <a:r>
              <a:rPr lang="en-US" sz="1200" kern="1200" dirty="0">
                <a:solidFill>
                  <a:schemeClr val="tx1"/>
                </a:solidFill>
                <a:effectLst/>
                <a:latin typeface="+mn-lt"/>
                <a:ea typeface="+mn-ea"/>
                <a:cs typeface="+mn-cs"/>
              </a:rPr>
              <a:t> </a:t>
            </a:r>
            <a:endParaRPr lang="en-US" dirty="0">
              <a:effectLst/>
            </a:endParaRPr>
          </a:p>
          <a:p>
            <a:r>
              <a:rPr lang="en-US" sz="1200" kern="1200" dirty="0">
                <a:solidFill>
                  <a:schemeClr val="tx1"/>
                </a:solidFill>
                <a:effectLst/>
                <a:latin typeface="+mn-lt"/>
                <a:ea typeface="+mn-ea"/>
                <a:cs typeface="+mn-cs"/>
              </a:rPr>
              <a:t>Wet work areas always have slip hazards, and especially in trenches and excavations due to the uneven ground and likelihood of slick surfaces.</a:t>
            </a:r>
            <a:endParaRPr lang="en-US" dirty="0">
              <a:effectLst/>
            </a:endParaRPr>
          </a:p>
          <a:p>
            <a:r>
              <a:rPr lang="en-US" sz="1200" kern="1200" dirty="0">
                <a:solidFill>
                  <a:schemeClr val="tx1"/>
                </a:solidFill>
                <a:effectLst/>
                <a:latin typeface="+mn-lt"/>
                <a:ea typeface="+mn-ea"/>
                <a:cs typeface="+mn-cs"/>
              </a:rPr>
              <a:t>Water in an excavation may cause electrical tools and equipment to short out or not be sufficiently grounded, which are risks to workers.</a:t>
            </a:r>
            <a:endParaRPr lang="en-US" dirty="0">
              <a:effectLst/>
            </a:endParaRPr>
          </a:p>
          <a:p>
            <a:r>
              <a:rPr lang="en-US" sz="1200" kern="1200" dirty="0">
                <a:solidFill>
                  <a:schemeClr val="tx1"/>
                </a:solidFill>
                <a:effectLst/>
                <a:latin typeface="+mn-lt"/>
                <a:ea typeface="+mn-ea"/>
                <a:cs typeface="+mn-cs"/>
              </a:rPr>
              <a:t> </a:t>
            </a:r>
            <a:endParaRPr lang="en-US" dirty="0">
              <a:effectLst/>
            </a:endParaRPr>
          </a:p>
          <a:p>
            <a:r>
              <a:rPr lang="en-US" sz="1200" kern="1200" dirty="0">
                <a:solidFill>
                  <a:schemeClr val="tx1"/>
                </a:solidFill>
                <a:effectLst/>
                <a:latin typeface="+mn-lt"/>
                <a:ea typeface="+mn-ea"/>
                <a:cs typeface="+mn-cs"/>
              </a:rPr>
              <a:t>Saturated soil can impede workers from exiting an excavation. It also has less supportive strength and can cause walls or other features to fail.</a:t>
            </a:r>
            <a:endParaRPr lang="en-US" dirty="0"/>
          </a:p>
        </p:txBody>
      </p:sp>
      <p:sp>
        <p:nvSpPr>
          <p:cNvPr id="4" name="Slide Number Placeholder 3"/>
          <p:cNvSpPr>
            <a:spLocks noGrp="1"/>
          </p:cNvSpPr>
          <p:nvPr>
            <p:ph type="sldNum" sz="quarter" idx="10"/>
          </p:nvPr>
        </p:nvSpPr>
        <p:spPr/>
        <p:txBody>
          <a:bodyPr/>
          <a:lstStyle/>
          <a:p>
            <a:fld id="{7EE71FFD-6856-42C9-A591-5AC71D0806B0}" type="slidenum">
              <a:rPr lang="en-US" smtClean="0"/>
              <a:t>44</a:t>
            </a:fld>
            <a:endParaRPr lang="en-US"/>
          </a:p>
        </p:txBody>
      </p:sp>
    </p:spTree>
    <p:extLst>
      <p:ext uri="{BB962C8B-B14F-4D97-AF65-F5344CB8AC3E}">
        <p14:creationId xmlns:p14="http://schemas.microsoft.com/office/powerpoint/2010/main" val="156758009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Stability-there are inherent stability hazards in every excavation just due to the nature of digging in the ground. </a:t>
            </a:r>
            <a:endParaRPr lang="en-US" dirty="0">
              <a:effectLst/>
            </a:endParaRPr>
          </a:p>
          <a:p>
            <a:r>
              <a:rPr lang="en-US" sz="1200" kern="1200" dirty="0">
                <a:solidFill>
                  <a:schemeClr val="tx1"/>
                </a:solidFill>
                <a:effectLst/>
                <a:latin typeface="+mn-lt"/>
                <a:ea typeface="+mn-ea"/>
                <a:cs typeface="+mn-cs"/>
              </a:rPr>
              <a:t> </a:t>
            </a:r>
            <a:endParaRPr lang="en-US" dirty="0">
              <a:effectLst/>
            </a:endParaRPr>
          </a:p>
          <a:p>
            <a:r>
              <a:rPr lang="en-US" sz="1200" kern="1200" dirty="0">
                <a:solidFill>
                  <a:schemeClr val="tx1"/>
                </a:solidFill>
                <a:effectLst/>
                <a:latin typeface="+mn-lt"/>
                <a:ea typeface="+mn-ea"/>
                <a:cs typeface="+mn-cs"/>
              </a:rPr>
              <a:t>Loose soil or rocks along the edges of excavations can fall and injure workers below.</a:t>
            </a:r>
            <a:endParaRPr lang="en-US" dirty="0">
              <a:effectLst/>
            </a:endParaRPr>
          </a:p>
          <a:p>
            <a:r>
              <a:rPr lang="en-US" sz="1200" kern="1200" dirty="0">
                <a:solidFill>
                  <a:schemeClr val="tx1"/>
                </a:solidFill>
                <a:effectLst/>
                <a:latin typeface="+mn-lt"/>
                <a:ea typeface="+mn-ea"/>
                <a:cs typeface="+mn-cs"/>
              </a:rPr>
              <a:t> </a:t>
            </a:r>
            <a:endParaRPr lang="en-US" dirty="0">
              <a:effectLst/>
            </a:endParaRPr>
          </a:p>
          <a:p>
            <a:r>
              <a:rPr lang="en-US" sz="1200" kern="1200" dirty="0">
                <a:solidFill>
                  <a:schemeClr val="tx1"/>
                </a:solidFill>
                <a:effectLst/>
                <a:latin typeface="+mn-lt"/>
                <a:ea typeface="+mn-ea"/>
                <a:cs typeface="+mn-cs"/>
              </a:rPr>
              <a:t>Surface encumbrances are any nearby structures that can become unstable due to the excavation-this can include trees, sidewalks, utility poles, or buildings for example. If any of those were to fall, slide, break or move unintentionally then workers nearby could get hurt. </a:t>
            </a:r>
            <a:endParaRPr lang="en-US" dirty="0">
              <a:effectLst/>
            </a:endParaRPr>
          </a:p>
          <a:p>
            <a:r>
              <a:rPr lang="en-US" sz="1200" kern="1200" dirty="0">
                <a:solidFill>
                  <a:schemeClr val="tx1"/>
                </a:solidFill>
                <a:effectLst/>
                <a:latin typeface="+mn-lt"/>
                <a:ea typeface="+mn-ea"/>
                <a:cs typeface="+mn-cs"/>
              </a:rPr>
              <a:t> </a:t>
            </a:r>
            <a:endParaRPr lang="en-US" dirty="0">
              <a:effectLst/>
            </a:endParaRPr>
          </a:p>
          <a:p>
            <a:r>
              <a:rPr lang="en-US" sz="1200" kern="1200" dirty="0">
                <a:solidFill>
                  <a:schemeClr val="tx1"/>
                </a:solidFill>
                <a:effectLst/>
                <a:latin typeface="+mn-lt"/>
                <a:ea typeface="+mn-ea"/>
                <a:cs typeface="+mn-cs"/>
              </a:rPr>
              <a:t>Cave-ins are generally the most serious hazard associated with excavations and trenches.</a:t>
            </a:r>
            <a:endParaRPr lang="en-US" dirty="0"/>
          </a:p>
        </p:txBody>
      </p:sp>
      <p:sp>
        <p:nvSpPr>
          <p:cNvPr id="4" name="Slide Number Placeholder 3"/>
          <p:cNvSpPr>
            <a:spLocks noGrp="1"/>
          </p:cNvSpPr>
          <p:nvPr>
            <p:ph type="sldNum" sz="quarter" idx="10"/>
          </p:nvPr>
        </p:nvSpPr>
        <p:spPr/>
        <p:txBody>
          <a:bodyPr/>
          <a:lstStyle/>
          <a:p>
            <a:fld id="{7EE71FFD-6856-42C9-A591-5AC71D0806B0}" type="slidenum">
              <a:rPr lang="en-US" smtClean="0"/>
              <a:t>45</a:t>
            </a:fld>
            <a:endParaRPr lang="en-US"/>
          </a:p>
        </p:txBody>
      </p:sp>
    </p:spTree>
    <p:extLst>
      <p:ext uri="{BB962C8B-B14F-4D97-AF65-F5344CB8AC3E}">
        <p14:creationId xmlns:p14="http://schemas.microsoft.com/office/powerpoint/2010/main" val="19553083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Answer is B</a:t>
            </a:r>
          </a:p>
          <a:p>
            <a:endParaRPr lang="en-US" dirty="0"/>
          </a:p>
        </p:txBody>
      </p:sp>
      <p:sp>
        <p:nvSpPr>
          <p:cNvPr id="4" name="Slide Number Placeholder 3"/>
          <p:cNvSpPr>
            <a:spLocks noGrp="1"/>
          </p:cNvSpPr>
          <p:nvPr>
            <p:ph type="sldNum" sz="quarter" idx="10"/>
          </p:nvPr>
        </p:nvSpPr>
        <p:spPr/>
        <p:txBody>
          <a:bodyPr/>
          <a:lstStyle/>
          <a:p>
            <a:fld id="{7EE71FFD-6856-42C9-A591-5AC71D0806B0}" type="slidenum">
              <a:rPr lang="en-US" smtClean="0"/>
              <a:t>9</a:t>
            </a:fld>
            <a:endParaRPr lang="en-US"/>
          </a:p>
        </p:txBody>
      </p:sp>
    </p:spTree>
    <p:extLst>
      <p:ext uri="{BB962C8B-B14F-4D97-AF65-F5344CB8AC3E}">
        <p14:creationId xmlns:p14="http://schemas.microsoft.com/office/powerpoint/2010/main" val="323085960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Workers, even with good intentions can make bad decisions themselves or have bad habits or attitudes that are hazardous. These may include poor operation of equipment, exhibiting overconfidence in ability or feeling like hazards or exposure doesn’t apply to them, being resistant to change from the way they have always done things, or just not knowing how serious a hazard is and thus ignoring it.</a:t>
            </a:r>
            <a:endParaRPr lang="en-US" dirty="0"/>
          </a:p>
        </p:txBody>
      </p:sp>
      <p:sp>
        <p:nvSpPr>
          <p:cNvPr id="4" name="Slide Number Placeholder 3"/>
          <p:cNvSpPr>
            <a:spLocks noGrp="1"/>
          </p:cNvSpPr>
          <p:nvPr>
            <p:ph type="sldNum" sz="quarter" idx="10"/>
          </p:nvPr>
        </p:nvSpPr>
        <p:spPr/>
        <p:txBody>
          <a:bodyPr/>
          <a:lstStyle/>
          <a:p>
            <a:fld id="{7EE71FFD-6856-42C9-A591-5AC71D0806B0}" type="slidenum">
              <a:rPr lang="en-US" smtClean="0"/>
              <a:t>46</a:t>
            </a:fld>
            <a:endParaRPr lang="en-US"/>
          </a:p>
        </p:txBody>
      </p:sp>
    </p:spTree>
    <p:extLst>
      <p:ext uri="{BB962C8B-B14F-4D97-AF65-F5344CB8AC3E}">
        <p14:creationId xmlns:p14="http://schemas.microsoft.com/office/powerpoint/2010/main" val="396618740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Soil weighs more than people typically think. 1 cubic foot of soil weighs about 100 pounds, or about as much as two bags of concrete mix. When an excavator is digging, buckets can often reach capacities of soil over 27 cubic feet (1 cubic yard)-that’s around 2700 lb. of dirt, or about the same weight as a Mini Cooper. That is a lot of crushing force.</a:t>
            </a:r>
            <a:endParaRPr lang="en-US" dirty="0"/>
          </a:p>
        </p:txBody>
      </p:sp>
      <p:sp>
        <p:nvSpPr>
          <p:cNvPr id="4" name="Slide Number Placeholder 3"/>
          <p:cNvSpPr>
            <a:spLocks noGrp="1"/>
          </p:cNvSpPr>
          <p:nvPr>
            <p:ph type="sldNum" sz="quarter" idx="10"/>
          </p:nvPr>
        </p:nvSpPr>
        <p:spPr/>
        <p:txBody>
          <a:bodyPr/>
          <a:lstStyle/>
          <a:p>
            <a:fld id="{7EE71FFD-6856-42C9-A591-5AC71D0806B0}" type="slidenum">
              <a:rPr lang="en-US" smtClean="0"/>
              <a:t>48</a:t>
            </a:fld>
            <a:endParaRPr lang="en-US"/>
          </a:p>
        </p:txBody>
      </p:sp>
    </p:spTree>
    <p:extLst>
      <p:ext uri="{BB962C8B-B14F-4D97-AF65-F5344CB8AC3E}">
        <p14:creationId xmlns:p14="http://schemas.microsoft.com/office/powerpoint/2010/main" val="416076642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Fissured means a soil material that has a tendency to break along definite planes of fracture with little resistance, or a material that exhibits open cracks, such as tension cracks, in an exposed surface. Observe the side of the opened excavation and the surface area adjacent to the excavation. Crack-like openings such as tension cracks could indicate fissured material. If chunks of soil spall off a vertical side, the soil could be fissured. Small spalls are evidence of moving ground and are indications of potentially hazardous situations</a:t>
            </a:r>
            <a:endParaRPr lang="en-US" dirty="0"/>
          </a:p>
        </p:txBody>
      </p:sp>
      <p:sp>
        <p:nvSpPr>
          <p:cNvPr id="4" name="Slide Number Placeholder 3"/>
          <p:cNvSpPr>
            <a:spLocks noGrp="1"/>
          </p:cNvSpPr>
          <p:nvPr>
            <p:ph type="sldNum" sz="quarter" idx="5"/>
          </p:nvPr>
        </p:nvSpPr>
        <p:spPr/>
        <p:txBody>
          <a:bodyPr/>
          <a:lstStyle/>
          <a:p>
            <a:fld id="{7EE71FFD-6856-42C9-A591-5AC71D0806B0}" type="slidenum">
              <a:rPr lang="en-US" smtClean="0"/>
              <a:t>49</a:t>
            </a:fld>
            <a:endParaRPr lang="en-US"/>
          </a:p>
        </p:txBody>
      </p:sp>
    </p:spTree>
    <p:extLst>
      <p:ext uri="{BB962C8B-B14F-4D97-AF65-F5344CB8AC3E}">
        <p14:creationId xmlns:p14="http://schemas.microsoft.com/office/powerpoint/2010/main" val="345877772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Failures-A tension crack can cause soil to slide into an excavation. These cracks tend to happen at a distance ½ to ¾ of the depth of the excavation horizontally</a:t>
            </a:r>
            <a:endParaRPr lang="en-US" dirty="0"/>
          </a:p>
        </p:txBody>
      </p:sp>
      <p:sp>
        <p:nvSpPr>
          <p:cNvPr id="4" name="Slide Number Placeholder 3"/>
          <p:cNvSpPr>
            <a:spLocks noGrp="1"/>
          </p:cNvSpPr>
          <p:nvPr>
            <p:ph type="sldNum" sz="quarter" idx="10"/>
          </p:nvPr>
        </p:nvSpPr>
        <p:spPr/>
        <p:txBody>
          <a:bodyPr/>
          <a:lstStyle/>
          <a:p>
            <a:fld id="{7EE71FFD-6856-42C9-A591-5AC71D0806B0}" type="slidenum">
              <a:rPr lang="en-US" smtClean="0"/>
              <a:t>50</a:t>
            </a:fld>
            <a:endParaRPr lang="en-US"/>
          </a:p>
        </p:txBody>
      </p:sp>
    </p:spTree>
    <p:extLst>
      <p:ext uri="{BB962C8B-B14F-4D97-AF65-F5344CB8AC3E}">
        <p14:creationId xmlns:p14="http://schemas.microsoft.com/office/powerpoint/2010/main" val="65210858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Failures-Tension cracks may cause a shear break in the soil, causing it to topple into the excavation. Unbalanced stress in the soil can cause it to bulge into the excavation as well</a:t>
            </a:r>
            <a:endParaRPr lang="en-US" dirty="0"/>
          </a:p>
        </p:txBody>
      </p:sp>
      <p:sp>
        <p:nvSpPr>
          <p:cNvPr id="4" name="Slide Number Placeholder 3"/>
          <p:cNvSpPr>
            <a:spLocks noGrp="1"/>
          </p:cNvSpPr>
          <p:nvPr>
            <p:ph type="sldNum" sz="quarter" idx="10"/>
          </p:nvPr>
        </p:nvSpPr>
        <p:spPr/>
        <p:txBody>
          <a:bodyPr/>
          <a:lstStyle/>
          <a:p>
            <a:fld id="{7EE71FFD-6856-42C9-A591-5AC71D0806B0}" type="slidenum">
              <a:rPr lang="en-US" smtClean="0"/>
              <a:t>51</a:t>
            </a:fld>
            <a:endParaRPr lang="en-US"/>
          </a:p>
        </p:txBody>
      </p:sp>
    </p:spTree>
    <p:extLst>
      <p:ext uri="{BB962C8B-B14F-4D97-AF65-F5344CB8AC3E}">
        <p14:creationId xmlns:p14="http://schemas.microsoft.com/office/powerpoint/2010/main" val="127265769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Competent Person-This definition is from OSHA. OSHA also says that a competent person can identify “working conditions which are unsanitary, hazardous, or dangerous to employees.” The employer is responsible to have and designate the competent person.</a:t>
            </a:r>
            <a:endParaRPr lang="en-US" dirty="0"/>
          </a:p>
        </p:txBody>
      </p:sp>
      <p:sp>
        <p:nvSpPr>
          <p:cNvPr id="4" name="Slide Number Placeholder 3"/>
          <p:cNvSpPr>
            <a:spLocks noGrp="1"/>
          </p:cNvSpPr>
          <p:nvPr>
            <p:ph type="sldNum" sz="quarter" idx="10"/>
          </p:nvPr>
        </p:nvSpPr>
        <p:spPr/>
        <p:txBody>
          <a:bodyPr/>
          <a:lstStyle/>
          <a:p>
            <a:fld id="{7EE71FFD-6856-42C9-A591-5AC71D0806B0}" type="slidenum">
              <a:rPr lang="en-US" smtClean="0"/>
              <a:t>52</a:t>
            </a:fld>
            <a:endParaRPr lang="en-US"/>
          </a:p>
        </p:txBody>
      </p:sp>
    </p:spTree>
    <p:extLst>
      <p:ext uri="{BB962C8B-B14F-4D97-AF65-F5344CB8AC3E}">
        <p14:creationId xmlns:p14="http://schemas.microsoft.com/office/powerpoint/2010/main" val="249800413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Role-A competent person is designated by the employer and must be capable of 4 broad actions and have 1 broad authorization.</a:t>
            </a:r>
            <a:endParaRPr lang="en-US" dirty="0">
              <a:effectLst/>
            </a:endParaRPr>
          </a:p>
          <a:p>
            <a:r>
              <a:rPr lang="en-US" sz="1200" kern="1200" dirty="0">
                <a:solidFill>
                  <a:schemeClr val="tx1"/>
                </a:solidFill>
                <a:effectLst/>
                <a:latin typeface="+mn-lt"/>
                <a:ea typeface="+mn-ea"/>
                <a:cs typeface="+mn-cs"/>
              </a:rPr>
              <a:t>1-identify existing hazards</a:t>
            </a:r>
            <a:endParaRPr lang="en-US" dirty="0">
              <a:effectLst/>
            </a:endParaRPr>
          </a:p>
          <a:p>
            <a:r>
              <a:rPr lang="en-US" sz="1200" kern="1200" dirty="0">
                <a:solidFill>
                  <a:schemeClr val="tx1"/>
                </a:solidFill>
                <a:effectLst/>
                <a:latin typeface="+mn-lt"/>
                <a:ea typeface="+mn-ea"/>
                <a:cs typeface="+mn-cs"/>
              </a:rPr>
              <a:t>2-identify predictable hazards</a:t>
            </a:r>
            <a:endParaRPr lang="en-US" dirty="0">
              <a:effectLst/>
            </a:endParaRPr>
          </a:p>
          <a:p>
            <a:r>
              <a:rPr lang="en-US" sz="1200" kern="1200" dirty="0">
                <a:solidFill>
                  <a:schemeClr val="tx1"/>
                </a:solidFill>
                <a:effectLst/>
                <a:latin typeface="+mn-lt"/>
                <a:ea typeface="+mn-ea"/>
                <a:cs typeface="+mn-cs"/>
              </a:rPr>
              <a:t>3-identify hazardous working condition</a:t>
            </a:r>
            <a:endParaRPr lang="en-US" dirty="0">
              <a:effectLst/>
            </a:endParaRPr>
          </a:p>
          <a:p>
            <a:r>
              <a:rPr lang="en-US" sz="1200" kern="1200" dirty="0">
                <a:solidFill>
                  <a:schemeClr val="tx1"/>
                </a:solidFill>
                <a:effectLst/>
                <a:latin typeface="+mn-lt"/>
                <a:ea typeface="+mn-ea"/>
                <a:cs typeface="+mn-cs"/>
              </a:rPr>
              <a:t>-and be authorized to correct them all. Every trench or excavation site needs to have a competent person put their eyes on it at least once to perform their responsibilities.</a:t>
            </a:r>
            <a:endParaRPr lang="en-US" dirty="0">
              <a:effectLst/>
            </a:endParaRPr>
          </a:p>
          <a:p>
            <a:r>
              <a:rPr lang="en-US" sz="1200" kern="1200" dirty="0">
                <a:solidFill>
                  <a:schemeClr val="tx1"/>
                </a:solidFill>
                <a:effectLst/>
                <a:latin typeface="+mn-lt"/>
                <a:ea typeface="+mn-ea"/>
                <a:cs typeface="+mn-cs"/>
              </a:rPr>
              <a:t> </a:t>
            </a:r>
            <a:endParaRPr lang="en-US" dirty="0">
              <a:effectLst/>
            </a:endParaRPr>
          </a:p>
          <a:p>
            <a:r>
              <a:rPr lang="en-US" sz="1200" kern="1200" dirty="0">
                <a:solidFill>
                  <a:schemeClr val="tx1"/>
                </a:solidFill>
                <a:effectLst/>
                <a:latin typeface="+mn-lt"/>
                <a:ea typeface="+mn-ea"/>
                <a:cs typeface="+mn-cs"/>
              </a:rPr>
              <a:t>Responsibilities-A competent person must inspect the site and protective systems daily for evidence of anything that could possibly cause a cave-in, failure of protective systems, hazardous atmosphere or another hazard. When hazards are found, they need to remove workers from them and take appropriate precautions before workers continue work. When water is being removed, they must specifically monitor water removal operations and equipment. They are also the one to design all structural ramps (steel or wood construction) for worker access only. If vehicles will use the ramp, a competent person in structural design must design the ramps.</a:t>
            </a:r>
            <a:endParaRPr lang="en-US" dirty="0"/>
          </a:p>
        </p:txBody>
      </p:sp>
      <p:sp>
        <p:nvSpPr>
          <p:cNvPr id="4" name="Slide Number Placeholder 3"/>
          <p:cNvSpPr>
            <a:spLocks noGrp="1"/>
          </p:cNvSpPr>
          <p:nvPr>
            <p:ph type="sldNum" sz="quarter" idx="10"/>
          </p:nvPr>
        </p:nvSpPr>
        <p:spPr/>
        <p:txBody>
          <a:bodyPr/>
          <a:lstStyle/>
          <a:p>
            <a:fld id="{7EE71FFD-6856-42C9-A591-5AC71D0806B0}" type="slidenum">
              <a:rPr lang="en-US" smtClean="0"/>
              <a:t>53</a:t>
            </a:fld>
            <a:endParaRPr lang="en-US"/>
          </a:p>
        </p:txBody>
      </p:sp>
    </p:spTree>
    <p:extLst>
      <p:ext uri="{BB962C8B-B14F-4D97-AF65-F5344CB8AC3E}">
        <p14:creationId xmlns:p14="http://schemas.microsoft.com/office/powerpoint/2010/main" val="332563357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Responsibilities-A competent person can determine that an excavation less than 5 ft. in depth does not need a protective system after examining the ground. They are also expected to determine if damaged components of shoring or shielding are suitable for use or not. Another duty they have is to reduce the maximum slope in a sloping protective system if there are additional loads placed on the soil from equipment and other nearby structures. A final major responsibility of theirs is to classify soil and rock deposits and reclassify them if conditions affecting their classification change in any way</a:t>
            </a:r>
            <a:endParaRPr lang="en-US" dirty="0"/>
          </a:p>
        </p:txBody>
      </p:sp>
      <p:sp>
        <p:nvSpPr>
          <p:cNvPr id="4" name="Slide Number Placeholder 3"/>
          <p:cNvSpPr>
            <a:spLocks noGrp="1"/>
          </p:cNvSpPr>
          <p:nvPr>
            <p:ph type="sldNum" sz="quarter" idx="10"/>
          </p:nvPr>
        </p:nvSpPr>
        <p:spPr/>
        <p:txBody>
          <a:bodyPr/>
          <a:lstStyle/>
          <a:p>
            <a:fld id="{7EE71FFD-6856-42C9-A591-5AC71D0806B0}" type="slidenum">
              <a:rPr lang="en-US" smtClean="0"/>
              <a:t>54</a:t>
            </a:fld>
            <a:endParaRPr lang="en-US"/>
          </a:p>
        </p:txBody>
      </p:sp>
    </p:spTree>
    <p:extLst>
      <p:ext uri="{BB962C8B-B14F-4D97-AF65-F5344CB8AC3E}">
        <p14:creationId xmlns:p14="http://schemas.microsoft.com/office/powerpoint/2010/main" val="360472696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OSHA classifications-OSHA classifies soil as one of the following:</a:t>
            </a:r>
            <a:endParaRPr lang="en-US" dirty="0">
              <a:effectLst/>
            </a:endParaRPr>
          </a:p>
          <a:p>
            <a:r>
              <a:rPr lang="en-US" sz="1200" kern="1200" dirty="0">
                <a:solidFill>
                  <a:schemeClr val="tx1"/>
                </a:solidFill>
                <a:effectLst/>
                <a:latin typeface="+mn-lt"/>
                <a:ea typeface="+mn-ea"/>
                <a:cs typeface="+mn-cs"/>
              </a:rPr>
              <a:t>-Stable rock </a:t>
            </a:r>
            <a:endParaRPr lang="en-US" dirty="0">
              <a:effectLst/>
            </a:endParaRPr>
          </a:p>
          <a:p>
            <a:r>
              <a:rPr lang="en-US" sz="1200" kern="1200" dirty="0">
                <a:solidFill>
                  <a:schemeClr val="tx1"/>
                </a:solidFill>
                <a:effectLst/>
                <a:latin typeface="+mn-lt"/>
                <a:ea typeface="+mn-ea"/>
                <a:cs typeface="+mn-cs"/>
              </a:rPr>
              <a:t>-Type A (cohesive with unconfined compressive strength &gt; 1.5 tons/sq. ft.). Examples include clay, silty clay, sandy clay and clay loam.</a:t>
            </a:r>
            <a:endParaRPr lang="en-US" dirty="0">
              <a:effectLst/>
            </a:endParaRPr>
          </a:p>
          <a:p>
            <a:r>
              <a:rPr lang="en-US" sz="1200" kern="1200" dirty="0">
                <a:solidFill>
                  <a:schemeClr val="tx1"/>
                </a:solidFill>
                <a:effectLst/>
                <a:latin typeface="+mn-lt"/>
                <a:ea typeface="+mn-ea"/>
                <a:cs typeface="+mn-cs"/>
              </a:rPr>
              <a:t>-Type B (cohesive with unconfined compressive strength between 0.5 and 1.5 tons/</a:t>
            </a:r>
            <a:r>
              <a:rPr lang="en-US" sz="1200" kern="1200" dirty="0" err="1">
                <a:solidFill>
                  <a:schemeClr val="tx1"/>
                </a:solidFill>
                <a:effectLst/>
                <a:latin typeface="+mn-lt"/>
                <a:ea typeface="+mn-ea"/>
                <a:cs typeface="+mn-cs"/>
              </a:rPr>
              <a:t>sq.ft</a:t>
            </a:r>
            <a:r>
              <a:rPr lang="en-US" sz="1200" kern="1200" dirty="0">
                <a:solidFill>
                  <a:schemeClr val="tx1"/>
                </a:solidFill>
                <a:effectLst/>
                <a:latin typeface="+mn-lt"/>
                <a:ea typeface="+mn-ea"/>
                <a:cs typeface="+mn-cs"/>
              </a:rPr>
              <a:t>.). Examples include silt, silt loam, sandy clay loam, silty clay loam and angular gravel.</a:t>
            </a:r>
            <a:endParaRPr lang="en-US" dirty="0">
              <a:effectLst/>
            </a:endParaRPr>
          </a:p>
          <a:p>
            <a:r>
              <a:rPr lang="en-US" sz="1200" kern="1200" dirty="0">
                <a:solidFill>
                  <a:schemeClr val="tx1"/>
                </a:solidFill>
                <a:effectLst/>
                <a:latin typeface="+mn-lt"/>
                <a:ea typeface="+mn-ea"/>
                <a:cs typeface="+mn-cs"/>
              </a:rPr>
              <a:t>-Type C (cohesive with unconfined compressive strength less than 0.5 tons/sq. ft.). Examples include gravel, sand, loamy sand or sandy loam and soil with freely seeping water.</a:t>
            </a:r>
            <a:endParaRPr lang="en-US" dirty="0">
              <a:effectLst/>
            </a:endParaRPr>
          </a:p>
          <a:p>
            <a:r>
              <a:rPr lang="en-US" sz="1200" kern="1200" dirty="0">
                <a:solidFill>
                  <a:schemeClr val="tx1"/>
                </a:solidFill>
                <a:effectLst/>
                <a:latin typeface="+mn-lt"/>
                <a:ea typeface="+mn-ea"/>
                <a:cs typeface="+mn-cs"/>
              </a:rPr>
              <a:t> </a:t>
            </a:r>
            <a:endParaRPr lang="en-US" dirty="0">
              <a:effectLst/>
            </a:endParaRPr>
          </a:p>
          <a:p>
            <a:r>
              <a:rPr lang="en-US" sz="1200" kern="1200" dirty="0">
                <a:solidFill>
                  <a:schemeClr val="tx1"/>
                </a:solidFill>
                <a:effectLst/>
                <a:latin typeface="+mn-lt"/>
                <a:ea typeface="+mn-ea"/>
                <a:cs typeface="+mn-cs"/>
              </a:rPr>
              <a:t>OSHA requires at least one visual test and one manual test be performed by the competent person before classifying soil. It is a good idea to document the soil classification each time it is made, including what tests were used and the results of each.</a:t>
            </a:r>
            <a:endParaRPr lang="en-US" dirty="0">
              <a:effectLst/>
            </a:endParaRPr>
          </a:p>
          <a:p>
            <a:r>
              <a:rPr lang="en-US" sz="1200" kern="1200" dirty="0">
                <a:solidFill>
                  <a:schemeClr val="tx1"/>
                </a:solidFill>
                <a:effectLst/>
                <a:latin typeface="+mn-lt"/>
                <a:ea typeface="+mn-ea"/>
                <a:cs typeface="+mn-cs"/>
              </a:rPr>
              <a:t> </a:t>
            </a:r>
            <a:endParaRPr lang="en-US" dirty="0">
              <a:effectLst/>
            </a:endParaRPr>
          </a:p>
          <a:p>
            <a:r>
              <a:rPr lang="en-US" sz="1200" kern="1200" dirty="0">
                <a:solidFill>
                  <a:schemeClr val="tx1"/>
                </a:solidFill>
                <a:effectLst/>
                <a:latin typeface="+mn-lt"/>
                <a:ea typeface="+mn-ea"/>
                <a:cs typeface="+mn-cs"/>
              </a:rPr>
              <a:t>The chart shown is from the United States Department of Agriculture and depicts soil classifications with percent sand, silt and clay along the three sides. The link will take you the USDA Soil Texture Calculator</a:t>
            </a:r>
            <a:endParaRPr lang="en-US" dirty="0"/>
          </a:p>
        </p:txBody>
      </p:sp>
      <p:sp>
        <p:nvSpPr>
          <p:cNvPr id="4" name="Slide Number Placeholder 3"/>
          <p:cNvSpPr>
            <a:spLocks noGrp="1"/>
          </p:cNvSpPr>
          <p:nvPr>
            <p:ph type="sldNum" sz="quarter" idx="10"/>
          </p:nvPr>
        </p:nvSpPr>
        <p:spPr/>
        <p:txBody>
          <a:bodyPr/>
          <a:lstStyle/>
          <a:p>
            <a:fld id="{7EE71FFD-6856-42C9-A591-5AC71D0806B0}" type="slidenum">
              <a:rPr lang="en-US" smtClean="0"/>
              <a:t>55</a:t>
            </a:fld>
            <a:endParaRPr lang="en-US"/>
          </a:p>
        </p:txBody>
      </p:sp>
    </p:spTree>
    <p:extLst>
      <p:ext uri="{BB962C8B-B14F-4D97-AF65-F5344CB8AC3E}">
        <p14:creationId xmlns:p14="http://schemas.microsoft.com/office/powerpoint/2010/main" val="89155891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Type A soil is cohesive and has a high unconfined compressive strength; 1.5 tons per square foot or greater. Examples of type A soil include clay, silty clay, sandy clay, and clay loam</a:t>
            </a:r>
            <a:endParaRPr lang="en-US" dirty="0"/>
          </a:p>
        </p:txBody>
      </p:sp>
      <p:sp>
        <p:nvSpPr>
          <p:cNvPr id="4" name="Slide Number Placeholder 3"/>
          <p:cNvSpPr>
            <a:spLocks noGrp="1"/>
          </p:cNvSpPr>
          <p:nvPr>
            <p:ph type="sldNum" sz="quarter" idx="5"/>
          </p:nvPr>
        </p:nvSpPr>
        <p:spPr/>
        <p:txBody>
          <a:bodyPr/>
          <a:lstStyle/>
          <a:p>
            <a:fld id="{7EE71FFD-6856-42C9-A591-5AC71D0806B0}" type="slidenum">
              <a:rPr lang="en-US" smtClean="0"/>
              <a:t>56</a:t>
            </a:fld>
            <a:endParaRPr lang="en-US"/>
          </a:p>
        </p:txBody>
      </p:sp>
    </p:spTree>
    <p:extLst>
      <p:ext uri="{BB962C8B-B14F-4D97-AF65-F5344CB8AC3E}">
        <p14:creationId xmlns:p14="http://schemas.microsoft.com/office/powerpoint/2010/main" val="6561225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Answer is A</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question may be confusing for students and the instructor should state that a “Trench Shield” is commonly known as, or commonly referred to as a “Trench Box” in the course. </a:t>
            </a:r>
          </a:p>
          <a:p>
            <a:endParaRPr lang="en-US" dirty="0"/>
          </a:p>
        </p:txBody>
      </p:sp>
      <p:sp>
        <p:nvSpPr>
          <p:cNvPr id="4" name="Slide Number Placeholder 3"/>
          <p:cNvSpPr>
            <a:spLocks noGrp="1"/>
          </p:cNvSpPr>
          <p:nvPr>
            <p:ph type="sldNum" sz="quarter" idx="10"/>
          </p:nvPr>
        </p:nvSpPr>
        <p:spPr/>
        <p:txBody>
          <a:bodyPr/>
          <a:lstStyle/>
          <a:p>
            <a:fld id="{7EE71FFD-6856-42C9-A591-5AC71D0806B0}" type="slidenum">
              <a:rPr lang="en-US" smtClean="0"/>
              <a:t>10</a:t>
            </a:fld>
            <a:endParaRPr lang="en-US"/>
          </a:p>
        </p:txBody>
      </p:sp>
    </p:spTree>
    <p:extLst>
      <p:ext uri="{BB962C8B-B14F-4D97-AF65-F5344CB8AC3E}">
        <p14:creationId xmlns:p14="http://schemas.microsoft.com/office/powerpoint/2010/main" val="173550181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Soil cannot be classified as type A if it is fissured, if it has been previously disturbed, if it has water seeping through it, or if it is subject to vibration from sources such as heavy traffic or pile drivers</a:t>
            </a:r>
            <a:endParaRPr lang="en-US" dirty="0"/>
          </a:p>
        </p:txBody>
      </p:sp>
      <p:sp>
        <p:nvSpPr>
          <p:cNvPr id="4" name="Slide Number Placeholder 3"/>
          <p:cNvSpPr>
            <a:spLocks noGrp="1"/>
          </p:cNvSpPr>
          <p:nvPr>
            <p:ph type="sldNum" sz="quarter" idx="5"/>
          </p:nvPr>
        </p:nvSpPr>
        <p:spPr/>
        <p:txBody>
          <a:bodyPr/>
          <a:lstStyle/>
          <a:p>
            <a:fld id="{7EE71FFD-6856-42C9-A591-5AC71D0806B0}" type="slidenum">
              <a:rPr lang="en-US" smtClean="0"/>
              <a:t>57</a:t>
            </a:fld>
            <a:endParaRPr lang="en-US"/>
          </a:p>
        </p:txBody>
      </p:sp>
    </p:spTree>
    <p:extLst>
      <p:ext uri="{BB962C8B-B14F-4D97-AF65-F5344CB8AC3E}">
        <p14:creationId xmlns:p14="http://schemas.microsoft.com/office/powerpoint/2010/main" val="139959017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Type B soil is cohesive and has often been cracked or disturbed, with pieces that don't stick together as well as Type A soil. Type B soil has medium unconfined compressive strength; between 0.5 and 1.5 tons per square foot. Examples of Type B soil include angular gravel, silt, silt loam, and soils that are fissured or near sources of vibration, but could otherwise be Type A</a:t>
            </a:r>
            <a:endParaRPr lang="en-US" dirty="0"/>
          </a:p>
        </p:txBody>
      </p:sp>
      <p:sp>
        <p:nvSpPr>
          <p:cNvPr id="4" name="Slide Number Placeholder 3"/>
          <p:cNvSpPr>
            <a:spLocks noGrp="1"/>
          </p:cNvSpPr>
          <p:nvPr>
            <p:ph type="sldNum" sz="quarter" idx="5"/>
          </p:nvPr>
        </p:nvSpPr>
        <p:spPr/>
        <p:txBody>
          <a:bodyPr/>
          <a:lstStyle/>
          <a:p>
            <a:fld id="{7EE71FFD-6856-42C9-A591-5AC71D0806B0}" type="slidenum">
              <a:rPr lang="en-US" smtClean="0"/>
              <a:t>58</a:t>
            </a:fld>
            <a:endParaRPr lang="en-US"/>
          </a:p>
        </p:txBody>
      </p:sp>
    </p:spTree>
    <p:extLst>
      <p:ext uri="{BB962C8B-B14F-4D97-AF65-F5344CB8AC3E}">
        <p14:creationId xmlns:p14="http://schemas.microsoft.com/office/powerpoint/2010/main" val="396277739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Type C soil is the least stable type of soil. Type C includes granular soils in which particles don't stick together and cohesive soils with a low unconfined compressive strength; 0.5 tons per square foot or less. Examples of Type C soil include gravel, and sand. Because it is not stable, soil with water seeping through it is also automatically classified as Type C soil, regardless of its other characteristics</a:t>
            </a:r>
            <a:endParaRPr lang="en-US" dirty="0"/>
          </a:p>
        </p:txBody>
      </p:sp>
      <p:sp>
        <p:nvSpPr>
          <p:cNvPr id="4" name="Slide Number Placeholder 3"/>
          <p:cNvSpPr>
            <a:spLocks noGrp="1"/>
          </p:cNvSpPr>
          <p:nvPr>
            <p:ph type="sldNum" sz="quarter" idx="5"/>
          </p:nvPr>
        </p:nvSpPr>
        <p:spPr/>
        <p:txBody>
          <a:bodyPr/>
          <a:lstStyle/>
          <a:p>
            <a:fld id="{7EE71FFD-6856-42C9-A591-5AC71D0806B0}" type="slidenum">
              <a:rPr lang="en-US" smtClean="0"/>
              <a:t>59</a:t>
            </a:fld>
            <a:endParaRPr lang="en-US"/>
          </a:p>
        </p:txBody>
      </p:sp>
    </p:spTree>
    <p:extLst>
      <p:ext uri="{BB962C8B-B14F-4D97-AF65-F5344CB8AC3E}">
        <p14:creationId xmlns:p14="http://schemas.microsoft.com/office/powerpoint/2010/main" val="190443828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Visual tests. Visual analysis is conducted to determine qualitative information regarding the excavation site in general, the soil adjacent to the excavation, the soil forming the sides of the open excavation, and the soil taken as samples from excavated material.</a:t>
            </a:r>
            <a:endParaRPr lang="en-US" dirty="0">
              <a:effectLst/>
            </a:endParaRPr>
          </a:p>
          <a:p>
            <a:r>
              <a:rPr lang="en-US" sz="1200" kern="1200" dirty="0">
                <a:solidFill>
                  <a:schemeClr val="tx1"/>
                </a:solidFill>
                <a:effectLst/>
                <a:latin typeface="+mn-lt"/>
                <a:ea typeface="+mn-ea"/>
                <a:cs typeface="+mn-cs"/>
              </a:rPr>
              <a:t> </a:t>
            </a:r>
            <a:endParaRPr lang="en-US" dirty="0">
              <a:effectLst/>
            </a:endParaRPr>
          </a:p>
          <a:p>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Observe samples of soil that are excavated and soil in the sides of the excavation. Estimate the range of particle sizes and the relative amounts of the particle sizes. Soil that is primarily composed of fine-grained material is cohesive material. Soil composed primarily of coarse-grained sand or gravel is granular material.</a:t>
            </a:r>
            <a:endParaRPr lang="en-US" dirty="0">
              <a:effectLst/>
            </a:endParaRPr>
          </a:p>
          <a:p>
            <a:r>
              <a:rPr lang="en-US" sz="1200" kern="1200" dirty="0">
                <a:solidFill>
                  <a:schemeClr val="tx1"/>
                </a:solidFill>
                <a:effectLst/>
                <a:latin typeface="+mn-lt"/>
                <a:ea typeface="+mn-ea"/>
                <a:cs typeface="+mn-cs"/>
              </a:rPr>
              <a:t> </a:t>
            </a:r>
            <a:endParaRPr lang="en-US" dirty="0">
              <a:effectLst/>
            </a:endParaRPr>
          </a:p>
          <a:p>
            <a:r>
              <a:rPr lang="en-US" sz="1200" kern="1200" dirty="0">
                <a:solidFill>
                  <a:schemeClr val="tx1"/>
                </a:solidFill>
                <a:effectLst/>
                <a:latin typeface="+mn-lt"/>
                <a:ea typeface="+mn-ea"/>
                <a:cs typeface="+mn-cs"/>
              </a:rPr>
              <a:t>(ii) Observe soil as it is excavated. Soil that remains in clumps when excavated is cohesive. Soil that breaks up easily and does not stay in clumps is granular.</a:t>
            </a:r>
            <a:endParaRPr lang="en-US" dirty="0">
              <a:effectLst/>
            </a:endParaRPr>
          </a:p>
          <a:p>
            <a:r>
              <a:rPr lang="en-US" sz="1200" kern="1200" dirty="0">
                <a:solidFill>
                  <a:schemeClr val="tx1"/>
                </a:solidFill>
                <a:effectLst/>
                <a:latin typeface="+mn-lt"/>
                <a:ea typeface="+mn-ea"/>
                <a:cs typeface="+mn-cs"/>
              </a:rPr>
              <a:t> </a:t>
            </a:r>
            <a:endParaRPr lang="en-US" dirty="0">
              <a:effectLst/>
            </a:endParaRPr>
          </a:p>
          <a:p>
            <a:r>
              <a:rPr lang="en-US" sz="1200" kern="1200" dirty="0">
                <a:solidFill>
                  <a:schemeClr val="tx1"/>
                </a:solidFill>
                <a:effectLst/>
                <a:latin typeface="+mn-lt"/>
                <a:ea typeface="+mn-ea"/>
                <a:cs typeface="+mn-cs"/>
              </a:rPr>
              <a:t>(iii) Observe the side of the opened excavation and the surface area adjacent to the excavation. Crack-like openings such as tension cracks could indicate fissured material. If chunks of soil spall off a vertical side, the soil could be fissured. Small spalls are evidence of moving ground and are indications of potentially hazardous situations.</a:t>
            </a:r>
            <a:endParaRPr lang="en-US" dirty="0">
              <a:effectLst/>
            </a:endParaRPr>
          </a:p>
          <a:p>
            <a:r>
              <a:rPr lang="en-US" sz="1200" kern="1200" dirty="0">
                <a:solidFill>
                  <a:schemeClr val="tx1"/>
                </a:solidFill>
                <a:effectLst/>
                <a:latin typeface="+mn-lt"/>
                <a:ea typeface="+mn-ea"/>
                <a:cs typeface="+mn-cs"/>
              </a:rPr>
              <a:t> </a:t>
            </a:r>
            <a:endParaRPr lang="en-US" dirty="0">
              <a:effectLst/>
            </a:endParaRPr>
          </a:p>
          <a:p>
            <a:r>
              <a:rPr lang="en-US" sz="1200" kern="1200" dirty="0">
                <a:solidFill>
                  <a:schemeClr val="tx1"/>
                </a:solidFill>
                <a:effectLst/>
                <a:latin typeface="+mn-lt"/>
                <a:ea typeface="+mn-ea"/>
                <a:cs typeface="+mn-cs"/>
              </a:rPr>
              <a:t>(iv) Observe the area adjacent to the excavation and the excavation itself for evidence of existing utility and other underground structures, and to identify previously disturbed soil.</a:t>
            </a:r>
            <a:endParaRPr lang="en-US" dirty="0">
              <a:effectLst/>
            </a:endParaRPr>
          </a:p>
          <a:p>
            <a:r>
              <a:rPr lang="en-US" sz="1200" kern="1200" dirty="0">
                <a:solidFill>
                  <a:schemeClr val="tx1"/>
                </a:solidFill>
                <a:effectLst/>
                <a:latin typeface="+mn-lt"/>
                <a:ea typeface="+mn-ea"/>
                <a:cs typeface="+mn-cs"/>
              </a:rPr>
              <a:t> </a:t>
            </a:r>
            <a:endParaRPr lang="en-US" dirty="0">
              <a:effectLst/>
            </a:endParaRPr>
          </a:p>
          <a:p>
            <a:r>
              <a:rPr lang="en-US" sz="1200" kern="1200" dirty="0">
                <a:solidFill>
                  <a:schemeClr val="tx1"/>
                </a:solidFill>
                <a:effectLst/>
                <a:latin typeface="+mn-lt"/>
                <a:ea typeface="+mn-ea"/>
                <a:cs typeface="+mn-cs"/>
              </a:rPr>
              <a:t>(v) Observed the opened side of the excavation to identify layered systems. Examine layered systems to identify if the layers slope toward the excavation. Estimate the degree of slope of the layers.</a:t>
            </a:r>
            <a:endParaRPr lang="en-US" dirty="0">
              <a:effectLst/>
            </a:endParaRPr>
          </a:p>
          <a:p>
            <a:r>
              <a:rPr lang="en-US" sz="1200" kern="1200" dirty="0">
                <a:solidFill>
                  <a:schemeClr val="tx1"/>
                </a:solidFill>
                <a:effectLst/>
                <a:latin typeface="+mn-lt"/>
                <a:ea typeface="+mn-ea"/>
                <a:cs typeface="+mn-cs"/>
              </a:rPr>
              <a:t> </a:t>
            </a:r>
            <a:endParaRPr lang="en-US" dirty="0">
              <a:effectLst/>
            </a:endParaRPr>
          </a:p>
          <a:p>
            <a:r>
              <a:rPr lang="en-US" sz="1200" kern="1200" dirty="0">
                <a:solidFill>
                  <a:schemeClr val="tx1"/>
                </a:solidFill>
                <a:effectLst/>
                <a:latin typeface="+mn-lt"/>
                <a:ea typeface="+mn-ea"/>
                <a:cs typeface="+mn-cs"/>
              </a:rPr>
              <a:t>(vi) Observe the area adjacent to the excavation and the sides of the opened excavation for evidence of surface water, water seeping from the sides of the excavation, or the location of the level of the water table.</a:t>
            </a:r>
            <a:endParaRPr lang="en-US" dirty="0">
              <a:effectLst/>
            </a:endParaRPr>
          </a:p>
          <a:p>
            <a:r>
              <a:rPr lang="en-US" sz="1200" kern="1200" dirty="0">
                <a:solidFill>
                  <a:schemeClr val="tx1"/>
                </a:solidFill>
                <a:effectLst/>
                <a:latin typeface="+mn-lt"/>
                <a:ea typeface="+mn-ea"/>
                <a:cs typeface="+mn-cs"/>
              </a:rPr>
              <a:t> </a:t>
            </a:r>
            <a:endParaRPr lang="en-US" dirty="0">
              <a:effectLst/>
            </a:endParaRPr>
          </a:p>
          <a:p>
            <a:r>
              <a:rPr lang="en-US" sz="1200" kern="1200" dirty="0">
                <a:solidFill>
                  <a:schemeClr val="tx1"/>
                </a:solidFill>
                <a:effectLst/>
                <a:latin typeface="+mn-lt"/>
                <a:ea typeface="+mn-ea"/>
                <a:cs typeface="+mn-cs"/>
              </a:rPr>
              <a:t>(vii) Observe the area adjacent to the excavation and the area within the excavation for sources of vibration that may affect the stability of the excavation face.</a:t>
            </a:r>
            <a:endParaRPr lang="en-US" dirty="0">
              <a:effectLst/>
            </a:endParaRPr>
          </a:p>
          <a:p>
            <a:r>
              <a:rPr lang="en-US" sz="1200" kern="1200" dirty="0">
                <a:solidFill>
                  <a:schemeClr val="tx1"/>
                </a:solidFill>
                <a:effectLst/>
                <a:latin typeface="+mn-lt"/>
                <a:ea typeface="+mn-ea"/>
                <a:cs typeface="+mn-cs"/>
              </a:rPr>
              <a:t> </a:t>
            </a:r>
            <a:endParaRPr lang="en-US" dirty="0">
              <a:effectLst/>
            </a:endParaRPr>
          </a:p>
          <a:p>
            <a:r>
              <a:rPr lang="en-US" sz="1200" kern="1200" dirty="0">
                <a:solidFill>
                  <a:schemeClr val="tx1"/>
                </a:solidFill>
                <a:effectLst/>
                <a:latin typeface="+mn-lt"/>
                <a:ea typeface="+mn-ea"/>
                <a:cs typeface="+mn-cs"/>
              </a:rPr>
              <a:t>Photo-this photo shows that existing underground utilities were uncovered, so the soil must have been previously disturbed when they were put in</a:t>
            </a:r>
            <a:endParaRPr lang="en-US" dirty="0"/>
          </a:p>
        </p:txBody>
      </p:sp>
      <p:sp>
        <p:nvSpPr>
          <p:cNvPr id="4" name="Slide Number Placeholder 3"/>
          <p:cNvSpPr>
            <a:spLocks noGrp="1"/>
          </p:cNvSpPr>
          <p:nvPr>
            <p:ph type="sldNum" sz="quarter" idx="10"/>
          </p:nvPr>
        </p:nvSpPr>
        <p:spPr/>
        <p:txBody>
          <a:bodyPr/>
          <a:lstStyle/>
          <a:p>
            <a:fld id="{7EE71FFD-6856-42C9-A591-5AC71D0806B0}" type="slidenum">
              <a:rPr lang="en-US" smtClean="0"/>
              <a:t>60</a:t>
            </a:fld>
            <a:endParaRPr lang="en-US"/>
          </a:p>
        </p:txBody>
      </p:sp>
    </p:spTree>
    <p:extLst>
      <p:ext uri="{BB962C8B-B14F-4D97-AF65-F5344CB8AC3E}">
        <p14:creationId xmlns:p14="http://schemas.microsoft.com/office/powerpoint/2010/main" val="363450912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Manual tests. Manual analysis of soil samples is conducted to determine quantitative as well as qualitative properties of soil and to provide more information in order to classify soil properly.</a:t>
            </a:r>
            <a:endParaRPr lang="en-US" dirty="0">
              <a:effectLst/>
            </a:endParaRPr>
          </a:p>
          <a:p>
            <a:r>
              <a:rPr lang="en-US" sz="1200" kern="1200" dirty="0">
                <a:solidFill>
                  <a:schemeClr val="tx1"/>
                </a:solidFill>
                <a:effectLst/>
                <a:latin typeface="+mn-lt"/>
                <a:ea typeface="+mn-ea"/>
                <a:cs typeface="+mn-cs"/>
              </a:rPr>
              <a:t> </a:t>
            </a:r>
            <a:endParaRPr lang="en-US" dirty="0">
              <a:effectLst/>
            </a:endParaRPr>
          </a:p>
          <a:p>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Plasticity. Mold a moist or wet sample of soil into a ball and attempt to roll it into threads as thin as 1/8-inch in diameter. Cohesive material can be successfully rolled into threads without crumbling. For example, if at least a two inch (50 mm) length of 1/8-inch thread can be held on one end without tearing, the soil is cohesive.</a:t>
            </a:r>
            <a:endParaRPr lang="en-US" dirty="0">
              <a:effectLst/>
            </a:endParaRPr>
          </a:p>
          <a:p>
            <a:r>
              <a:rPr lang="en-US" sz="1200" kern="1200" dirty="0">
                <a:solidFill>
                  <a:schemeClr val="tx1"/>
                </a:solidFill>
                <a:effectLst/>
                <a:latin typeface="+mn-lt"/>
                <a:ea typeface="+mn-ea"/>
                <a:cs typeface="+mn-cs"/>
              </a:rPr>
              <a:t> </a:t>
            </a:r>
            <a:endParaRPr lang="en-US" dirty="0">
              <a:effectLst/>
            </a:endParaRPr>
          </a:p>
          <a:p>
            <a:r>
              <a:rPr lang="en-US" sz="1200" kern="1200" dirty="0">
                <a:solidFill>
                  <a:schemeClr val="tx1"/>
                </a:solidFill>
                <a:effectLst/>
                <a:latin typeface="+mn-lt"/>
                <a:ea typeface="+mn-ea"/>
                <a:cs typeface="+mn-cs"/>
              </a:rPr>
              <a:t>(ii) Dry strength. If the soil is dry and crumbles on its own or with moderate pressure into individual grains or fine powder, it is granular (any combination of gravel, sand, or silt). If the soil is dry and falls into clumps which break up into smaller clumps, but the smaller clumps can only be broken up with difficulty, it may be clay in any combination with gravel, sand or silt. If the dry soil breaks into clumps which do not break up into small clumps and which can only be broken with difficulty, and there is no visual indication the soil is fissured, the soil may be considered </a:t>
            </a:r>
            <a:r>
              <a:rPr lang="en-US" sz="1200" kern="1200" dirty="0" err="1">
                <a:solidFill>
                  <a:schemeClr val="tx1"/>
                </a:solidFill>
                <a:effectLst/>
                <a:latin typeface="+mn-lt"/>
                <a:ea typeface="+mn-ea"/>
                <a:cs typeface="+mn-cs"/>
              </a:rPr>
              <a:t>unfissured</a:t>
            </a:r>
            <a:r>
              <a:rPr lang="en-US" sz="1200" kern="1200" dirty="0">
                <a:solidFill>
                  <a:schemeClr val="tx1"/>
                </a:solidFill>
                <a:effectLst/>
                <a:latin typeface="+mn-lt"/>
                <a:ea typeface="+mn-ea"/>
                <a:cs typeface="+mn-cs"/>
              </a:rPr>
              <a:t>.</a:t>
            </a:r>
            <a:endParaRPr lang="en-US" dirty="0">
              <a:effectLst/>
            </a:endParaRPr>
          </a:p>
          <a:p>
            <a:r>
              <a:rPr lang="en-US" sz="1200" kern="1200" dirty="0">
                <a:solidFill>
                  <a:schemeClr val="tx1"/>
                </a:solidFill>
                <a:effectLst/>
                <a:latin typeface="+mn-lt"/>
                <a:ea typeface="+mn-ea"/>
                <a:cs typeface="+mn-cs"/>
              </a:rPr>
              <a:t> </a:t>
            </a:r>
            <a:endParaRPr lang="en-US" dirty="0">
              <a:effectLst/>
            </a:endParaRPr>
          </a:p>
          <a:p>
            <a:r>
              <a:rPr lang="en-US" sz="1200" kern="1200" dirty="0">
                <a:solidFill>
                  <a:schemeClr val="tx1"/>
                </a:solidFill>
                <a:effectLst/>
                <a:latin typeface="+mn-lt"/>
                <a:ea typeface="+mn-ea"/>
                <a:cs typeface="+mn-cs"/>
              </a:rPr>
              <a:t>(iii) Thumb penetration. The thumb penetration test can be used to estimate the unconfined compressive strength of cohesive soils. (This test is based on the thumb penetration test described in American Society for Testing and Materials (ASTM) Standard designation D2488 - "Standard Recommended Practice for Description of Soils (Visual - Manual Procedure).") Type A soils with an unconfined compressive strength of 1.5 </a:t>
            </a:r>
            <a:r>
              <a:rPr lang="en-US" sz="1200" kern="1200" dirty="0" err="1">
                <a:solidFill>
                  <a:schemeClr val="tx1"/>
                </a:solidFill>
                <a:effectLst/>
                <a:latin typeface="+mn-lt"/>
                <a:ea typeface="+mn-ea"/>
                <a:cs typeface="+mn-cs"/>
              </a:rPr>
              <a:t>tsf</a:t>
            </a:r>
            <a:r>
              <a:rPr lang="en-US" sz="1200" kern="1200" dirty="0">
                <a:solidFill>
                  <a:schemeClr val="tx1"/>
                </a:solidFill>
                <a:effectLst/>
                <a:latin typeface="+mn-lt"/>
                <a:ea typeface="+mn-ea"/>
                <a:cs typeface="+mn-cs"/>
              </a:rPr>
              <a:t> can be readily indented by the thumb; however, they can be penetrated by the thumb only with very great effort. Type C soils with an unconfined compressive strength of 0.5 </a:t>
            </a:r>
            <a:r>
              <a:rPr lang="en-US" sz="1200" kern="1200" dirty="0" err="1">
                <a:solidFill>
                  <a:schemeClr val="tx1"/>
                </a:solidFill>
                <a:effectLst/>
                <a:latin typeface="+mn-lt"/>
                <a:ea typeface="+mn-ea"/>
                <a:cs typeface="+mn-cs"/>
              </a:rPr>
              <a:t>tsf</a:t>
            </a:r>
            <a:r>
              <a:rPr lang="en-US" sz="1200" kern="1200" dirty="0">
                <a:solidFill>
                  <a:schemeClr val="tx1"/>
                </a:solidFill>
                <a:effectLst/>
                <a:latin typeface="+mn-lt"/>
                <a:ea typeface="+mn-ea"/>
                <a:cs typeface="+mn-cs"/>
              </a:rPr>
              <a:t> can be easily penetrated several inches by the thumb, and can be molded by light finger pressure. This test should be conducted on an undisturbed soil sample, such as a large clump of spoil, as soon as practicable after excavation to keep to a minimum the effects of exposure to drying influences. If the excavation is later exposed to wetting influences (rain, flooding), the classification of the soil must be changed accordingly.</a:t>
            </a:r>
            <a:endParaRPr lang="en-US" dirty="0">
              <a:effectLst/>
            </a:endParaRPr>
          </a:p>
          <a:p>
            <a:r>
              <a:rPr lang="en-US" sz="1200" kern="1200" dirty="0">
                <a:solidFill>
                  <a:schemeClr val="tx1"/>
                </a:solidFill>
                <a:effectLst/>
                <a:latin typeface="+mn-lt"/>
                <a:ea typeface="+mn-ea"/>
                <a:cs typeface="+mn-cs"/>
              </a:rPr>
              <a:t> </a:t>
            </a:r>
            <a:endParaRPr lang="en-US" dirty="0">
              <a:effectLst/>
            </a:endParaRPr>
          </a:p>
          <a:p>
            <a:r>
              <a:rPr lang="en-US" sz="1200" kern="1200" dirty="0">
                <a:solidFill>
                  <a:schemeClr val="tx1"/>
                </a:solidFill>
                <a:effectLst/>
                <a:latin typeface="+mn-lt"/>
                <a:ea typeface="+mn-ea"/>
                <a:cs typeface="+mn-cs"/>
              </a:rPr>
              <a:t>(iv) Other strength tests. Estimates of unconfined compressive strength of soils can also be obtained by use of a pocket penetrometer or by using a hand-operated </a:t>
            </a:r>
            <a:r>
              <a:rPr lang="en-US" sz="1200" kern="1200" dirty="0" err="1">
                <a:solidFill>
                  <a:schemeClr val="tx1"/>
                </a:solidFill>
                <a:effectLst/>
                <a:latin typeface="+mn-lt"/>
                <a:ea typeface="+mn-ea"/>
                <a:cs typeface="+mn-cs"/>
              </a:rPr>
              <a:t>shearvane</a:t>
            </a:r>
            <a:r>
              <a:rPr lang="en-US" sz="1200" kern="1200" dirty="0">
                <a:solidFill>
                  <a:schemeClr val="tx1"/>
                </a:solidFill>
                <a:effectLst/>
                <a:latin typeface="+mn-lt"/>
                <a:ea typeface="+mn-ea"/>
                <a:cs typeface="+mn-cs"/>
              </a:rPr>
              <a:t>.</a:t>
            </a:r>
            <a:endParaRPr lang="en-US" dirty="0">
              <a:effectLst/>
            </a:endParaRPr>
          </a:p>
          <a:p>
            <a:r>
              <a:rPr lang="en-US" sz="1200" kern="1200" dirty="0">
                <a:solidFill>
                  <a:schemeClr val="tx1"/>
                </a:solidFill>
                <a:effectLst/>
                <a:latin typeface="+mn-lt"/>
                <a:ea typeface="+mn-ea"/>
                <a:cs typeface="+mn-cs"/>
              </a:rPr>
              <a:t> </a:t>
            </a:r>
            <a:endParaRPr lang="en-US" dirty="0">
              <a:effectLst/>
            </a:endParaRPr>
          </a:p>
          <a:p>
            <a:r>
              <a:rPr lang="en-US" sz="1200" kern="1200" dirty="0">
                <a:solidFill>
                  <a:schemeClr val="tx1"/>
                </a:solidFill>
                <a:effectLst/>
                <a:latin typeface="+mn-lt"/>
                <a:ea typeface="+mn-ea"/>
                <a:cs typeface="+mn-cs"/>
              </a:rPr>
              <a:t>(v) Drying test. The basic purpose of the drying test is to differentiate between cohesive material with fissures, </a:t>
            </a:r>
            <a:r>
              <a:rPr lang="en-US" sz="1200" kern="1200" dirty="0" err="1">
                <a:solidFill>
                  <a:schemeClr val="tx1"/>
                </a:solidFill>
                <a:effectLst/>
                <a:latin typeface="+mn-lt"/>
                <a:ea typeface="+mn-ea"/>
                <a:cs typeface="+mn-cs"/>
              </a:rPr>
              <a:t>unfissured</a:t>
            </a:r>
            <a:r>
              <a:rPr lang="en-US" sz="1200" kern="1200" dirty="0">
                <a:solidFill>
                  <a:schemeClr val="tx1"/>
                </a:solidFill>
                <a:effectLst/>
                <a:latin typeface="+mn-lt"/>
                <a:ea typeface="+mn-ea"/>
                <a:cs typeface="+mn-cs"/>
              </a:rPr>
              <a:t> cohesive material, and granular material. The procedure for the drying test involves drying a sample of soil that is approximately one inch thick (2.54 cm) and six inches (15.24 cm) in diameter until it is thoroughly dry:</a:t>
            </a:r>
            <a:endParaRPr lang="en-US" dirty="0">
              <a:effectLst/>
            </a:endParaRPr>
          </a:p>
          <a:p>
            <a:r>
              <a:rPr lang="en-US" sz="1200" kern="1200" dirty="0">
                <a:solidFill>
                  <a:schemeClr val="tx1"/>
                </a:solidFill>
                <a:effectLst/>
                <a:latin typeface="+mn-lt"/>
                <a:ea typeface="+mn-ea"/>
                <a:cs typeface="+mn-cs"/>
              </a:rPr>
              <a:t> </a:t>
            </a:r>
            <a:endParaRPr lang="en-US" dirty="0">
              <a:effectLst/>
            </a:endParaRPr>
          </a:p>
          <a:p>
            <a:r>
              <a:rPr lang="en-US" sz="1200" kern="1200" dirty="0">
                <a:solidFill>
                  <a:schemeClr val="tx1"/>
                </a:solidFill>
                <a:effectLst/>
                <a:latin typeface="+mn-lt"/>
                <a:ea typeface="+mn-ea"/>
                <a:cs typeface="+mn-cs"/>
              </a:rPr>
              <a:t>(A) If the sample develops cracks as it dries, significant fissures are indicated.</a:t>
            </a:r>
            <a:endParaRPr lang="en-US" dirty="0">
              <a:effectLst/>
            </a:endParaRPr>
          </a:p>
          <a:p>
            <a:r>
              <a:rPr lang="en-US" sz="1200" kern="1200" dirty="0">
                <a:solidFill>
                  <a:schemeClr val="tx1"/>
                </a:solidFill>
                <a:effectLst/>
                <a:latin typeface="+mn-lt"/>
                <a:ea typeface="+mn-ea"/>
                <a:cs typeface="+mn-cs"/>
              </a:rPr>
              <a:t> </a:t>
            </a:r>
            <a:endParaRPr lang="en-US" dirty="0">
              <a:effectLst/>
            </a:endParaRPr>
          </a:p>
          <a:p>
            <a:r>
              <a:rPr lang="en-US" sz="1200" kern="1200" dirty="0">
                <a:solidFill>
                  <a:schemeClr val="tx1"/>
                </a:solidFill>
                <a:effectLst/>
                <a:latin typeface="+mn-lt"/>
                <a:ea typeface="+mn-ea"/>
                <a:cs typeface="+mn-cs"/>
              </a:rPr>
              <a:t>(B) Samples that dry without cracking are to be broken by hand. If considerable force is necessary to break a sample, the soil has significant cohesive material content. The soil can be classified as an </a:t>
            </a:r>
            <a:r>
              <a:rPr lang="en-US" sz="1200" kern="1200" dirty="0" err="1">
                <a:solidFill>
                  <a:schemeClr val="tx1"/>
                </a:solidFill>
                <a:effectLst/>
                <a:latin typeface="+mn-lt"/>
                <a:ea typeface="+mn-ea"/>
                <a:cs typeface="+mn-cs"/>
              </a:rPr>
              <a:t>unfissured</a:t>
            </a:r>
            <a:r>
              <a:rPr lang="en-US" sz="1200" kern="1200" dirty="0">
                <a:solidFill>
                  <a:schemeClr val="tx1"/>
                </a:solidFill>
                <a:effectLst/>
                <a:latin typeface="+mn-lt"/>
                <a:ea typeface="+mn-ea"/>
                <a:cs typeface="+mn-cs"/>
              </a:rPr>
              <a:t> cohesive material and the unconfined compressive strength should be determined.</a:t>
            </a:r>
            <a:endParaRPr lang="en-US" dirty="0">
              <a:effectLst/>
            </a:endParaRPr>
          </a:p>
          <a:p>
            <a:r>
              <a:rPr lang="en-US" sz="1200" kern="1200" dirty="0">
                <a:solidFill>
                  <a:schemeClr val="tx1"/>
                </a:solidFill>
                <a:effectLst/>
                <a:latin typeface="+mn-lt"/>
                <a:ea typeface="+mn-ea"/>
                <a:cs typeface="+mn-cs"/>
              </a:rPr>
              <a:t> </a:t>
            </a:r>
            <a:endParaRPr lang="en-US" dirty="0">
              <a:effectLst/>
            </a:endParaRPr>
          </a:p>
          <a:p>
            <a:r>
              <a:rPr lang="en-US" sz="1200" kern="1200" dirty="0">
                <a:solidFill>
                  <a:schemeClr val="tx1"/>
                </a:solidFill>
                <a:effectLst/>
                <a:latin typeface="+mn-lt"/>
                <a:ea typeface="+mn-ea"/>
                <a:cs typeface="+mn-cs"/>
              </a:rPr>
              <a:t>(C) If a sample breaks easily by hand, it is either a fissured cohesive material or a granular material. To distinguish between the two, pulverize the dried clumps of the sample by hand or by stepping on them. If the clumps do not pulverize easily, the material is cohesive with fissures. If they pulverize easily into very small fragments, the material is granular</a:t>
            </a:r>
            <a:endParaRPr lang="en-US" dirty="0"/>
          </a:p>
        </p:txBody>
      </p:sp>
      <p:sp>
        <p:nvSpPr>
          <p:cNvPr id="4" name="Slide Number Placeholder 3"/>
          <p:cNvSpPr>
            <a:spLocks noGrp="1"/>
          </p:cNvSpPr>
          <p:nvPr>
            <p:ph type="sldNum" sz="quarter" idx="10"/>
          </p:nvPr>
        </p:nvSpPr>
        <p:spPr/>
        <p:txBody>
          <a:bodyPr/>
          <a:lstStyle/>
          <a:p>
            <a:fld id="{7EE71FFD-6856-42C9-A591-5AC71D0806B0}" type="slidenum">
              <a:rPr lang="en-US" smtClean="0"/>
              <a:t>61</a:t>
            </a:fld>
            <a:endParaRPr lang="en-US"/>
          </a:p>
        </p:txBody>
      </p:sp>
    </p:spTree>
    <p:extLst>
      <p:ext uri="{BB962C8B-B14F-4D97-AF65-F5344CB8AC3E}">
        <p14:creationId xmlns:p14="http://schemas.microsoft.com/office/powerpoint/2010/main" val="156190277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E71FFD-6856-42C9-A591-5AC71D0806B0}" type="slidenum">
              <a:rPr lang="en-US" smtClean="0"/>
              <a:t>63</a:t>
            </a:fld>
            <a:endParaRPr lang="en-US"/>
          </a:p>
        </p:txBody>
      </p:sp>
    </p:spTree>
    <p:extLst>
      <p:ext uri="{BB962C8B-B14F-4D97-AF65-F5344CB8AC3E}">
        <p14:creationId xmlns:p14="http://schemas.microsoft.com/office/powerpoint/2010/main" val="40215826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Inspections-Inspections are a necessary part of a good safety program as well. Some inspections can be performed by any worker if they are trained in what to inspect for and how to do it. These would include general items such as hazards, access &amp; egress, confined spaces, PPE, and housekeeping. Having a checklist that details what to look for and examples of safe or unsafe observations makes it simple and clear for the person doing the inspecting. Then there also needs to be a system for turning in the inspection and addressing any findings. It is also a good idea to sign or initial the checklist and keep it on file just in case it is needed.</a:t>
            </a:r>
            <a:endParaRPr lang="en-US" dirty="0">
              <a:effectLst/>
            </a:endParaRPr>
          </a:p>
          <a:p>
            <a:r>
              <a:rPr lang="en-US" sz="1200" kern="1200" dirty="0">
                <a:solidFill>
                  <a:schemeClr val="tx1"/>
                </a:solidFill>
                <a:effectLst/>
                <a:latin typeface="+mn-lt"/>
                <a:ea typeface="+mn-ea"/>
                <a:cs typeface="+mn-cs"/>
              </a:rPr>
              <a:t>Image credit-creative commons</a:t>
            </a:r>
            <a:endParaRPr lang="en-US" dirty="0"/>
          </a:p>
        </p:txBody>
      </p:sp>
      <p:sp>
        <p:nvSpPr>
          <p:cNvPr id="4" name="Slide Number Placeholder 3"/>
          <p:cNvSpPr>
            <a:spLocks noGrp="1"/>
          </p:cNvSpPr>
          <p:nvPr>
            <p:ph type="sldNum" sz="quarter" idx="10"/>
          </p:nvPr>
        </p:nvSpPr>
        <p:spPr/>
        <p:txBody>
          <a:bodyPr/>
          <a:lstStyle/>
          <a:p>
            <a:fld id="{7EE71FFD-6856-42C9-A591-5AC71D0806B0}" type="slidenum">
              <a:rPr lang="en-US" smtClean="0"/>
              <a:t>64</a:t>
            </a:fld>
            <a:endParaRPr lang="en-US"/>
          </a:p>
        </p:txBody>
      </p:sp>
    </p:spTree>
    <p:extLst>
      <p:ext uri="{BB962C8B-B14F-4D97-AF65-F5344CB8AC3E}">
        <p14:creationId xmlns:p14="http://schemas.microsoft.com/office/powerpoint/2010/main" val="367243248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Inspections-Certain inspections must be performed by a competent person, and these are some that a competent person in excavations and trenches would need to perform: failures in protective systems, accumulated water and soil moisture, and evidence of cave-in potential such as cracking, bulging or sloughing soil. We discuss more responsibilities of a competent person later in this presentation. </a:t>
            </a:r>
            <a:endParaRPr lang="en-US" dirty="0">
              <a:effectLst/>
            </a:endParaRPr>
          </a:p>
        </p:txBody>
      </p:sp>
      <p:sp>
        <p:nvSpPr>
          <p:cNvPr id="4" name="Slide Number Placeholder 3"/>
          <p:cNvSpPr>
            <a:spLocks noGrp="1"/>
          </p:cNvSpPr>
          <p:nvPr>
            <p:ph type="sldNum" sz="quarter" idx="10"/>
          </p:nvPr>
        </p:nvSpPr>
        <p:spPr/>
        <p:txBody>
          <a:bodyPr/>
          <a:lstStyle/>
          <a:p>
            <a:fld id="{7EE71FFD-6856-42C9-A591-5AC71D0806B0}" type="slidenum">
              <a:rPr lang="en-US" smtClean="0"/>
              <a:t>65</a:t>
            </a:fld>
            <a:endParaRPr lang="en-US"/>
          </a:p>
        </p:txBody>
      </p:sp>
    </p:spTree>
    <p:extLst>
      <p:ext uri="{BB962C8B-B14F-4D97-AF65-F5344CB8AC3E}">
        <p14:creationId xmlns:p14="http://schemas.microsoft.com/office/powerpoint/2010/main" val="170905393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Locating utilities--to prevent damage to underground installations, follow these three steps:</a:t>
            </a:r>
          </a:p>
          <a:p>
            <a:pPr lvl="0"/>
            <a:r>
              <a:rPr lang="en-US" sz="1200" kern="1200" dirty="0">
                <a:solidFill>
                  <a:schemeClr val="tx1"/>
                </a:solidFill>
                <a:effectLst/>
                <a:latin typeface="+mn-lt"/>
                <a:ea typeface="+mn-ea"/>
                <a:cs typeface="+mn-cs"/>
              </a:rPr>
              <a:t>Have utility companies locate and mark the utilities in the area where work is proposed. A good practice is to paint a white line around the area where the earth will be moved to ensure it is located. </a:t>
            </a:r>
          </a:p>
          <a:p>
            <a:pPr lvl="0"/>
            <a:r>
              <a:rPr lang="en-US" sz="1200" kern="1200" dirty="0">
                <a:solidFill>
                  <a:schemeClr val="tx1"/>
                </a:solidFill>
                <a:effectLst/>
                <a:latin typeface="+mn-lt"/>
                <a:ea typeface="+mn-ea"/>
                <a:cs typeface="+mn-cs"/>
              </a:rPr>
              <a:t>If they cannot be located or marked, “pot hole” or use other detection methods to locate the utility. Pot holing is digging a small hole carefully and incrementally to find an underground utility that hasn’t been marked or had its location verified. Once uncovered, the location can be extrapolated. It may take multiple pot holes to accomplish this.</a:t>
            </a:r>
          </a:p>
          <a:p>
            <a:pPr lvl="0"/>
            <a:r>
              <a:rPr lang="en-US" sz="1200" kern="1200" dirty="0">
                <a:solidFill>
                  <a:schemeClr val="tx1"/>
                </a:solidFill>
                <a:effectLst/>
                <a:latin typeface="+mn-lt"/>
                <a:ea typeface="+mn-ea"/>
                <a:cs typeface="+mn-cs"/>
              </a:rPr>
              <a:t>When a utility is uncovered and inside an excavation, it must be supported, protected or removed as necessary to ensure worker safety.</a:t>
            </a:r>
          </a:p>
        </p:txBody>
      </p:sp>
      <p:sp>
        <p:nvSpPr>
          <p:cNvPr id="4" name="Slide Number Placeholder 3"/>
          <p:cNvSpPr>
            <a:spLocks noGrp="1"/>
          </p:cNvSpPr>
          <p:nvPr>
            <p:ph type="sldNum" sz="quarter" idx="10"/>
          </p:nvPr>
        </p:nvSpPr>
        <p:spPr/>
        <p:txBody>
          <a:bodyPr/>
          <a:lstStyle/>
          <a:p>
            <a:fld id="{7EE71FFD-6856-42C9-A591-5AC71D0806B0}" type="slidenum">
              <a:rPr lang="en-US" smtClean="0"/>
              <a:t>66</a:t>
            </a:fld>
            <a:endParaRPr lang="en-US"/>
          </a:p>
        </p:txBody>
      </p:sp>
    </p:spTree>
    <p:extLst>
      <p:ext uri="{BB962C8B-B14F-4D97-AF65-F5344CB8AC3E}">
        <p14:creationId xmlns:p14="http://schemas.microsoft.com/office/powerpoint/2010/main" val="95124739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u="sng" kern="1200" dirty="0">
                <a:solidFill>
                  <a:schemeClr val="tx1"/>
                </a:solidFill>
                <a:effectLst/>
                <a:latin typeface="+mn-lt"/>
                <a:ea typeface="+mn-ea"/>
                <a:cs typeface="+mn-cs"/>
              </a:rPr>
              <a:t>Slide 67:  Abating Hazards</a:t>
            </a:r>
            <a:endParaRPr lang="en-US" dirty="0">
              <a:effectLst/>
            </a:endParaRPr>
          </a:p>
          <a:p>
            <a:r>
              <a:rPr lang="en-US" sz="1200" kern="1200" dirty="0">
                <a:solidFill>
                  <a:schemeClr val="tx1"/>
                </a:solidFill>
                <a:effectLst/>
                <a:latin typeface="+mn-lt"/>
                <a:ea typeface="+mn-ea"/>
                <a:cs typeface="+mn-cs"/>
              </a:rPr>
              <a:t>Ladders and ramps-proper ladder placement, ramp design and internal traffic control will eliminate many access and egress hazards.</a:t>
            </a:r>
            <a:endParaRPr lang="en-US" dirty="0">
              <a:effectLst/>
            </a:endParaRPr>
          </a:p>
          <a:p>
            <a:r>
              <a:rPr lang="en-US" sz="1200" kern="1200" dirty="0">
                <a:solidFill>
                  <a:schemeClr val="tx1"/>
                </a:solidFill>
                <a:effectLst/>
                <a:latin typeface="+mn-lt"/>
                <a:ea typeface="+mn-ea"/>
                <a:cs typeface="+mn-cs"/>
              </a:rPr>
              <a:t> </a:t>
            </a:r>
            <a:endParaRPr lang="en-US" dirty="0">
              <a:effectLst/>
            </a:endParaRPr>
          </a:p>
          <a:p>
            <a:r>
              <a:rPr lang="en-US" sz="1200" kern="1200" dirty="0">
                <a:solidFill>
                  <a:schemeClr val="tx1"/>
                </a:solidFill>
                <a:effectLst/>
                <a:latin typeface="+mn-lt"/>
                <a:ea typeface="+mn-ea"/>
                <a:cs typeface="+mn-cs"/>
              </a:rPr>
              <a:t>All egress points must be located so that an employee in any part of the trench can reach one within 25 ft. of lateral movement. Ladders must be secured and extend at least 3 ft. above the excavation. Extension ladders are typically the main ladder style used. If a ramp is used for equipment, it must be designed by a competent person qualified in structural design and there should be a traffic control plan if it will also be used by pedestrians. A traffic control plan will designate a location or time for pedestrians that is separate from vehicles or provide full-time spotters to ensure safe vehicle movement</a:t>
            </a:r>
            <a:endParaRPr lang="en-US" dirty="0"/>
          </a:p>
        </p:txBody>
      </p:sp>
      <p:sp>
        <p:nvSpPr>
          <p:cNvPr id="4" name="Slide Number Placeholder 3"/>
          <p:cNvSpPr>
            <a:spLocks noGrp="1"/>
          </p:cNvSpPr>
          <p:nvPr>
            <p:ph type="sldNum" sz="quarter" idx="10"/>
          </p:nvPr>
        </p:nvSpPr>
        <p:spPr/>
        <p:txBody>
          <a:bodyPr/>
          <a:lstStyle/>
          <a:p>
            <a:fld id="{7EE71FFD-6856-42C9-A591-5AC71D0806B0}" type="slidenum">
              <a:rPr lang="en-US" smtClean="0"/>
              <a:t>67</a:t>
            </a:fld>
            <a:endParaRPr lang="en-US"/>
          </a:p>
        </p:txBody>
      </p:sp>
    </p:spTree>
    <p:extLst>
      <p:ext uri="{BB962C8B-B14F-4D97-AF65-F5344CB8AC3E}">
        <p14:creationId xmlns:p14="http://schemas.microsoft.com/office/powerpoint/2010/main" val="5404501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Answer is B</a:t>
            </a:r>
          </a:p>
          <a:p>
            <a:endParaRPr lang="en-US" dirty="0"/>
          </a:p>
        </p:txBody>
      </p:sp>
      <p:sp>
        <p:nvSpPr>
          <p:cNvPr id="4" name="Slide Number Placeholder 3"/>
          <p:cNvSpPr>
            <a:spLocks noGrp="1"/>
          </p:cNvSpPr>
          <p:nvPr>
            <p:ph type="sldNum" sz="quarter" idx="10"/>
          </p:nvPr>
        </p:nvSpPr>
        <p:spPr/>
        <p:txBody>
          <a:bodyPr/>
          <a:lstStyle/>
          <a:p>
            <a:fld id="{7EE71FFD-6856-42C9-A591-5AC71D0806B0}" type="slidenum">
              <a:rPr lang="en-US" smtClean="0"/>
              <a:t>11</a:t>
            </a:fld>
            <a:endParaRPr lang="en-US"/>
          </a:p>
        </p:txBody>
      </p:sp>
    </p:spTree>
    <p:extLst>
      <p:ext uri="{BB962C8B-B14F-4D97-AF65-F5344CB8AC3E}">
        <p14:creationId xmlns:p14="http://schemas.microsoft.com/office/powerpoint/2010/main" val="211774873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Exposure control and warning systems-these methods will reduce hazards for workers that come from traffic and equipment. </a:t>
            </a:r>
            <a:endParaRPr lang="en-US" dirty="0">
              <a:effectLst/>
            </a:endParaRPr>
          </a:p>
          <a:p>
            <a:r>
              <a:rPr lang="en-US" sz="1200" kern="1200" dirty="0">
                <a:solidFill>
                  <a:schemeClr val="tx1"/>
                </a:solidFill>
                <a:effectLst/>
                <a:latin typeface="+mn-lt"/>
                <a:ea typeface="+mn-ea"/>
                <a:cs typeface="+mn-cs"/>
              </a:rPr>
              <a:t> </a:t>
            </a:r>
            <a:endParaRPr lang="en-US" dirty="0">
              <a:effectLst/>
            </a:endParaRPr>
          </a:p>
          <a:p>
            <a:r>
              <a:rPr lang="en-US" sz="1200" kern="1200" dirty="0">
                <a:solidFill>
                  <a:schemeClr val="tx1"/>
                </a:solidFill>
                <a:effectLst/>
                <a:latin typeface="+mn-lt"/>
                <a:ea typeface="+mn-ea"/>
                <a:cs typeface="+mn-cs"/>
              </a:rPr>
              <a:t>If an excavation is in a traffic area, workers must wear high visibility, reflective clothing. If the trench or excavation reroutes traffic, then a proper flagger, signs, and barricades designated in the Manual on Uniform Traffic Control Devices (MUTCD) must be in place to do so safely. The individuals flagging or directing traffic must always be alert and aware and should excel in clear nonverbal communication.</a:t>
            </a:r>
            <a:endParaRPr lang="en-US" dirty="0">
              <a:effectLst/>
            </a:endParaRPr>
          </a:p>
          <a:p>
            <a:r>
              <a:rPr lang="en-US" sz="1200" kern="1200" dirty="0">
                <a:solidFill>
                  <a:schemeClr val="tx1"/>
                </a:solidFill>
                <a:effectLst/>
                <a:latin typeface="+mn-lt"/>
                <a:ea typeface="+mn-ea"/>
                <a:cs typeface="+mn-cs"/>
              </a:rPr>
              <a:t> </a:t>
            </a:r>
            <a:endParaRPr lang="en-US" dirty="0">
              <a:effectLst/>
            </a:endParaRPr>
          </a:p>
          <a:p>
            <a:r>
              <a:rPr lang="en-US" sz="1200" kern="1200" dirty="0">
                <a:solidFill>
                  <a:schemeClr val="tx1"/>
                </a:solidFill>
                <a:effectLst/>
                <a:latin typeface="+mn-lt"/>
                <a:ea typeface="+mn-ea"/>
                <a:cs typeface="+mn-cs"/>
              </a:rPr>
              <a:t>No workers are permitted underneath digging and excavating loads. It is best if both the workers on the ground and in the equipment strictly enforce this policy. Also, barricades or stop devices such as logs, berms, etc. must be in place along the edge of an excavation if operators do not have a clear view of the edge. This is a good practice even when operators can see the edge clearly.</a:t>
            </a:r>
            <a:endParaRPr lang="en-US" dirty="0"/>
          </a:p>
        </p:txBody>
      </p:sp>
      <p:sp>
        <p:nvSpPr>
          <p:cNvPr id="4" name="Slide Number Placeholder 3"/>
          <p:cNvSpPr>
            <a:spLocks noGrp="1"/>
          </p:cNvSpPr>
          <p:nvPr>
            <p:ph type="sldNum" sz="quarter" idx="10"/>
          </p:nvPr>
        </p:nvSpPr>
        <p:spPr/>
        <p:txBody>
          <a:bodyPr/>
          <a:lstStyle/>
          <a:p>
            <a:fld id="{7EE71FFD-6856-42C9-A591-5AC71D0806B0}" type="slidenum">
              <a:rPr lang="en-US" smtClean="0"/>
              <a:t>68</a:t>
            </a:fld>
            <a:endParaRPr lang="en-US"/>
          </a:p>
        </p:txBody>
      </p:sp>
    </p:spTree>
    <p:extLst>
      <p:ext uri="{BB962C8B-B14F-4D97-AF65-F5344CB8AC3E}">
        <p14:creationId xmlns:p14="http://schemas.microsoft.com/office/powerpoint/2010/main" val="53279747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Testing and controls-verifying what is present in an excavation atmosphere and controlling exposure to it helps workers avoid potential hazards.</a:t>
            </a:r>
            <a:endParaRPr lang="en-US" dirty="0">
              <a:effectLst/>
            </a:endParaRPr>
          </a:p>
          <a:p>
            <a:r>
              <a:rPr lang="en-US" sz="1200" kern="1200" dirty="0">
                <a:solidFill>
                  <a:schemeClr val="tx1"/>
                </a:solidFill>
                <a:effectLst/>
                <a:latin typeface="+mn-lt"/>
                <a:ea typeface="+mn-ea"/>
                <a:cs typeface="+mn-cs"/>
              </a:rPr>
              <a:t> </a:t>
            </a:r>
            <a:endParaRPr lang="en-US" dirty="0">
              <a:effectLst/>
            </a:endParaRPr>
          </a:p>
          <a:p>
            <a:r>
              <a:rPr lang="en-US" sz="1200" kern="1200" dirty="0">
                <a:solidFill>
                  <a:schemeClr val="tx1"/>
                </a:solidFill>
                <a:effectLst/>
                <a:latin typeface="+mn-lt"/>
                <a:ea typeface="+mn-ea"/>
                <a:cs typeface="+mn-cs"/>
              </a:rPr>
              <a:t>A four-gas monitor is a good testing device to determine if there is lack of oxygen or presence of common flammable or toxic fumes in an atmosphere. Often, ventilation in the form of air movers is enough to remove the bad stuff and supply fresh air. If more protection is needed, workers will need to wear respirators to keep them from breathing the fumes or to supply fresh air if necessary. When a hazardous atmosphere exists, rescue equipment and trained personnel must be available and prepared to perform rescues for workers in the excavation</a:t>
            </a:r>
            <a:endParaRPr lang="en-US" dirty="0"/>
          </a:p>
        </p:txBody>
      </p:sp>
      <p:sp>
        <p:nvSpPr>
          <p:cNvPr id="4" name="Slide Number Placeholder 3"/>
          <p:cNvSpPr>
            <a:spLocks noGrp="1"/>
          </p:cNvSpPr>
          <p:nvPr>
            <p:ph type="sldNum" sz="quarter" idx="10"/>
          </p:nvPr>
        </p:nvSpPr>
        <p:spPr/>
        <p:txBody>
          <a:bodyPr/>
          <a:lstStyle/>
          <a:p>
            <a:fld id="{7EE71FFD-6856-42C9-A591-5AC71D0806B0}" type="slidenum">
              <a:rPr lang="en-US" smtClean="0"/>
              <a:t>69</a:t>
            </a:fld>
            <a:endParaRPr lang="en-US"/>
          </a:p>
        </p:txBody>
      </p:sp>
    </p:spTree>
    <p:extLst>
      <p:ext uri="{BB962C8B-B14F-4D97-AF65-F5344CB8AC3E}">
        <p14:creationId xmlns:p14="http://schemas.microsoft.com/office/powerpoint/2010/main" val="131795520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Dealing with water-water accumulation in an excavation brings a few hazards with it.</a:t>
            </a:r>
            <a:endParaRPr lang="en-US" dirty="0">
              <a:effectLst/>
            </a:endParaRPr>
          </a:p>
          <a:p>
            <a:r>
              <a:rPr lang="en-US" sz="1200" kern="1200" dirty="0">
                <a:solidFill>
                  <a:schemeClr val="tx1"/>
                </a:solidFill>
                <a:effectLst/>
                <a:latin typeface="+mn-lt"/>
                <a:ea typeface="+mn-ea"/>
                <a:cs typeface="+mn-cs"/>
              </a:rPr>
              <a:t> </a:t>
            </a:r>
            <a:endParaRPr lang="en-US" dirty="0">
              <a:effectLst/>
            </a:endParaRPr>
          </a:p>
          <a:p>
            <a:r>
              <a:rPr lang="en-US" sz="1200" kern="1200" dirty="0">
                <a:solidFill>
                  <a:schemeClr val="tx1"/>
                </a:solidFill>
                <a:effectLst/>
                <a:latin typeface="+mn-lt"/>
                <a:ea typeface="+mn-ea"/>
                <a:cs typeface="+mn-cs"/>
              </a:rPr>
              <a:t>Water can often be pumped out of an excavation to get rid of the drowning hazard, but it is likely that slip hazards and egress hazards will remain on wet and saturated surfaces. Natural drying out of the trench is the most complete way to solve those problems. If water enters from the ground below or an unknown source, then additional investigating as to the source will need to be performed and the local waterway authority may need to be involved.</a:t>
            </a:r>
            <a:endParaRPr lang="en-US" dirty="0">
              <a:effectLst/>
            </a:endParaRPr>
          </a:p>
          <a:p>
            <a:r>
              <a:rPr lang="en-US" sz="1200" kern="1200" dirty="0">
                <a:solidFill>
                  <a:schemeClr val="tx1"/>
                </a:solidFill>
                <a:effectLst/>
                <a:latin typeface="+mn-lt"/>
                <a:ea typeface="+mn-ea"/>
                <a:cs typeface="+mn-cs"/>
              </a:rPr>
              <a:t> </a:t>
            </a:r>
            <a:endParaRPr lang="en-US" dirty="0">
              <a:effectLst/>
            </a:endParaRPr>
          </a:p>
          <a:p>
            <a:r>
              <a:rPr lang="en-US" sz="1200" kern="1200" dirty="0">
                <a:solidFill>
                  <a:schemeClr val="tx1"/>
                </a:solidFill>
                <a:effectLst/>
                <a:latin typeface="+mn-lt"/>
                <a:ea typeface="+mn-ea"/>
                <a:cs typeface="+mn-cs"/>
              </a:rPr>
              <a:t>Water can also cause electrical tools and equipment to short out, but sometimes electrical components can be covered or protected with tarps, plastic or other impermeable material to keep them dry and usable</a:t>
            </a:r>
            <a:endParaRPr lang="en-US" dirty="0"/>
          </a:p>
        </p:txBody>
      </p:sp>
      <p:sp>
        <p:nvSpPr>
          <p:cNvPr id="4" name="Slide Number Placeholder 3"/>
          <p:cNvSpPr>
            <a:spLocks noGrp="1"/>
          </p:cNvSpPr>
          <p:nvPr>
            <p:ph type="sldNum" sz="quarter" idx="10"/>
          </p:nvPr>
        </p:nvSpPr>
        <p:spPr/>
        <p:txBody>
          <a:bodyPr/>
          <a:lstStyle/>
          <a:p>
            <a:fld id="{7EE71FFD-6856-42C9-A591-5AC71D0806B0}" type="slidenum">
              <a:rPr lang="en-US" smtClean="0"/>
              <a:t>70</a:t>
            </a:fld>
            <a:endParaRPr lang="en-US"/>
          </a:p>
        </p:txBody>
      </p:sp>
    </p:spTree>
    <p:extLst>
      <p:ext uri="{BB962C8B-B14F-4D97-AF65-F5344CB8AC3E}">
        <p14:creationId xmlns:p14="http://schemas.microsoft.com/office/powerpoint/2010/main" val="379727539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Soil support-placing and supporting soil in a safe manner is essential for worker safety in excavations. One cubic foot of soil can weigh 100 lbs. and one cubic yard can weigh 2700 lbs. </a:t>
            </a:r>
            <a:endParaRPr lang="en-US" dirty="0">
              <a:effectLst/>
            </a:endParaRPr>
          </a:p>
          <a:p>
            <a:r>
              <a:rPr lang="en-US" sz="1200" kern="1200" dirty="0">
                <a:solidFill>
                  <a:schemeClr val="tx1"/>
                </a:solidFill>
                <a:effectLst/>
                <a:latin typeface="+mn-lt"/>
                <a:ea typeface="+mn-ea"/>
                <a:cs typeface="+mn-cs"/>
              </a:rPr>
              <a:t> </a:t>
            </a:r>
            <a:endParaRPr lang="en-US" dirty="0">
              <a:effectLst/>
            </a:endParaRPr>
          </a:p>
          <a:p>
            <a:r>
              <a:rPr lang="en-US" sz="1200" kern="1200" dirty="0">
                <a:solidFill>
                  <a:schemeClr val="tx1"/>
                </a:solidFill>
                <a:effectLst/>
                <a:latin typeface="+mn-lt"/>
                <a:ea typeface="+mn-ea"/>
                <a:cs typeface="+mn-cs"/>
              </a:rPr>
              <a:t>It starts with placing spoil piles at least 2 ft. from the edge to reduce pressure on the excavation walls. Then, loose rocks or chunks of soil should be knocked down prior to workers entering so that they do not fall on workers. Next, structures in the area need to be supported correctly so they stay in place and do not fall. Bracing, tying down and jacking are some methods to add support to structures.</a:t>
            </a:r>
            <a:endParaRPr lang="en-US" dirty="0">
              <a:effectLst/>
            </a:endParaRPr>
          </a:p>
          <a:p>
            <a:r>
              <a:rPr lang="en-US" sz="1200" kern="1200" dirty="0">
                <a:solidFill>
                  <a:schemeClr val="tx1"/>
                </a:solidFill>
                <a:effectLst/>
                <a:latin typeface="+mn-lt"/>
                <a:ea typeface="+mn-ea"/>
                <a:cs typeface="+mn-cs"/>
              </a:rPr>
              <a:t> </a:t>
            </a:r>
            <a:endParaRPr lang="en-US" dirty="0">
              <a:effectLst/>
            </a:endParaRPr>
          </a:p>
          <a:p>
            <a:r>
              <a:rPr lang="en-US" sz="1200" kern="1200" dirty="0">
                <a:solidFill>
                  <a:schemeClr val="tx1"/>
                </a:solidFill>
                <a:effectLst/>
                <a:latin typeface="+mn-lt"/>
                <a:ea typeface="+mn-ea"/>
                <a:cs typeface="+mn-cs"/>
              </a:rPr>
              <a:t>Finally, protective systems to prevent cave-ins is the most critical type of soil support. These include sloping and benching, support systems such as shoring, bracing and underpinning, as well as shielding. These are always required unless the excavation is in stable rock or less than 5 ft. depth. We will go into a little more detail on those in the next slides</a:t>
            </a:r>
            <a:endParaRPr lang="en-US" dirty="0"/>
          </a:p>
        </p:txBody>
      </p:sp>
      <p:sp>
        <p:nvSpPr>
          <p:cNvPr id="4" name="Slide Number Placeholder 3"/>
          <p:cNvSpPr>
            <a:spLocks noGrp="1"/>
          </p:cNvSpPr>
          <p:nvPr>
            <p:ph type="sldNum" sz="quarter" idx="10"/>
          </p:nvPr>
        </p:nvSpPr>
        <p:spPr/>
        <p:txBody>
          <a:bodyPr/>
          <a:lstStyle/>
          <a:p>
            <a:fld id="{7EE71FFD-6856-42C9-A591-5AC71D0806B0}" type="slidenum">
              <a:rPr lang="en-US" smtClean="0"/>
              <a:t>72</a:t>
            </a:fld>
            <a:endParaRPr lang="en-US"/>
          </a:p>
        </p:txBody>
      </p:sp>
    </p:spTree>
    <p:extLst>
      <p:ext uri="{BB962C8B-B14F-4D97-AF65-F5344CB8AC3E}">
        <p14:creationId xmlns:p14="http://schemas.microsoft.com/office/powerpoint/2010/main" val="81677007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Sloping and benching-this technique uses geometry to reduce the likelihood of cave-ins and is good for cohesive type A or B soil. Slopes can vary from ¾:1 to 1.5:1 depending on soil type. Benching typically stays at a 1:1 ratio. These forms of protection are cost effective but do require additional space around the excavation or trench to perform.</a:t>
            </a:r>
            <a:endParaRPr lang="en-US" dirty="0">
              <a:effectLst/>
            </a:endParaRPr>
          </a:p>
          <a:p>
            <a:r>
              <a:rPr lang="en-US" sz="1200" kern="1200" dirty="0">
                <a:solidFill>
                  <a:schemeClr val="tx1"/>
                </a:solidFill>
                <a:effectLst/>
                <a:latin typeface="+mn-lt"/>
                <a:ea typeface="+mn-ea"/>
                <a:cs typeface="+mn-cs"/>
              </a:rPr>
              <a:t> </a:t>
            </a:r>
            <a:endParaRPr lang="en-US" dirty="0">
              <a:effectLst/>
            </a:endParaRPr>
          </a:p>
          <a:p>
            <a:r>
              <a:rPr lang="en-US" sz="1200" kern="1200" dirty="0">
                <a:solidFill>
                  <a:schemeClr val="tx1"/>
                </a:solidFill>
                <a:effectLst/>
                <a:latin typeface="+mn-lt"/>
                <a:ea typeface="+mn-ea"/>
                <a:cs typeface="+mn-cs"/>
              </a:rPr>
              <a:t>Sloping a ten-foot-deep excavation/trench makes the area much wider, but eliminates the potential for a cave-in</a:t>
            </a:r>
            <a:endParaRPr lang="en-US" dirty="0"/>
          </a:p>
        </p:txBody>
      </p:sp>
      <p:sp>
        <p:nvSpPr>
          <p:cNvPr id="4" name="Slide Number Placeholder 3"/>
          <p:cNvSpPr>
            <a:spLocks noGrp="1"/>
          </p:cNvSpPr>
          <p:nvPr>
            <p:ph type="sldNum" sz="quarter" idx="10"/>
          </p:nvPr>
        </p:nvSpPr>
        <p:spPr/>
        <p:txBody>
          <a:bodyPr/>
          <a:lstStyle/>
          <a:p>
            <a:fld id="{7EE71FFD-6856-42C9-A591-5AC71D0806B0}" type="slidenum">
              <a:rPr lang="en-US" smtClean="0"/>
              <a:t>73</a:t>
            </a:fld>
            <a:endParaRPr lang="en-US"/>
          </a:p>
        </p:txBody>
      </p:sp>
    </p:spTree>
    <p:extLst>
      <p:ext uri="{BB962C8B-B14F-4D97-AF65-F5344CB8AC3E}">
        <p14:creationId xmlns:p14="http://schemas.microsoft.com/office/powerpoint/2010/main" val="350833031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Configurations of sloping and benching systems shall be in accordance with Figure B-1.</a:t>
            </a:r>
            <a:endParaRPr lang="en-US" dirty="0">
              <a:effectLst/>
            </a:endParaRPr>
          </a:p>
          <a:p>
            <a:r>
              <a:rPr lang="en-US" sz="1200" kern="1200" dirty="0">
                <a:solidFill>
                  <a:schemeClr val="tx1"/>
                </a:solidFill>
                <a:effectLst/>
                <a:latin typeface="+mn-lt"/>
                <a:ea typeface="+mn-ea"/>
                <a:cs typeface="+mn-cs"/>
              </a:rPr>
              <a:t>Footnote(1) Numbers shown in parentheses next to maximum allowable slopes are angles expressed in degrees from the horizontal. Angles have been rounded off.</a:t>
            </a:r>
            <a:br>
              <a:rPr lang="en-US" sz="1200" kern="1200" dirty="0">
                <a:solidFill>
                  <a:schemeClr val="tx1"/>
                </a:solidFill>
                <a:effectLst/>
                <a:latin typeface="+mn-lt"/>
                <a:ea typeface="+mn-ea"/>
                <a:cs typeface="+mn-cs"/>
              </a:rPr>
            </a:b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Footnote(2) A short-term maximum allowable slope of 1/2H:1V (63º) is allowed in excavations in Type A soil that are 12 feet (3.67 m) or less in depth. Short-term maximum allowable slopes for excavations greater than 12 feet (3.67 m) in depth shall be 3/4H:1V (53º).</a:t>
            </a:r>
            <a:br>
              <a:rPr lang="en-US" sz="1200" kern="1200" dirty="0">
                <a:solidFill>
                  <a:schemeClr val="tx1"/>
                </a:solidFill>
                <a:effectLst/>
                <a:latin typeface="+mn-lt"/>
                <a:ea typeface="+mn-ea"/>
                <a:cs typeface="+mn-cs"/>
              </a:rPr>
            </a:b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Footnote(3) Sloping or benching for excavations greater than 20 feet deep shall be designed by a registered professional engineer</a:t>
            </a:r>
            <a:endParaRPr lang="en-US" dirty="0"/>
          </a:p>
        </p:txBody>
      </p:sp>
      <p:sp>
        <p:nvSpPr>
          <p:cNvPr id="4" name="Slide Number Placeholder 3"/>
          <p:cNvSpPr>
            <a:spLocks noGrp="1"/>
          </p:cNvSpPr>
          <p:nvPr>
            <p:ph type="sldNum" sz="quarter" idx="5"/>
          </p:nvPr>
        </p:nvSpPr>
        <p:spPr/>
        <p:txBody>
          <a:bodyPr/>
          <a:lstStyle/>
          <a:p>
            <a:fld id="{7EE71FFD-6856-42C9-A591-5AC71D0806B0}" type="slidenum">
              <a:rPr lang="en-US" smtClean="0"/>
              <a:t>74</a:t>
            </a:fld>
            <a:endParaRPr lang="en-US"/>
          </a:p>
        </p:txBody>
      </p:sp>
    </p:spTree>
    <p:extLst>
      <p:ext uri="{BB962C8B-B14F-4D97-AF65-F5344CB8AC3E}">
        <p14:creationId xmlns:p14="http://schemas.microsoft.com/office/powerpoint/2010/main" val="85479916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 maximum Type A slope is represented in the graphic on the left. A short term or simple slope excavation is represented in the graphic on the right.</a:t>
            </a:r>
            <a:endParaRPr lang="en-US" dirty="0"/>
          </a:p>
        </p:txBody>
      </p:sp>
      <p:sp>
        <p:nvSpPr>
          <p:cNvPr id="4" name="Slide Number Placeholder 3"/>
          <p:cNvSpPr>
            <a:spLocks noGrp="1"/>
          </p:cNvSpPr>
          <p:nvPr>
            <p:ph type="sldNum" sz="quarter" idx="5"/>
          </p:nvPr>
        </p:nvSpPr>
        <p:spPr/>
        <p:txBody>
          <a:bodyPr/>
          <a:lstStyle/>
          <a:p>
            <a:fld id="{7EE71FFD-6856-42C9-A591-5AC71D0806B0}" type="slidenum">
              <a:rPr lang="en-US" smtClean="0"/>
              <a:t>75</a:t>
            </a:fld>
            <a:endParaRPr lang="en-US"/>
          </a:p>
        </p:txBody>
      </p:sp>
    </p:spTree>
    <p:extLst>
      <p:ext uri="{BB962C8B-B14F-4D97-AF65-F5344CB8AC3E}">
        <p14:creationId xmlns:p14="http://schemas.microsoft.com/office/powerpoint/2010/main" val="380151603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 maximum Type B slope is represented in the graphic on the left. A maximum Type C slope is represented in the graphic on the right</a:t>
            </a:r>
            <a:endParaRPr lang="en-US" dirty="0"/>
          </a:p>
        </p:txBody>
      </p:sp>
      <p:sp>
        <p:nvSpPr>
          <p:cNvPr id="4" name="Slide Number Placeholder 3"/>
          <p:cNvSpPr>
            <a:spLocks noGrp="1"/>
          </p:cNvSpPr>
          <p:nvPr>
            <p:ph type="sldNum" sz="quarter" idx="5"/>
          </p:nvPr>
        </p:nvSpPr>
        <p:spPr/>
        <p:txBody>
          <a:bodyPr/>
          <a:lstStyle/>
          <a:p>
            <a:fld id="{7EE71FFD-6856-42C9-A591-5AC71D0806B0}" type="slidenum">
              <a:rPr lang="en-US" smtClean="0"/>
              <a:t>76</a:t>
            </a:fld>
            <a:endParaRPr lang="en-US"/>
          </a:p>
        </p:txBody>
      </p:sp>
    </p:spTree>
    <p:extLst>
      <p:ext uri="{BB962C8B-B14F-4D97-AF65-F5344CB8AC3E}">
        <p14:creationId xmlns:p14="http://schemas.microsoft.com/office/powerpoint/2010/main" val="292018508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Benching, excavations 20 feet or less in depth shall have a maximum allowable slope of 1:1 and maximum bench dimensions as follows</a:t>
            </a:r>
            <a:endParaRPr lang="en-US" dirty="0"/>
          </a:p>
        </p:txBody>
      </p:sp>
      <p:sp>
        <p:nvSpPr>
          <p:cNvPr id="4" name="Slide Number Placeholder 3"/>
          <p:cNvSpPr>
            <a:spLocks noGrp="1"/>
          </p:cNvSpPr>
          <p:nvPr>
            <p:ph type="sldNum" sz="quarter" idx="5"/>
          </p:nvPr>
        </p:nvSpPr>
        <p:spPr/>
        <p:txBody>
          <a:bodyPr/>
          <a:lstStyle/>
          <a:p>
            <a:fld id="{7EE71FFD-6856-42C9-A591-5AC71D0806B0}" type="slidenum">
              <a:rPr lang="en-US" smtClean="0"/>
              <a:t>77</a:t>
            </a:fld>
            <a:endParaRPr lang="en-US"/>
          </a:p>
        </p:txBody>
      </p:sp>
    </p:spTree>
    <p:extLst>
      <p:ext uri="{BB962C8B-B14F-4D97-AF65-F5344CB8AC3E}">
        <p14:creationId xmlns:p14="http://schemas.microsoft.com/office/powerpoint/2010/main" val="342840110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Shielding-trench boxes are the primary form of shielding and are not designed to support the excavation but protect the workers inside the box from cave-ins. Trench boxes typically must be backfilled to prevent movement and if they are not large enough for the whole trench or site, must be moved often. </a:t>
            </a:r>
            <a:endParaRPr lang="en-US" dirty="0">
              <a:effectLst/>
            </a:endParaRPr>
          </a:p>
          <a:p>
            <a:r>
              <a:rPr lang="en-US" sz="1200" kern="1200" dirty="0">
                <a:solidFill>
                  <a:schemeClr val="tx1"/>
                </a:solidFill>
                <a:effectLst/>
                <a:latin typeface="+mn-lt"/>
                <a:ea typeface="+mn-ea"/>
                <a:cs typeface="+mn-cs"/>
              </a:rPr>
              <a:t> </a:t>
            </a:r>
            <a:endParaRPr lang="en-US" dirty="0">
              <a:effectLst/>
            </a:endParaRPr>
          </a:p>
          <a:p>
            <a:r>
              <a:rPr lang="en-US" sz="1200" kern="1200" dirty="0">
                <a:solidFill>
                  <a:schemeClr val="tx1"/>
                </a:solidFill>
                <a:effectLst/>
                <a:latin typeface="+mn-lt"/>
                <a:ea typeface="+mn-ea"/>
                <a:cs typeface="+mn-cs"/>
              </a:rPr>
              <a:t>This equipment can be rented like other construction equipment and must be used according to manufacturer’s data as such. It is available to use other tabulated data given that it is in written form, identifies parameters that affect selection, identifies limits, explains information that affects selection and at least one copy is kept at the jobsite.</a:t>
            </a:r>
            <a:endParaRPr lang="en-US" dirty="0">
              <a:effectLst/>
            </a:endParaRPr>
          </a:p>
          <a:p>
            <a:r>
              <a:rPr lang="en-US" sz="1200" kern="1200" dirty="0">
                <a:solidFill>
                  <a:schemeClr val="tx1"/>
                </a:solidFill>
                <a:effectLst/>
                <a:latin typeface="+mn-lt"/>
                <a:ea typeface="+mn-ea"/>
                <a:cs typeface="+mn-cs"/>
              </a:rPr>
              <a:t> </a:t>
            </a:r>
            <a:endParaRPr lang="en-US" dirty="0">
              <a:effectLst/>
            </a:endParaRPr>
          </a:p>
          <a:p>
            <a:r>
              <a:rPr lang="en-US" sz="1200" kern="1200" dirty="0">
                <a:solidFill>
                  <a:schemeClr val="tx1"/>
                </a:solidFill>
                <a:effectLst/>
                <a:latin typeface="+mn-lt"/>
                <a:ea typeface="+mn-ea"/>
                <a:cs typeface="+mn-cs"/>
              </a:rPr>
              <a:t>It is also available to have a registered professional engineer design the shielding system and specify materials, identify the PE, and at least one copy be kept at the jobsite</a:t>
            </a:r>
            <a:endParaRPr lang="en-US" dirty="0"/>
          </a:p>
        </p:txBody>
      </p:sp>
      <p:sp>
        <p:nvSpPr>
          <p:cNvPr id="4" name="Slide Number Placeholder 3"/>
          <p:cNvSpPr>
            <a:spLocks noGrp="1"/>
          </p:cNvSpPr>
          <p:nvPr>
            <p:ph type="sldNum" sz="quarter" idx="10"/>
          </p:nvPr>
        </p:nvSpPr>
        <p:spPr/>
        <p:txBody>
          <a:bodyPr/>
          <a:lstStyle/>
          <a:p>
            <a:fld id="{7EE71FFD-6856-42C9-A591-5AC71D0806B0}" type="slidenum">
              <a:rPr lang="en-US" smtClean="0"/>
              <a:t>78</a:t>
            </a:fld>
            <a:endParaRPr lang="en-US"/>
          </a:p>
        </p:txBody>
      </p:sp>
    </p:spTree>
    <p:extLst>
      <p:ext uri="{BB962C8B-B14F-4D97-AF65-F5344CB8AC3E}">
        <p14:creationId xmlns:p14="http://schemas.microsoft.com/office/powerpoint/2010/main" val="40278484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Answer is A</a:t>
            </a:r>
          </a:p>
          <a:p>
            <a:endParaRPr lang="en-US" dirty="0"/>
          </a:p>
        </p:txBody>
      </p:sp>
      <p:sp>
        <p:nvSpPr>
          <p:cNvPr id="4" name="Slide Number Placeholder 3"/>
          <p:cNvSpPr>
            <a:spLocks noGrp="1"/>
          </p:cNvSpPr>
          <p:nvPr>
            <p:ph type="sldNum" sz="quarter" idx="10"/>
          </p:nvPr>
        </p:nvSpPr>
        <p:spPr/>
        <p:txBody>
          <a:bodyPr/>
          <a:lstStyle/>
          <a:p>
            <a:fld id="{7EE71FFD-6856-42C9-A591-5AC71D0806B0}" type="slidenum">
              <a:rPr lang="en-US" smtClean="0"/>
              <a:t>12</a:t>
            </a:fld>
            <a:endParaRPr lang="en-US"/>
          </a:p>
        </p:txBody>
      </p:sp>
    </p:spTree>
    <p:extLst>
      <p:ext uri="{BB962C8B-B14F-4D97-AF65-F5344CB8AC3E}">
        <p14:creationId xmlns:p14="http://schemas.microsoft.com/office/powerpoint/2010/main" val="33206210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Shoring-timber shoring and aluminum hydraulic shoring are designed to prevent movement of soil, roadways, foundations and utilities. All shoring must comply with the applicable tables in 1926 Subpart P Appendix C (for timber) and D (for aluminum). </a:t>
            </a:r>
            <a:endParaRPr lang="en-US" dirty="0">
              <a:effectLst/>
            </a:endParaRPr>
          </a:p>
          <a:p>
            <a:r>
              <a:rPr lang="en-US" sz="1200" kern="1200" dirty="0">
                <a:solidFill>
                  <a:schemeClr val="tx1"/>
                </a:solidFill>
                <a:effectLst/>
                <a:latin typeface="+mn-lt"/>
                <a:ea typeface="+mn-ea"/>
                <a:cs typeface="+mn-cs"/>
              </a:rPr>
              <a:t> </a:t>
            </a:r>
            <a:endParaRPr lang="en-US" dirty="0">
              <a:effectLst/>
            </a:endParaRPr>
          </a:p>
          <a:p>
            <a:r>
              <a:rPr lang="en-US" sz="1200" kern="1200" dirty="0">
                <a:solidFill>
                  <a:schemeClr val="tx1"/>
                </a:solidFill>
                <a:effectLst/>
                <a:latin typeface="+mn-lt"/>
                <a:ea typeface="+mn-ea"/>
                <a:cs typeface="+mn-cs"/>
              </a:rPr>
              <a:t>Aluminum hydraulic is the best because it can be installed by one worker and they do not need to enter the trench to install it. Aluminum hydraulic is less labor intensive and has less specifications to follow from the OSHA tables. Aluminum hydraulic shoring is more technologically advanced, and it is likely that OSHA will stop allowing timber shoring in favor of aluminum hydraulic. Like many OSHA standards, manufacturers requirements must be followed to ensure it is safe to use.</a:t>
            </a:r>
            <a:endParaRPr lang="en-US" dirty="0">
              <a:effectLst/>
            </a:endParaRPr>
          </a:p>
          <a:p>
            <a:r>
              <a:rPr lang="en-US" sz="1200" kern="1200" dirty="0">
                <a:solidFill>
                  <a:schemeClr val="tx1"/>
                </a:solidFill>
                <a:effectLst/>
                <a:latin typeface="+mn-lt"/>
                <a:ea typeface="+mn-ea"/>
                <a:cs typeface="+mn-cs"/>
              </a:rPr>
              <a:t> </a:t>
            </a:r>
            <a:endParaRPr lang="en-US" dirty="0">
              <a:effectLst/>
            </a:endParaRPr>
          </a:p>
          <a:p>
            <a:r>
              <a:rPr lang="en-US" sz="1200" kern="1200" dirty="0">
                <a:solidFill>
                  <a:schemeClr val="tx1"/>
                </a:solidFill>
                <a:effectLst/>
                <a:latin typeface="+mn-lt"/>
                <a:ea typeface="+mn-ea"/>
                <a:cs typeface="+mn-cs"/>
              </a:rPr>
              <a:t>All shoring needs to be inspected each day for leaks, damage, broken connections, </a:t>
            </a:r>
            <a:r>
              <a:rPr lang="en-US" sz="1200" kern="1200" dirty="0" err="1">
                <a:solidFill>
                  <a:schemeClr val="tx1"/>
                </a:solidFill>
                <a:effectLst/>
                <a:latin typeface="+mn-lt"/>
                <a:ea typeface="+mn-ea"/>
                <a:cs typeface="+mn-cs"/>
              </a:rPr>
              <a:t>etc</a:t>
            </a:r>
            <a:endParaRPr lang="en-US" dirty="0"/>
          </a:p>
        </p:txBody>
      </p:sp>
      <p:sp>
        <p:nvSpPr>
          <p:cNvPr id="4" name="Slide Number Placeholder 3"/>
          <p:cNvSpPr>
            <a:spLocks noGrp="1"/>
          </p:cNvSpPr>
          <p:nvPr>
            <p:ph type="sldNum" sz="quarter" idx="10"/>
          </p:nvPr>
        </p:nvSpPr>
        <p:spPr/>
        <p:txBody>
          <a:bodyPr/>
          <a:lstStyle/>
          <a:p>
            <a:fld id="{7EE71FFD-6856-42C9-A591-5AC71D0806B0}" type="slidenum">
              <a:rPr lang="en-US" smtClean="0"/>
              <a:t>79</a:t>
            </a:fld>
            <a:endParaRPr lang="en-US"/>
          </a:p>
        </p:txBody>
      </p:sp>
    </p:spTree>
    <p:extLst>
      <p:ext uri="{BB962C8B-B14F-4D97-AF65-F5344CB8AC3E}">
        <p14:creationId xmlns:p14="http://schemas.microsoft.com/office/powerpoint/2010/main" val="270707232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Speed-Gravity accelerates falling things at 9.8 meters/second each second. If a piece of earth falls from the top of a trench or excavation, it will land in about one second unless the hole is greater than 25-30 ft. That doesn’t leave much time for reaction.</a:t>
            </a:r>
            <a:endParaRPr lang="en-US" dirty="0">
              <a:effectLst/>
            </a:endParaRPr>
          </a:p>
          <a:p>
            <a:r>
              <a:rPr lang="en-US" sz="1200" kern="1200" dirty="0">
                <a:solidFill>
                  <a:schemeClr val="tx1"/>
                </a:solidFill>
                <a:effectLst/>
                <a:latin typeface="+mn-lt"/>
                <a:ea typeface="+mn-ea"/>
                <a:cs typeface="+mn-cs"/>
              </a:rPr>
              <a:t> </a:t>
            </a:r>
            <a:endParaRPr lang="en-US" dirty="0">
              <a:effectLst/>
            </a:endParaRPr>
          </a:p>
          <a:p>
            <a:r>
              <a:rPr lang="en-US" sz="1200" kern="1200" dirty="0">
                <a:solidFill>
                  <a:schemeClr val="tx1"/>
                </a:solidFill>
                <a:effectLst/>
                <a:latin typeface="+mn-lt"/>
                <a:ea typeface="+mn-ea"/>
                <a:cs typeface="+mn-cs"/>
              </a:rPr>
              <a:t>This video shows how quickly dirt can cave in</a:t>
            </a:r>
            <a:endParaRPr lang="en-US" dirty="0"/>
          </a:p>
        </p:txBody>
      </p:sp>
      <p:sp>
        <p:nvSpPr>
          <p:cNvPr id="4" name="Slide Number Placeholder 3"/>
          <p:cNvSpPr>
            <a:spLocks noGrp="1"/>
          </p:cNvSpPr>
          <p:nvPr>
            <p:ph type="sldNum" sz="quarter" idx="10"/>
          </p:nvPr>
        </p:nvSpPr>
        <p:spPr/>
        <p:txBody>
          <a:bodyPr/>
          <a:lstStyle/>
          <a:p>
            <a:fld id="{7EE71FFD-6856-42C9-A591-5AC71D0806B0}" type="slidenum">
              <a:rPr lang="en-US" smtClean="0"/>
              <a:t>80</a:t>
            </a:fld>
            <a:endParaRPr lang="en-US"/>
          </a:p>
        </p:txBody>
      </p:sp>
    </p:spTree>
    <p:extLst>
      <p:ext uri="{BB962C8B-B14F-4D97-AF65-F5344CB8AC3E}">
        <p14:creationId xmlns:p14="http://schemas.microsoft.com/office/powerpoint/2010/main" val="6685472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Spend a few minutes reviewing materials, ensuring the learning objectives are met.</a:t>
            </a:r>
            <a:endParaRPr lang="en-US" dirty="0"/>
          </a:p>
        </p:txBody>
      </p:sp>
      <p:sp>
        <p:nvSpPr>
          <p:cNvPr id="4" name="Slide Number Placeholder 3"/>
          <p:cNvSpPr>
            <a:spLocks noGrp="1"/>
          </p:cNvSpPr>
          <p:nvPr>
            <p:ph type="sldNum" sz="quarter" idx="5"/>
          </p:nvPr>
        </p:nvSpPr>
        <p:spPr/>
        <p:txBody>
          <a:bodyPr/>
          <a:lstStyle/>
          <a:p>
            <a:fld id="{7EE71FFD-6856-42C9-A591-5AC71D0806B0}" type="slidenum">
              <a:rPr lang="en-US" smtClean="0"/>
              <a:t>82</a:t>
            </a:fld>
            <a:endParaRPr lang="en-US"/>
          </a:p>
        </p:txBody>
      </p:sp>
    </p:spTree>
    <p:extLst>
      <p:ext uri="{BB962C8B-B14F-4D97-AF65-F5344CB8AC3E}">
        <p14:creationId xmlns:p14="http://schemas.microsoft.com/office/powerpoint/2010/main" val="63099845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Spend a few minutes reviewing materials, ensuring the learning objectives are met.</a:t>
            </a:r>
            <a:endParaRPr lang="en-US" dirty="0"/>
          </a:p>
        </p:txBody>
      </p:sp>
      <p:sp>
        <p:nvSpPr>
          <p:cNvPr id="4" name="Slide Number Placeholder 3"/>
          <p:cNvSpPr>
            <a:spLocks noGrp="1"/>
          </p:cNvSpPr>
          <p:nvPr>
            <p:ph type="sldNum" sz="quarter" idx="5"/>
          </p:nvPr>
        </p:nvSpPr>
        <p:spPr/>
        <p:txBody>
          <a:bodyPr/>
          <a:lstStyle/>
          <a:p>
            <a:fld id="{7EE71FFD-6856-42C9-A591-5AC71D0806B0}" type="slidenum">
              <a:rPr lang="en-US" smtClean="0"/>
              <a:t>83</a:t>
            </a:fld>
            <a:endParaRPr lang="en-US"/>
          </a:p>
        </p:txBody>
      </p:sp>
    </p:spTree>
    <p:extLst>
      <p:ext uri="{BB962C8B-B14F-4D97-AF65-F5344CB8AC3E}">
        <p14:creationId xmlns:p14="http://schemas.microsoft.com/office/powerpoint/2010/main" val="242676015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Answer is B</a:t>
            </a:r>
          </a:p>
          <a:p>
            <a:endParaRPr lang="en-US" dirty="0"/>
          </a:p>
        </p:txBody>
      </p:sp>
      <p:sp>
        <p:nvSpPr>
          <p:cNvPr id="4" name="Slide Number Placeholder 3"/>
          <p:cNvSpPr>
            <a:spLocks noGrp="1"/>
          </p:cNvSpPr>
          <p:nvPr>
            <p:ph type="sldNum" sz="quarter" idx="10"/>
          </p:nvPr>
        </p:nvSpPr>
        <p:spPr/>
        <p:txBody>
          <a:bodyPr/>
          <a:lstStyle/>
          <a:p>
            <a:fld id="{7EE71FFD-6856-42C9-A591-5AC71D0806B0}" type="slidenum">
              <a:rPr lang="en-US" smtClean="0"/>
              <a:t>85</a:t>
            </a:fld>
            <a:endParaRPr lang="en-US"/>
          </a:p>
        </p:txBody>
      </p:sp>
    </p:spTree>
    <p:extLst>
      <p:ext uri="{BB962C8B-B14F-4D97-AF65-F5344CB8AC3E}">
        <p14:creationId xmlns:p14="http://schemas.microsoft.com/office/powerpoint/2010/main" val="287363004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Answer is B</a:t>
            </a:r>
          </a:p>
          <a:p>
            <a:endParaRPr lang="en-US" dirty="0"/>
          </a:p>
        </p:txBody>
      </p:sp>
      <p:sp>
        <p:nvSpPr>
          <p:cNvPr id="4" name="Slide Number Placeholder 3"/>
          <p:cNvSpPr>
            <a:spLocks noGrp="1"/>
          </p:cNvSpPr>
          <p:nvPr>
            <p:ph type="sldNum" sz="quarter" idx="10"/>
          </p:nvPr>
        </p:nvSpPr>
        <p:spPr/>
        <p:txBody>
          <a:bodyPr/>
          <a:lstStyle/>
          <a:p>
            <a:fld id="{7EE71FFD-6856-42C9-A591-5AC71D0806B0}" type="slidenum">
              <a:rPr lang="en-US" smtClean="0"/>
              <a:t>86</a:t>
            </a:fld>
            <a:endParaRPr lang="en-US"/>
          </a:p>
        </p:txBody>
      </p:sp>
    </p:spTree>
    <p:extLst>
      <p:ext uri="{BB962C8B-B14F-4D97-AF65-F5344CB8AC3E}">
        <p14:creationId xmlns:p14="http://schemas.microsoft.com/office/powerpoint/2010/main" val="158770678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Answer is A</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t>This question may be confusing for students and the instructor should state that a “Trench Shield” is commonly known as, or commonly referred to as a “Trench Box” in the course. </a:t>
            </a:r>
          </a:p>
          <a:p>
            <a:endParaRPr lang="en-US" dirty="0"/>
          </a:p>
        </p:txBody>
      </p:sp>
      <p:sp>
        <p:nvSpPr>
          <p:cNvPr id="4" name="Slide Number Placeholder 3"/>
          <p:cNvSpPr>
            <a:spLocks noGrp="1"/>
          </p:cNvSpPr>
          <p:nvPr>
            <p:ph type="sldNum" sz="quarter" idx="10"/>
          </p:nvPr>
        </p:nvSpPr>
        <p:spPr/>
        <p:txBody>
          <a:bodyPr/>
          <a:lstStyle/>
          <a:p>
            <a:fld id="{7EE71FFD-6856-42C9-A591-5AC71D0806B0}" type="slidenum">
              <a:rPr lang="en-US" smtClean="0"/>
              <a:t>87</a:t>
            </a:fld>
            <a:endParaRPr lang="en-US"/>
          </a:p>
        </p:txBody>
      </p:sp>
    </p:spTree>
    <p:extLst>
      <p:ext uri="{BB962C8B-B14F-4D97-AF65-F5344CB8AC3E}">
        <p14:creationId xmlns:p14="http://schemas.microsoft.com/office/powerpoint/2010/main" val="408998643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Answer is B</a:t>
            </a:r>
          </a:p>
          <a:p>
            <a:endParaRPr lang="en-US" dirty="0"/>
          </a:p>
        </p:txBody>
      </p:sp>
      <p:sp>
        <p:nvSpPr>
          <p:cNvPr id="4" name="Slide Number Placeholder 3"/>
          <p:cNvSpPr>
            <a:spLocks noGrp="1"/>
          </p:cNvSpPr>
          <p:nvPr>
            <p:ph type="sldNum" sz="quarter" idx="10"/>
          </p:nvPr>
        </p:nvSpPr>
        <p:spPr/>
        <p:txBody>
          <a:bodyPr/>
          <a:lstStyle/>
          <a:p>
            <a:fld id="{7EE71FFD-6856-42C9-A591-5AC71D0806B0}" type="slidenum">
              <a:rPr lang="en-US" smtClean="0"/>
              <a:t>88</a:t>
            </a:fld>
            <a:endParaRPr lang="en-US"/>
          </a:p>
        </p:txBody>
      </p:sp>
    </p:spTree>
    <p:extLst>
      <p:ext uri="{BB962C8B-B14F-4D97-AF65-F5344CB8AC3E}">
        <p14:creationId xmlns:p14="http://schemas.microsoft.com/office/powerpoint/2010/main" val="21186610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Answer is A</a:t>
            </a:r>
          </a:p>
          <a:p>
            <a:endParaRPr lang="en-US" dirty="0"/>
          </a:p>
        </p:txBody>
      </p:sp>
      <p:sp>
        <p:nvSpPr>
          <p:cNvPr id="4" name="Slide Number Placeholder 3"/>
          <p:cNvSpPr>
            <a:spLocks noGrp="1"/>
          </p:cNvSpPr>
          <p:nvPr>
            <p:ph type="sldNum" sz="quarter" idx="10"/>
          </p:nvPr>
        </p:nvSpPr>
        <p:spPr/>
        <p:txBody>
          <a:bodyPr/>
          <a:lstStyle/>
          <a:p>
            <a:fld id="{7EE71FFD-6856-42C9-A591-5AC71D0806B0}" type="slidenum">
              <a:rPr lang="en-US" smtClean="0"/>
              <a:t>89</a:t>
            </a:fld>
            <a:endParaRPr lang="en-US"/>
          </a:p>
        </p:txBody>
      </p:sp>
    </p:spTree>
    <p:extLst>
      <p:ext uri="{BB962C8B-B14F-4D97-AF65-F5344CB8AC3E}">
        <p14:creationId xmlns:p14="http://schemas.microsoft.com/office/powerpoint/2010/main" val="185873774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Answer is D</a:t>
            </a:r>
          </a:p>
          <a:p>
            <a:endParaRPr lang="en-US" dirty="0"/>
          </a:p>
        </p:txBody>
      </p:sp>
      <p:sp>
        <p:nvSpPr>
          <p:cNvPr id="4" name="Slide Number Placeholder 3"/>
          <p:cNvSpPr>
            <a:spLocks noGrp="1"/>
          </p:cNvSpPr>
          <p:nvPr>
            <p:ph type="sldNum" sz="quarter" idx="10"/>
          </p:nvPr>
        </p:nvSpPr>
        <p:spPr/>
        <p:txBody>
          <a:bodyPr/>
          <a:lstStyle/>
          <a:p>
            <a:fld id="{7EE71FFD-6856-42C9-A591-5AC71D0806B0}" type="slidenum">
              <a:rPr lang="en-US" smtClean="0"/>
              <a:t>90</a:t>
            </a:fld>
            <a:endParaRPr lang="en-US"/>
          </a:p>
        </p:txBody>
      </p:sp>
    </p:spTree>
    <p:extLst>
      <p:ext uri="{BB962C8B-B14F-4D97-AF65-F5344CB8AC3E}">
        <p14:creationId xmlns:p14="http://schemas.microsoft.com/office/powerpoint/2010/main" val="29872430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Answer is D</a:t>
            </a:r>
          </a:p>
          <a:p>
            <a:endParaRPr lang="en-US" dirty="0"/>
          </a:p>
        </p:txBody>
      </p:sp>
      <p:sp>
        <p:nvSpPr>
          <p:cNvPr id="4" name="Slide Number Placeholder 3"/>
          <p:cNvSpPr>
            <a:spLocks noGrp="1"/>
          </p:cNvSpPr>
          <p:nvPr>
            <p:ph type="sldNum" sz="quarter" idx="10"/>
          </p:nvPr>
        </p:nvSpPr>
        <p:spPr/>
        <p:txBody>
          <a:bodyPr/>
          <a:lstStyle/>
          <a:p>
            <a:fld id="{7EE71FFD-6856-42C9-A591-5AC71D0806B0}" type="slidenum">
              <a:rPr lang="en-US" smtClean="0"/>
              <a:t>13</a:t>
            </a:fld>
            <a:endParaRPr lang="en-US"/>
          </a:p>
        </p:txBody>
      </p:sp>
    </p:spTree>
    <p:extLst>
      <p:ext uri="{BB962C8B-B14F-4D97-AF65-F5344CB8AC3E}">
        <p14:creationId xmlns:p14="http://schemas.microsoft.com/office/powerpoint/2010/main" val="24728853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Answer is C</a:t>
            </a:r>
          </a:p>
          <a:p>
            <a:endParaRPr lang="en-US" dirty="0"/>
          </a:p>
        </p:txBody>
      </p:sp>
      <p:sp>
        <p:nvSpPr>
          <p:cNvPr id="4" name="Slide Number Placeholder 3"/>
          <p:cNvSpPr>
            <a:spLocks noGrp="1"/>
          </p:cNvSpPr>
          <p:nvPr>
            <p:ph type="sldNum" sz="quarter" idx="10"/>
          </p:nvPr>
        </p:nvSpPr>
        <p:spPr/>
        <p:txBody>
          <a:bodyPr/>
          <a:lstStyle/>
          <a:p>
            <a:fld id="{7EE71FFD-6856-42C9-A591-5AC71D0806B0}" type="slidenum">
              <a:rPr lang="en-US" smtClean="0"/>
              <a:t>91</a:t>
            </a:fld>
            <a:endParaRPr lang="en-US"/>
          </a:p>
        </p:txBody>
      </p:sp>
    </p:spTree>
    <p:extLst>
      <p:ext uri="{BB962C8B-B14F-4D97-AF65-F5344CB8AC3E}">
        <p14:creationId xmlns:p14="http://schemas.microsoft.com/office/powerpoint/2010/main" val="127154564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Answer is D</a:t>
            </a:r>
          </a:p>
          <a:p>
            <a:endParaRPr lang="en-US" dirty="0"/>
          </a:p>
        </p:txBody>
      </p:sp>
      <p:sp>
        <p:nvSpPr>
          <p:cNvPr id="4" name="Slide Number Placeholder 3"/>
          <p:cNvSpPr>
            <a:spLocks noGrp="1"/>
          </p:cNvSpPr>
          <p:nvPr>
            <p:ph type="sldNum" sz="quarter" idx="10"/>
          </p:nvPr>
        </p:nvSpPr>
        <p:spPr/>
        <p:txBody>
          <a:bodyPr/>
          <a:lstStyle/>
          <a:p>
            <a:fld id="{7EE71FFD-6856-42C9-A591-5AC71D0806B0}" type="slidenum">
              <a:rPr lang="en-US" smtClean="0"/>
              <a:t>92</a:t>
            </a:fld>
            <a:endParaRPr lang="en-US"/>
          </a:p>
        </p:txBody>
      </p:sp>
    </p:spTree>
    <p:extLst>
      <p:ext uri="{BB962C8B-B14F-4D97-AF65-F5344CB8AC3E}">
        <p14:creationId xmlns:p14="http://schemas.microsoft.com/office/powerpoint/2010/main" val="322894065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Answer is C</a:t>
            </a:r>
          </a:p>
          <a:p>
            <a:endParaRPr lang="en-US" dirty="0"/>
          </a:p>
        </p:txBody>
      </p:sp>
      <p:sp>
        <p:nvSpPr>
          <p:cNvPr id="4" name="Slide Number Placeholder 3"/>
          <p:cNvSpPr>
            <a:spLocks noGrp="1"/>
          </p:cNvSpPr>
          <p:nvPr>
            <p:ph type="sldNum" sz="quarter" idx="10"/>
          </p:nvPr>
        </p:nvSpPr>
        <p:spPr/>
        <p:txBody>
          <a:bodyPr/>
          <a:lstStyle/>
          <a:p>
            <a:fld id="{7EE71FFD-6856-42C9-A591-5AC71D0806B0}" type="slidenum">
              <a:rPr lang="en-US" smtClean="0"/>
              <a:t>93</a:t>
            </a:fld>
            <a:endParaRPr lang="en-US"/>
          </a:p>
        </p:txBody>
      </p:sp>
    </p:spTree>
    <p:extLst>
      <p:ext uri="{BB962C8B-B14F-4D97-AF65-F5344CB8AC3E}">
        <p14:creationId xmlns:p14="http://schemas.microsoft.com/office/powerpoint/2010/main" val="334450061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Answer is C</a:t>
            </a:r>
          </a:p>
          <a:p>
            <a:endParaRPr lang="en-US" dirty="0"/>
          </a:p>
        </p:txBody>
      </p:sp>
      <p:sp>
        <p:nvSpPr>
          <p:cNvPr id="4" name="Slide Number Placeholder 3"/>
          <p:cNvSpPr>
            <a:spLocks noGrp="1"/>
          </p:cNvSpPr>
          <p:nvPr>
            <p:ph type="sldNum" sz="quarter" idx="10"/>
          </p:nvPr>
        </p:nvSpPr>
        <p:spPr/>
        <p:txBody>
          <a:bodyPr/>
          <a:lstStyle/>
          <a:p>
            <a:fld id="{7EE71FFD-6856-42C9-A591-5AC71D0806B0}" type="slidenum">
              <a:rPr lang="en-US" smtClean="0"/>
              <a:t>94</a:t>
            </a:fld>
            <a:endParaRPr lang="en-US"/>
          </a:p>
        </p:txBody>
      </p:sp>
    </p:spTree>
    <p:extLst>
      <p:ext uri="{BB962C8B-B14F-4D97-AF65-F5344CB8AC3E}">
        <p14:creationId xmlns:p14="http://schemas.microsoft.com/office/powerpoint/2010/main" val="21186500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Answer is C</a:t>
            </a:r>
          </a:p>
          <a:p>
            <a:endParaRPr lang="en-US" dirty="0"/>
          </a:p>
        </p:txBody>
      </p:sp>
      <p:sp>
        <p:nvSpPr>
          <p:cNvPr id="4" name="Slide Number Placeholder 3"/>
          <p:cNvSpPr>
            <a:spLocks noGrp="1"/>
          </p:cNvSpPr>
          <p:nvPr>
            <p:ph type="sldNum" sz="quarter" idx="10"/>
          </p:nvPr>
        </p:nvSpPr>
        <p:spPr/>
        <p:txBody>
          <a:bodyPr/>
          <a:lstStyle/>
          <a:p>
            <a:fld id="{7EE71FFD-6856-42C9-A591-5AC71D0806B0}" type="slidenum">
              <a:rPr lang="en-US" smtClean="0"/>
              <a:t>14</a:t>
            </a:fld>
            <a:endParaRPr lang="en-US"/>
          </a:p>
        </p:txBody>
      </p:sp>
    </p:spTree>
    <p:extLst>
      <p:ext uri="{BB962C8B-B14F-4D97-AF65-F5344CB8AC3E}">
        <p14:creationId xmlns:p14="http://schemas.microsoft.com/office/powerpoint/2010/main" val="27651932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DF507EB-5D19-4891-84FD-D3C6EE84016C}" type="datetime1">
              <a:rPr lang="en-US" smtClean="0"/>
              <a:t>4/20/2021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779C6D-2D3D-407B-ABDD-AB2C83943F7F}" type="slidenum">
              <a:rPr lang="en-US" smtClean="0"/>
              <a:t>‹#›</a:t>
            </a:fld>
            <a:endParaRPr lang="en-US"/>
          </a:p>
        </p:txBody>
      </p:sp>
    </p:spTree>
    <p:extLst>
      <p:ext uri="{BB962C8B-B14F-4D97-AF65-F5344CB8AC3E}">
        <p14:creationId xmlns:p14="http://schemas.microsoft.com/office/powerpoint/2010/main" val="24862538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211C13E-FFFE-4D80-8AC7-7F33D92E81C6}" type="datetime1">
              <a:rPr lang="en-US" smtClean="0"/>
              <a:t>4/20/2021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779C6D-2D3D-407B-ABDD-AB2C83943F7F}" type="slidenum">
              <a:rPr lang="en-US" smtClean="0"/>
              <a:t>‹#›</a:t>
            </a:fld>
            <a:endParaRPr lang="en-US"/>
          </a:p>
        </p:txBody>
      </p:sp>
    </p:spTree>
    <p:extLst>
      <p:ext uri="{BB962C8B-B14F-4D97-AF65-F5344CB8AC3E}">
        <p14:creationId xmlns:p14="http://schemas.microsoft.com/office/powerpoint/2010/main" val="914626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C712B88-7C5E-411F-AE8F-65431FFE029B}" type="datetime1">
              <a:rPr lang="en-US" smtClean="0"/>
              <a:t>4/20/2021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779C6D-2D3D-407B-ABDD-AB2C83943F7F}" type="slidenum">
              <a:rPr lang="en-US" smtClean="0"/>
              <a:t>‹#›</a:t>
            </a:fld>
            <a:endParaRPr lang="en-US"/>
          </a:p>
        </p:txBody>
      </p:sp>
    </p:spTree>
    <p:extLst>
      <p:ext uri="{BB962C8B-B14F-4D97-AF65-F5344CB8AC3E}">
        <p14:creationId xmlns:p14="http://schemas.microsoft.com/office/powerpoint/2010/main" val="39396713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FE8CF16-8389-4E65-9A29-4556389D132B}" type="datetime1">
              <a:rPr lang="en-US" smtClean="0"/>
              <a:t>4/20/2021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779C6D-2D3D-407B-ABDD-AB2C83943F7F}" type="slidenum">
              <a:rPr lang="en-US" smtClean="0"/>
              <a:t>‹#›</a:t>
            </a:fld>
            <a:endParaRPr lang="en-US"/>
          </a:p>
        </p:txBody>
      </p:sp>
    </p:spTree>
    <p:extLst>
      <p:ext uri="{BB962C8B-B14F-4D97-AF65-F5344CB8AC3E}">
        <p14:creationId xmlns:p14="http://schemas.microsoft.com/office/powerpoint/2010/main" val="5279058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EB20303-DA5F-430C-9A3B-196B4C3AE8F3}" type="datetime1">
              <a:rPr lang="en-US" smtClean="0"/>
              <a:t>4/20/2021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779C6D-2D3D-407B-ABDD-AB2C83943F7F}" type="slidenum">
              <a:rPr lang="en-US" smtClean="0"/>
              <a:t>‹#›</a:t>
            </a:fld>
            <a:endParaRPr lang="en-US"/>
          </a:p>
        </p:txBody>
      </p:sp>
    </p:spTree>
    <p:extLst>
      <p:ext uri="{BB962C8B-B14F-4D97-AF65-F5344CB8AC3E}">
        <p14:creationId xmlns:p14="http://schemas.microsoft.com/office/powerpoint/2010/main" val="40857536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5794456-DDAC-4E2E-B6EF-CAC6421D38EB}" type="datetime1">
              <a:rPr lang="en-US" smtClean="0"/>
              <a:t>4/20/2021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779C6D-2D3D-407B-ABDD-AB2C83943F7F}" type="slidenum">
              <a:rPr lang="en-US" smtClean="0"/>
              <a:t>‹#›</a:t>
            </a:fld>
            <a:endParaRPr lang="en-US"/>
          </a:p>
        </p:txBody>
      </p:sp>
    </p:spTree>
    <p:extLst>
      <p:ext uri="{BB962C8B-B14F-4D97-AF65-F5344CB8AC3E}">
        <p14:creationId xmlns:p14="http://schemas.microsoft.com/office/powerpoint/2010/main" val="42117003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882130E-ED9A-4D43-8CF2-7FC298644108}" type="datetime1">
              <a:rPr lang="en-US" smtClean="0"/>
              <a:t>4/20/2021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E779C6D-2D3D-407B-ABDD-AB2C83943F7F}" type="slidenum">
              <a:rPr lang="en-US" smtClean="0"/>
              <a:t>‹#›</a:t>
            </a:fld>
            <a:endParaRPr lang="en-US"/>
          </a:p>
        </p:txBody>
      </p:sp>
    </p:spTree>
    <p:extLst>
      <p:ext uri="{BB962C8B-B14F-4D97-AF65-F5344CB8AC3E}">
        <p14:creationId xmlns:p14="http://schemas.microsoft.com/office/powerpoint/2010/main" val="35512961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CCCCE4E-50DA-47A2-BF6F-BE53E50DF708}" type="datetime1">
              <a:rPr lang="en-US" smtClean="0"/>
              <a:t>4/20/2021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E779C6D-2D3D-407B-ABDD-AB2C83943F7F}" type="slidenum">
              <a:rPr lang="en-US" smtClean="0"/>
              <a:t>‹#›</a:t>
            </a:fld>
            <a:endParaRPr lang="en-US"/>
          </a:p>
        </p:txBody>
      </p:sp>
    </p:spTree>
    <p:extLst>
      <p:ext uri="{BB962C8B-B14F-4D97-AF65-F5344CB8AC3E}">
        <p14:creationId xmlns:p14="http://schemas.microsoft.com/office/powerpoint/2010/main" val="14978400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6285ACC-80A4-4059-A7D8-B8E436C702C2}" type="datetime1">
              <a:rPr lang="en-US" smtClean="0"/>
              <a:t>4/20/2021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E779C6D-2D3D-407B-ABDD-AB2C83943F7F}" type="slidenum">
              <a:rPr lang="en-US" smtClean="0"/>
              <a:t>‹#›</a:t>
            </a:fld>
            <a:endParaRPr lang="en-US"/>
          </a:p>
        </p:txBody>
      </p:sp>
    </p:spTree>
    <p:extLst>
      <p:ext uri="{BB962C8B-B14F-4D97-AF65-F5344CB8AC3E}">
        <p14:creationId xmlns:p14="http://schemas.microsoft.com/office/powerpoint/2010/main" val="42692215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Edit Master text styles</a:t>
            </a:r>
          </a:p>
        </p:txBody>
      </p:sp>
      <p:sp>
        <p:nvSpPr>
          <p:cNvPr id="5" name="Date Placeholder 4"/>
          <p:cNvSpPr>
            <a:spLocks noGrp="1"/>
          </p:cNvSpPr>
          <p:nvPr>
            <p:ph type="dt" sz="half" idx="10"/>
          </p:nvPr>
        </p:nvSpPr>
        <p:spPr/>
        <p:txBody>
          <a:bodyPr/>
          <a:lstStyle/>
          <a:p>
            <a:fld id="{76A66718-C339-479C-81F6-9558E4237256}" type="datetime1">
              <a:rPr lang="en-US" smtClean="0"/>
              <a:t>4/20/2021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779C6D-2D3D-407B-ABDD-AB2C83943F7F}" type="slidenum">
              <a:rPr lang="en-US" smtClean="0"/>
              <a:t>‹#›</a:t>
            </a:fld>
            <a:endParaRPr lang="en-US"/>
          </a:p>
        </p:txBody>
      </p:sp>
    </p:spTree>
    <p:extLst>
      <p:ext uri="{BB962C8B-B14F-4D97-AF65-F5344CB8AC3E}">
        <p14:creationId xmlns:p14="http://schemas.microsoft.com/office/powerpoint/2010/main" val="4942519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t>Click icon to add picture</a:t>
            </a:r>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Edit Master text styles</a:t>
            </a:r>
          </a:p>
        </p:txBody>
      </p:sp>
      <p:sp>
        <p:nvSpPr>
          <p:cNvPr id="5" name="Date Placeholder 4"/>
          <p:cNvSpPr>
            <a:spLocks noGrp="1"/>
          </p:cNvSpPr>
          <p:nvPr>
            <p:ph type="dt" sz="half" idx="10"/>
          </p:nvPr>
        </p:nvSpPr>
        <p:spPr/>
        <p:txBody>
          <a:bodyPr/>
          <a:lstStyle/>
          <a:p>
            <a:fld id="{8CD03672-737E-48A3-B4A2-C7C19B683185}" type="datetime1">
              <a:rPr lang="en-US" smtClean="0"/>
              <a:t>4/20/2021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779C6D-2D3D-407B-ABDD-AB2C83943F7F}" type="slidenum">
              <a:rPr lang="en-US" smtClean="0"/>
              <a:t>‹#›</a:t>
            </a:fld>
            <a:endParaRPr lang="en-US"/>
          </a:p>
        </p:txBody>
      </p:sp>
    </p:spTree>
    <p:extLst>
      <p:ext uri="{BB962C8B-B14F-4D97-AF65-F5344CB8AC3E}">
        <p14:creationId xmlns:p14="http://schemas.microsoft.com/office/powerpoint/2010/main" val="7696471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671067"/>
            <a:ext cx="109728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09600" y="1996630"/>
            <a:ext cx="10972800" cy="337505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8861DCC1-4E87-48D0-BFFF-0EDE737E4EF7}" type="datetime1">
              <a:rPr lang="en-US" smtClean="0"/>
              <a:t>4/20/2021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5E779C6D-2D3D-407B-ABDD-AB2C83943F7F}" type="slidenum">
              <a:rPr lang="en-US" smtClean="0"/>
              <a:t>‹#›</a:t>
            </a:fld>
            <a:endParaRPr lang="en-US"/>
          </a:p>
        </p:txBody>
      </p:sp>
    </p:spTree>
    <p:extLst>
      <p:ext uri="{BB962C8B-B14F-4D97-AF65-F5344CB8AC3E}">
        <p14:creationId xmlns:p14="http://schemas.microsoft.com/office/powerpoint/2010/main" val="378238505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www.cdc.gov/niosh/face/stateface/mi/04mi160.html" TargetMode="External"/><Relationship Id="rId2" Type="http://schemas.openxmlformats.org/officeDocument/2006/relationships/notesSlide" Target="../notesSlides/notesSlide21.xml"/><Relationship Id="rId1" Type="http://schemas.openxmlformats.org/officeDocument/2006/relationships/slideLayout" Target="../slideLayouts/slideLayout4.xml"/><Relationship Id="rId5" Type="http://schemas.microsoft.com/office/2007/relationships/hdphoto" Target="../media/hdphoto1.wdp"/><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2.xml"/><Relationship Id="rId1" Type="http://schemas.openxmlformats.org/officeDocument/2006/relationships/slideLayout" Target="../slideLayouts/slideLayout5.xml"/><Relationship Id="rId5" Type="http://schemas.openxmlformats.org/officeDocument/2006/relationships/image" Target="../media/image7.jpeg"/><Relationship Id="rId4" Type="http://schemas.openxmlformats.org/officeDocument/2006/relationships/image" Target="../media/image6.jpeg"/></Relationships>
</file>

<file path=ppt/slides/_rels/slide29.xml.rels><?xml version="1.0" encoding="UTF-8" standalone="yes"?>
<Relationships xmlns="http://schemas.openxmlformats.org/package/2006/relationships"><Relationship Id="rId3" Type="http://schemas.openxmlformats.org/officeDocument/2006/relationships/hyperlink" Target="https://www.osha.gov/SLTC/trenchingexcavation/"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s://www.youtube.com/watch?v=P4HGDrWM6zM"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37.xml.rels><?xml version="1.0" encoding="UTF-8" standalone="yes"?>
<Relationships xmlns="http://schemas.openxmlformats.org/package/2006/relationships"><Relationship Id="rId3" Type="http://schemas.openxmlformats.org/officeDocument/2006/relationships/hyperlink" Target="https://www.osha.gov/pls/imis/industryprofile.html"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s://www.osha.gov/SLTC/etools/hurricane/trenches.html" TargetMode="External"/><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41.xml.rels><?xml version="1.0" encoding="UTF-8" standalone="yes"?>
<Relationships xmlns="http://schemas.openxmlformats.org/package/2006/relationships"><Relationship Id="rId3" Type="http://schemas.openxmlformats.org/officeDocument/2006/relationships/hyperlink" Target="https://dli.mn.gov/sites/default/files/pdf/construc_sem_excavation_trenching_0317.pdf" TargetMode="External"/><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42.xml.rels><?xml version="1.0" encoding="UTF-8" standalone="yes"?>
<Relationships xmlns="http://schemas.openxmlformats.org/package/2006/relationships"><Relationship Id="rId3" Type="http://schemas.openxmlformats.org/officeDocument/2006/relationships/hyperlink" Target="https://www.osha.gov/SLTC/etools/construction/trenching/mainpage.html" TargetMode="External"/><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43.xml.rels><?xml version="1.0" encoding="UTF-8" standalone="yes"?>
<Relationships xmlns="http://schemas.openxmlformats.org/package/2006/relationships"><Relationship Id="rId3" Type="http://schemas.openxmlformats.org/officeDocument/2006/relationships/hyperlink" Target="https://www.youtube.com/watch?v=iFahlN0ueTI" TargetMode="External"/><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4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s://www.osha.gov/dts/osta/otm/otm_v/otm_v_2.html" TargetMode="External"/><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51.xml.rels><?xml version="1.0" encoding="UTF-8" standalone="yes"?>
<Relationships xmlns="http://schemas.openxmlformats.org/package/2006/relationships"><Relationship Id="rId3" Type="http://schemas.openxmlformats.org/officeDocument/2006/relationships/hyperlink" Target="https://www.osha.gov/dts/osta/otm/otm_v/otm_v_2.html" TargetMode="External"/><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hyperlink" Target="https://www.nrcs.usda.gov/wps/portal/nrcs/detail/soils/survey/?cid=nrcs142p2_054167" TargetMode="External"/><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openxmlformats.org/officeDocument/2006/relationships/hyperlink" Target="http://publiclab.org/wiki/soil" TargetMode="External"/><Relationship Id="rId4" Type="http://schemas.openxmlformats.org/officeDocument/2006/relationships/image" Target="../media/image21.jp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56.xml"/><Relationship Id="rId1" Type="http://schemas.openxmlformats.org/officeDocument/2006/relationships/slideLayout" Target="../slideLayouts/slideLayout2.xml"/><Relationship Id="rId5" Type="http://schemas.openxmlformats.org/officeDocument/2006/relationships/hyperlink" Target="https://creativecommons.org/licenses/by/3.0/" TargetMode="External"/><Relationship Id="rId4" Type="http://schemas.openxmlformats.org/officeDocument/2006/relationships/hyperlink" Target="http://afro-ip.blogspot.com/2012/07/10-reasons-to-follow-european-approach.html" TargetMode="External"/></Relationships>
</file>

<file path=ppt/slides/_rels/slide65.xml.rels><?xml version="1.0" encoding="UTF-8" standalone="yes"?>
<Relationships xmlns="http://schemas.openxmlformats.org/package/2006/relationships"><Relationship Id="rId3" Type="http://schemas.openxmlformats.org/officeDocument/2006/relationships/hyperlink" Target="http://www.greenlivingpedia.org/Sustainable_house_design_features_checklist" TargetMode="External"/><Relationship Id="rId2" Type="http://schemas.openxmlformats.org/officeDocument/2006/relationships/notesSlide" Target="../notesSlides/notesSlide57.xml"/><Relationship Id="rId1" Type="http://schemas.openxmlformats.org/officeDocument/2006/relationships/slideLayout" Target="../slideLayouts/slideLayout2.xml"/><Relationship Id="rId5" Type="http://schemas.openxmlformats.org/officeDocument/2006/relationships/image" Target="../media/image25.jpg"/><Relationship Id="rId4" Type="http://schemas.openxmlformats.org/officeDocument/2006/relationships/hyperlink" Target="https://creativecommons.org/licenses/by-sa/3.0/" TargetMode="External"/></Relationships>
</file>

<file path=ppt/slides/_rels/slide66.xml.rels><?xml version="1.0" encoding="UTF-8" standalone="yes"?>
<Relationships xmlns="http://schemas.openxmlformats.org/package/2006/relationships"><Relationship Id="rId3" Type="http://schemas.openxmlformats.org/officeDocument/2006/relationships/hyperlink" Target="https://dps.mn.gov/divisions/ops/Pages/gopher-state-one-call.aspx" TargetMode="External"/><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6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microsoft.com/office/2007/relationships/hdphoto" Target="../media/hdphoto2.wdp"/></Relationships>
</file>

<file path=ppt/slides/_rels/slide6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openxmlformats.org/officeDocument/2006/relationships/hyperlink" Target="http://www.atlaswash.com/concrete-underpinning.htm" TargetMode="External"/><Relationship Id="rId2" Type="http://schemas.openxmlformats.org/officeDocument/2006/relationships/notesSlide" Target="../notesSlides/notesSlide63.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hyperlink" Target="https://www.cpwr.com/sites/default/files/publications/TT-Trenches.pdf" TargetMode="External"/></Relationships>
</file>

<file path=ppt/slides/_rels/slide73.xml.rels><?xml version="1.0" encoding="UTF-8" standalone="yes"?>
<Relationships xmlns="http://schemas.openxmlformats.org/package/2006/relationships"><Relationship Id="rId3" Type="http://schemas.openxmlformats.org/officeDocument/2006/relationships/hyperlink" Target="https://www.osha.gov/laws-regs/regulations/standardnumber/1926/1926SubpartPAppB" TargetMode="External"/><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74.xml.rels><?xml version="1.0" encoding="UTF-8" standalone="yes"?>
<Relationships xmlns="http://schemas.openxmlformats.org/package/2006/relationships"><Relationship Id="rId3" Type="http://schemas.openxmlformats.org/officeDocument/2006/relationships/hyperlink" Target="https://www.osha.gov/laws-regs/regulations/standardnumber/1926/1926SubpartPAppB" TargetMode="External"/><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hyperlink" Target="https://www.ehss.vt.edu/programs/EXC_sloping_benching.php" TargetMode="External"/><Relationship Id="rId2" Type="http://schemas.openxmlformats.org/officeDocument/2006/relationships/notesSlide" Target="../notesSlides/notesSlide66.xml"/><Relationship Id="rId1" Type="http://schemas.openxmlformats.org/officeDocument/2006/relationships/slideLayout" Target="../slideLayouts/slideLayout2.xml"/><Relationship Id="rId5" Type="http://schemas.openxmlformats.org/officeDocument/2006/relationships/image" Target="../media/image35.gif"/><Relationship Id="rId4" Type="http://schemas.openxmlformats.org/officeDocument/2006/relationships/image" Target="../media/image34.gif"/></Relationships>
</file>

<file path=ppt/slides/_rels/slide76.xml.rels><?xml version="1.0" encoding="UTF-8" standalone="yes"?>
<Relationships xmlns="http://schemas.openxmlformats.org/package/2006/relationships"><Relationship Id="rId3" Type="http://schemas.openxmlformats.org/officeDocument/2006/relationships/hyperlink" Target="https://www.ehss.vt.edu/programs/EXC_sloping_benching.php" TargetMode="External"/><Relationship Id="rId2" Type="http://schemas.openxmlformats.org/officeDocument/2006/relationships/notesSlide" Target="../notesSlides/notesSlide67.xml"/><Relationship Id="rId1" Type="http://schemas.openxmlformats.org/officeDocument/2006/relationships/slideLayout" Target="../slideLayouts/slideLayout2.xml"/><Relationship Id="rId5" Type="http://schemas.openxmlformats.org/officeDocument/2006/relationships/image" Target="../media/image37.gif"/><Relationship Id="rId4" Type="http://schemas.openxmlformats.org/officeDocument/2006/relationships/image" Target="../media/image36.gif"/></Relationships>
</file>

<file path=ppt/slides/_rels/slide77.xml.rels><?xml version="1.0" encoding="UTF-8" standalone="yes"?>
<Relationships xmlns="http://schemas.openxmlformats.org/package/2006/relationships"><Relationship Id="rId3" Type="http://schemas.openxmlformats.org/officeDocument/2006/relationships/hyperlink" Target="https://www.osha.gov/laws-regs/regulations/standardnumber/1926/1926SubpartPAppB" TargetMode="External"/><Relationship Id="rId2" Type="http://schemas.openxmlformats.org/officeDocument/2006/relationships/notesSlide" Target="../notesSlides/notesSlide68.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78.xml.rels><?xml version="1.0" encoding="UTF-8" standalone="yes"?>
<Relationships xmlns="http://schemas.openxmlformats.org/package/2006/relationships"><Relationship Id="rId3" Type="http://schemas.openxmlformats.org/officeDocument/2006/relationships/hyperlink" Target="https://www.osha.gov/Publications/trench/trench_safety_tips_card.html" TargetMode="External"/><Relationship Id="rId2" Type="http://schemas.openxmlformats.org/officeDocument/2006/relationships/notesSlide" Target="../notesSlides/notesSlide69.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7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0.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hyperlink" Target="https://www.youtube.com/watch?v=SSAoZD_6K5I" TargetMode="External"/><Relationship Id="rId2" Type="http://schemas.openxmlformats.org/officeDocument/2006/relationships/notesSlide" Target="../notesSlides/notesSlide71.xml"/><Relationship Id="rId1" Type="http://schemas.openxmlformats.org/officeDocument/2006/relationships/slideLayout" Target="../slideLayouts/slideLayout6.xml"/><Relationship Id="rId4" Type="http://schemas.openxmlformats.org/officeDocument/2006/relationships/image" Target="../media/image41.jp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8" Type="http://schemas.openxmlformats.org/officeDocument/2006/relationships/hyperlink" Target="https://www.osha.gov/laws-regs/regulations/standardnumber/1926" TargetMode="External"/><Relationship Id="rId3" Type="http://schemas.openxmlformats.org/officeDocument/2006/relationships/hyperlink" Target="https://www.osha.gov/SLTC/trenchingexcavation/solutions.html" TargetMode="External"/><Relationship Id="rId7" Type="http://schemas.openxmlformats.org/officeDocument/2006/relationships/hyperlink" Target="https://www.cpwr.com/trench-safety" TargetMode="External"/><Relationship Id="rId2" Type="http://schemas.openxmlformats.org/officeDocument/2006/relationships/hyperlink" Target="https://www.osha.gov/dts/osta/otm/otm_v/otm_v_2.html" TargetMode="External"/><Relationship Id="rId1" Type="http://schemas.openxmlformats.org/officeDocument/2006/relationships/slideLayout" Target="../slideLayouts/slideLayout2.xml"/><Relationship Id="rId6" Type="http://schemas.openxmlformats.org/officeDocument/2006/relationships/hyperlink" Target="http://elcosh.org/index.php" TargetMode="External"/><Relationship Id="rId5" Type="http://schemas.openxmlformats.org/officeDocument/2006/relationships/hyperlink" Target="https://blogs-origin.cdc.gov/niosh-science-blog/2019/06/06/trenching/" TargetMode="External"/><Relationship Id="rId4" Type="http://schemas.openxmlformats.org/officeDocument/2006/relationships/hyperlink" Target="https://www.osha.gov/OshDoc/data_Hurricane_Facts/trench_excavation_fs.pdf" TargetMode="External"/><Relationship Id="rId9" Type="http://schemas.openxmlformats.org/officeDocument/2006/relationships/hyperlink" Target="https://www.ehss.vt.edu/programs/EXC_sloping_benching.php"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80654" y="2641833"/>
            <a:ext cx="10030691" cy="1574334"/>
          </a:xfrm>
        </p:spPr>
        <p:txBody>
          <a:bodyPr>
            <a:normAutofit fontScale="90000"/>
          </a:bodyPr>
          <a:lstStyle/>
          <a:p>
            <a:r>
              <a:rPr lang="en-US" sz="5400" dirty="0">
                <a:latin typeface="Arial Black" panose="020B0A04020102020204" pitchFamily="34" charset="0"/>
              </a:rPr>
              <a:t>Advanced Level Trenches &amp; Excavations</a:t>
            </a:r>
            <a:br>
              <a:rPr lang="en-US" sz="5400" dirty="0">
                <a:latin typeface="Arial Black" panose="020B0A04020102020204" pitchFamily="34" charset="0"/>
              </a:rPr>
            </a:br>
            <a:br>
              <a:rPr lang="en-US" sz="5400" dirty="0">
                <a:latin typeface="Arial Black" panose="020B0A04020102020204" pitchFamily="34" charset="0"/>
              </a:rPr>
            </a:br>
            <a:br>
              <a:rPr lang="en-US" sz="4000" dirty="0">
                <a:latin typeface="Arial Black" panose="020B0A04020102020204" pitchFamily="34" charset="0"/>
              </a:rPr>
            </a:br>
            <a:r>
              <a:rPr lang="en-US" sz="4000" dirty="0">
                <a:latin typeface="Arial Black" panose="020B0A04020102020204" pitchFamily="34" charset="0"/>
              </a:rPr>
              <a:t>University of Cincinnati</a:t>
            </a:r>
            <a:br>
              <a:rPr lang="en-US" sz="4000" dirty="0">
                <a:latin typeface="Arial Black" panose="020B0A04020102020204" pitchFamily="34" charset="0"/>
              </a:rPr>
            </a:br>
            <a:r>
              <a:rPr lang="en-US" sz="4000" dirty="0">
                <a:latin typeface="Arial Black" panose="020B0A04020102020204" pitchFamily="34" charset="0"/>
              </a:rPr>
              <a:t>Department of Environmental and Public Health Sciences </a:t>
            </a:r>
            <a:endParaRPr lang="en-US" sz="5400" dirty="0">
              <a:latin typeface="Arial Black" panose="020B0A04020102020204" pitchFamily="34" charset="0"/>
            </a:endParaRPr>
          </a:p>
        </p:txBody>
      </p:sp>
      <p:sp>
        <p:nvSpPr>
          <p:cNvPr id="3" name="Slide Number Placeholder 2">
            <a:extLst>
              <a:ext uri="{FF2B5EF4-FFF2-40B4-BE49-F238E27FC236}">
                <a16:creationId xmlns:a16="http://schemas.microsoft.com/office/drawing/2014/main" id="{D86197E0-925A-43C8-9B3E-FE84BAE22526}"/>
              </a:ext>
            </a:extLst>
          </p:cNvPr>
          <p:cNvSpPr>
            <a:spLocks noGrp="1"/>
          </p:cNvSpPr>
          <p:nvPr>
            <p:ph type="sldNum" sz="quarter" idx="12"/>
          </p:nvPr>
        </p:nvSpPr>
        <p:spPr/>
        <p:txBody>
          <a:bodyPr/>
          <a:lstStyle/>
          <a:p>
            <a:fld id="{5E779C6D-2D3D-407B-ABDD-AB2C83943F7F}" type="slidenum">
              <a:rPr lang="en-US" smtClean="0"/>
              <a:t>1</a:t>
            </a:fld>
            <a:endParaRPr lang="en-US"/>
          </a:p>
        </p:txBody>
      </p:sp>
    </p:spTree>
    <p:extLst>
      <p:ext uri="{BB962C8B-B14F-4D97-AF65-F5344CB8AC3E}">
        <p14:creationId xmlns:p14="http://schemas.microsoft.com/office/powerpoint/2010/main" val="38792933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prstClr val="black"/>
                </a:solidFill>
                <a:latin typeface="Arial Black" panose="020B0A04020102020204" pitchFamily="34" charset="0"/>
              </a:rPr>
              <a:t>Pre-Assessment (Q3)</a:t>
            </a:r>
            <a:endParaRPr lang="en-US" dirty="0"/>
          </a:p>
        </p:txBody>
      </p:sp>
      <p:sp>
        <p:nvSpPr>
          <p:cNvPr id="3" name="Content Placeholder 2"/>
          <p:cNvSpPr>
            <a:spLocks noGrp="1"/>
          </p:cNvSpPr>
          <p:nvPr>
            <p:ph idx="1"/>
          </p:nvPr>
        </p:nvSpPr>
        <p:spPr/>
        <p:txBody>
          <a:bodyPr/>
          <a:lstStyle/>
          <a:p>
            <a:pPr marL="0" marR="0" lvl="0" indent="0">
              <a:lnSpc>
                <a:spcPct val="107000"/>
              </a:lnSpc>
              <a:spcBef>
                <a:spcPts val="0"/>
              </a:spcBef>
              <a:spcAft>
                <a:spcPts val="0"/>
              </a:spcAft>
              <a:buNone/>
            </a:pPr>
            <a:r>
              <a:rPr lang="en-US" sz="3600" dirty="0">
                <a:ea typeface="Calibri" panose="020F0502020204030204" pitchFamily="34" charset="0"/>
                <a:cs typeface="Times New Roman" panose="02020603050405020304" pitchFamily="18" charset="0"/>
              </a:rPr>
              <a:t>3. A “Trench Shield”, commonly known as a “Trench Box” in the field, is an engineered system designed to protect those who are working in a trench. </a:t>
            </a:r>
          </a:p>
          <a:p>
            <a:pPr marL="0" marR="0" lvl="0" indent="0">
              <a:lnSpc>
                <a:spcPct val="107000"/>
              </a:lnSpc>
              <a:spcBef>
                <a:spcPts val="0"/>
              </a:spcBef>
              <a:spcAft>
                <a:spcPts val="0"/>
              </a:spcAft>
              <a:buNone/>
            </a:pPr>
            <a:r>
              <a:rPr lang="en-US" sz="3600" dirty="0">
                <a:ea typeface="Calibri" panose="020F0502020204030204" pitchFamily="34" charset="0"/>
                <a:cs typeface="Times New Roman" panose="02020603050405020304" pitchFamily="18" charset="0"/>
              </a:rPr>
              <a:t>a. True</a:t>
            </a:r>
          </a:p>
          <a:p>
            <a:pPr marL="0" marR="0" lvl="0" indent="0">
              <a:lnSpc>
                <a:spcPct val="107000"/>
              </a:lnSpc>
              <a:spcBef>
                <a:spcPts val="0"/>
              </a:spcBef>
              <a:spcAft>
                <a:spcPts val="800"/>
              </a:spcAft>
              <a:buNone/>
            </a:pPr>
            <a:r>
              <a:rPr lang="en-US" sz="3600" dirty="0">
                <a:ea typeface="Calibri" panose="020F0502020204030204" pitchFamily="34" charset="0"/>
                <a:cs typeface="Times New Roman" panose="02020603050405020304" pitchFamily="18" charset="0"/>
              </a:rPr>
              <a:t>b. False</a:t>
            </a:r>
          </a:p>
          <a:p>
            <a:endParaRPr lang="en-US" dirty="0"/>
          </a:p>
        </p:txBody>
      </p:sp>
      <p:sp>
        <p:nvSpPr>
          <p:cNvPr id="4" name="Slide Number Placeholder 3"/>
          <p:cNvSpPr>
            <a:spLocks noGrp="1"/>
          </p:cNvSpPr>
          <p:nvPr>
            <p:ph type="sldNum" sz="quarter" idx="12"/>
          </p:nvPr>
        </p:nvSpPr>
        <p:spPr/>
        <p:txBody>
          <a:bodyPr/>
          <a:lstStyle/>
          <a:p>
            <a:fld id="{5E779C6D-2D3D-407B-ABDD-AB2C83943F7F}" type="slidenum">
              <a:rPr lang="en-US" smtClean="0"/>
              <a:t>10</a:t>
            </a:fld>
            <a:endParaRPr lang="en-US"/>
          </a:p>
        </p:txBody>
      </p:sp>
    </p:spTree>
    <p:extLst>
      <p:ext uri="{BB962C8B-B14F-4D97-AF65-F5344CB8AC3E}">
        <p14:creationId xmlns:p14="http://schemas.microsoft.com/office/powerpoint/2010/main" val="20422725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prstClr val="black"/>
                </a:solidFill>
                <a:latin typeface="Arial Black" panose="020B0A04020102020204" pitchFamily="34" charset="0"/>
              </a:rPr>
              <a:t>Pre-Assessment (Q4)</a:t>
            </a:r>
            <a:endParaRPr lang="en-US" dirty="0"/>
          </a:p>
        </p:txBody>
      </p:sp>
      <p:sp>
        <p:nvSpPr>
          <p:cNvPr id="3" name="Content Placeholder 2"/>
          <p:cNvSpPr>
            <a:spLocks noGrp="1"/>
          </p:cNvSpPr>
          <p:nvPr>
            <p:ph idx="1"/>
          </p:nvPr>
        </p:nvSpPr>
        <p:spPr/>
        <p:txBody>
          <a:bodyPr/>
          <a:lstStyle/>
          <a:p>
            <a:pPr marL="0" marR="0" lvl="0" indent="0">
              <a:lnSpc>
                <a:spcPct val="107000"/>
              </a:lnSpc>
              <a:spcBef>
                <a:spcPts val="0"/>
              </a:spcBef>
              <a:spcAft>
                <a:spcPts val="0"/>
              </a:spcAft>
              <a:buNone/>
            </a:pPr>
            <a:r>
              <a:rPr lang="en-US" sz="3600" dirty="0">
                <a:ea typeface="Calibri" panose="020F0502020204030204" pitchFamily="34" charset="0"/>
                <a:cs typeface="Times New Roman" panose="02020603050405020304" pitchFamily="18" charset="0"/>
              </a:rPr>
              <a:t>4. A Trench and an Excavation is the same thing:</a:t>
            </a:r>
          </a:p>
          <a:p>
            <a:pPr marL="342900" marR="0" lvl="0" indent="-342900">
              <a:lnSpc>
                <a:spcPct val="107000"/>
              </a:lnSpc>
              <a:spcBef>
                <a:spcPts val="0"/>
              </a:spcBef>
              <a:spcAft>
                <a:spcPts val="0"/>
              </a:spcAft>
              <a:buFont typeface="+mj-lt"/>
              <a:buAutoNum type="alphaLcPeriod"/>
            </a:pPr>
            <a:r>
              <a:rPr lang="en-US" sz="3600" dirty="0">
                <a:ea typeface="Calibri" panose="020F0502020204030204" pitchFamily="34" charset="0"/>
                <a:cs typeface="Times New Roman" panose="02020603050405020304" pitchFamily="18" charset="0"/>
              </a:rPr>
              <a:t>True</a:t>
            </a:r>
          </a:p>
          <a:p>
            <a:pPr marL="342900" marR="0" lvl="0" indent="-342900">
              <a:lnSpc>
                <a:spcPct val="107000"/>
              </a:lnSpc>
              <a:spcBef>
                <a:spcPts val="0"/>
              </a:spcBef>
              <a:spcAft>
                <a:spcPts val="800"/>
              </a:spcAft>
              <a:buFont typeface="+mj-lt"/>
              <a:buAutoNum type="alphaLcPeriod"/>
            </a:pPr>
            <a:r>
              <a:rPr lang="en-US" sz="3600" dirty="0">
                <a:ea typeface="Calibri" panose="020F0502020204030204" pitchFamily="34" charset="0"/>
                <a:cs typeface="Times New Roman" panose="02020603050405020304" pitchFamily="18" charset="0"/>
              </a:rPr>
              <a:t>False</a:t>
            </a:r>
          </a:p>
          <a:p>
            <a:endParaRPr lang="en-US" dirty="0"/>
          </a:p>
        </p:txBody>
      </p:sp>
      <p:sp>
        <p:nvSpPr>
          <p:cNvPr id="4" name="Slide Number Placeholder 3"/>
          <p:cNvSpPr>
            <a:spLocks noGrp="1"/>
          </p:cNvSpPr>
          <p:nvPr>
            <p:ph type="sldNum" sz="quarter" idx="12"/>
          </p:nvPr>
        </p:nvSpPr>
        <p:spPr/>
        <p:txBody>
          <a:bodyPr/>
          <a:lstStyle/>
          <a:p>
            <a:fld id="{5E779C6D-2D3D-407B-ABDD-AB2C83943F7F}" type="slidenum">
              <a:rPr lang="en-US" smtClean="0"/>
              <a:t>11</a:t>
            </a:fld>
            <a:endParaRPr lang="en-US"/>
          </a:p>
        </p:txBody>
      </p:sp>
    </p:spTree>
    <p:extLst>
      <p:ext uri="{BB962C8B-B14F-4D97-AF65-F5344CB8AC3E}">
        <p14:creationId xmlns:p14="http://schemas.microsoft.com/office/powerpoint/2010/main" val="34506014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prstClr val="black"/>
                </a:solidFill>
                <a:latin typeface="Arial Black" panose="020B0A04020102020204" pitchFamily="34" charset="0"/>
              </a:rPr>
              <a:t>Pre-Assessment (Q5)</a:t>
            </a:r>
            <a:endParaRPr lang="en-US" dirty="0"/>
          </a:p>
        </p:txBody>
      </p:sp>
      <p:sp>
        <p:nvSpPr>
          <p:cNvPr id="3" name="Content Placeholder 2"/>
          <p:cNvSpPr>
            <a:spLocks noGrp="1"/>
          </p:cNvSpPr>
          <p:nvPr>
            <p:ph idx="1"/>
          </p:nvPr>
        </p:nvSpPr>
        <p:spPr/>
        <p:txBody>
          <a:bodyPr>
            <a:normAutofit fontScale="77500" lnSpcReduction="20000"/>
          </a:bodyPr>
          <a:lstStyle/>
          <a:p>
            <a:pPr marL="0" marR="0" lvl="0" indent="0">
              <a:lnSpc>
                <a:spcPct val="107000"/>
              </a:lnSpc>
              <a:spcBef>
                <a:spcPts val="0"/>
              </a:spcBef>
              <a:spcAft>
                <a:spcPts val="0"/>
              </a:spcAft>
              <a:buNone/>
            </a:pPr>
            <a:r>
              <a:rPr lang="en-US" sz="4400" dirty="0">
                <a:ea typeface="Calibri" panose="020F0502020204030204" pitchFamily="34" charset="0"/>
                <a:cs typeface="Times New Roman" panose="02020603050405020304" pitchFamily="18" charset="0"/>
              </a:rPr>
              <a:t>5. Excavations greater than _____ ft. shall be tested before employees enter where potentially ______________ atmospheres could reasonably exist.</a:t>
            </a:r>
          </a:p>
          <a:p>
            <a:pPr marL="342900" marR="0" lvl="0" indent="-342900">
              <a:lnSpc>
                <a:spcPct val="107000"/>
              </a:lnSpc>
              <a:spcBef>
                <a:spcPts val="0"/>
              </a:spcBef>
              <a:spcAft>
                <a:spcPts val="0"/>
              </a:spcAft>
              <a:buFont typeface="+mj-lt"/>
              <a:buAutoNum type="alphaLcPeriod"/>
            </a:pPr>
            <a:r>
              <a:rPr lang="en-US" sz="4400" dirty="0">
                <a:ea typeface="Calibri" panose="020F0502020204030204" pitchFamily="34" charset="0"/>
                <a:cs typeface="Times New Roman" panose="02020603050405020304" pitchFamily="18" charset="0"/>
              </a:rPr>
              <a:t>4’, Hazardous</a:t>
            </a:r>
          </a:p>
          <a:p>
            <a:pPr marL="342900" marR="0" lvl="0" indent="-342900">
              <a:lnSpc>
                <a:spcPct val="107000"/>
              </a:lnSpc>
              <a:spcBef>
                <a:spcPts val="0"/>
              </a:spcBef>
              <a:spcAft>
                <a:spcPts val="0"/>
              </a:spcAft>
              <a:buFont typeface="+mj-lt"/>
              <a:buAutoNum type="alphaLcPeriod"/>
            </a:pPr>
            <a:r>
              <a:rPr lang="en-US" sz="4400" dirty="0">
                <a:ea typeface="Calibri" panose="020F0502020204030204" pitchFamily="34" charset="0"/>
                <a:cs typeface="Times New Roman" panose="02020603050405020304" pitchFamily="18" charset="0"/>
              </a:rPr>
              <a:t>4’, Ambient</a:t>
            </a:r>
          </a:p>
          <a:p>
            <a:pPr marL="342900" marR="0" lvl="0" indent="-342900">
              <a:lnSpc>
                <a:spcPct val="107000"/>
              </a:lnSpc>
              <a:spcBef>
                <a:spcPts val="0"/>
              </a:spcBef>
              <a:spcAft>
                <a:spcPts val="0"/>
              </a:spcAft>
              <a:buFont typeface="+mj-lt"/>
              <a:buAutoNum type="alphaLcPeriod"/>
            </a:pPr>
            <a:r>
              <a:rPr lang="en-US" sz="4400" dirty="0">
                <a:ea typeface="Calibri" panose="020F0502020204030204" pitchFamily="34" charset="0"/>
                <a:cs typeface="Times New Roman" panose="02020603050405020304" pitchFamily="18" charset="0"/>
              </a:rPr>
              <a:t>6’, Hazardous</a:t>
            </a:r>
          </a:p>
          <a:p>
            <a:pPr marL="342900" marR="0" lvl="0" indent="-342900">
              <a:lnSpc>
                <a:spcPct val="107000"/>
              </a:lnSpc>
              <a:spcBef>
                <a:spcPts val="0"/>
              </a:spcBef>
              <a:spcAft>
                <a:spcPts val="800"/>
              </a:spcAft>
              <a:buFont typeface="+mj-lt"/>
              <a:buAutoNum type="alphaLcPeriod"/>
            </a:pPr>
            <a:r>
              <a:rPr lang="en-US" sz="4400" dirty="0">
                <a:ea typeface="Calibri" panose="020F0502020204030204" pitchFamily="34" charset="0"/>
                <a:cs typeface="Times New Roman" panose="02020603050405020304" pitchFamily="18" charset="0"/>
              </a:rPr>
              <a:t>6’, Ambient</a:t>
            </a:r>
          </a:p>
          <a:p>
            <a:endParaRPr lang="en-US" dirty="0"/>
          </a:p>
        </p:txBody>
      </p:sp>
      <p:sp>
        <p:nvSpPr>
          <p:cNvPr id="4" name="Slide Number Placeholder 3"/>
          <p:cNvSpPr>
            <a:spLocks noGrp="1"/>
          </p:cNvSpPr>
          <p:nvPr>
            <p:ph type="sldNum" sz="quarter" idx="12"/>
          </p:nvPr>
        </p:nvSpPr>
        <p:spPr/>
        <p:txBody>
          <a:bodyPr/>
          <a:lstStyle/>
          <a:p>
            <a:fld id="{5E779C6D-2D3D-407B-ABDD-AB2C83943F7F}" type="slidenum">
              <a:rPr lang="en-US" smtClean="0"/>
              <a:t>12</a:t>
            </a:fld>
            <a:endParaRPr lang="en-US"/>
          </a:p>
        </p:txBody>
      </p:sp>
    </p:spTree>
    <p:extLst>
      <p:ext uri="{BB962C8B-B14F-4D97-AF65-F5344CB8AC3E}">
        <p14:creationId xmlns:p14="http://schemas.microsoft.com/office/powerpoint/2010/main" val="35027834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prstClr val="black"/>
                </a:solidFill>
                <a:latin typeface="Arial Black" panose="020B0A04020102020204" pitchFamily="34" charset="0"/>
              </a:rPr>
              <a:t>Pre-Assessment (Q6)</a:t>
            </a:r>
            <a:endParaRPr lang="en-US" dirty="0"/>
          </a:p>
        </p:txBody>
      </p:sp>
      <p:sp>
        <p:nvSpPr>
          <p:cNvPr id="3" name="Content Placeholder 2"/>
          <p:cNvSpPr>
            <a:spLocks noGrp="1"/>
          </p:cNvSpPr>
          <p:nvPr>
            <p:ph idx="1"/>
          </p:nvPr>
        </p:nvSpPr>
        <p:spPr/>
        <p:txBody>
          <a:bodyPr>
            <a:normAutofit fontScale="77500" lnSpcReduction="20000"/>
          </a:bodyPr>
          <a:lstStyle/>
          <a:p>
            <a:pPr marL="0" marR="0" lvl="0" indent="0">
              <a:lnSpc>
                <a:spcPct val="107000"/>
              </a:lnSpc>
              <a:spcBef>
                <a:spcPts val="0"/>
              </a:spcBef>
              <a:spcAft>
                <a:spcPts val="0"/>
              </a:spcAft>
              <a:buNone/>
            </a:pPr>
            <a:r>
              <a:rPr lang="en-US" sz="4400" dirty="0">
                <a:ea typeface="Calibri" panose="020F0502020204030204" pitchFamily="34" charset="0"/>
                <a:cs typeface="Times New Roman" panose="02020603050405020304" pitchFamily="18" charset="0"/>
              </a:rPr>
              <a:t>6. The bottom of a trench shield (trench box) should be no more than ______ ft. above the bottom of the trench or excavation?</a:t>
            </a:r>
          </a:p>
          <a:p>
            <a:pPr marL="342900" marR="0" lvl="0" indent="-342900">
              <a:lnSpc>
                <a:spcPct val="107000"/>
              </a:lnSpc>
              <a:spcBef>
                <a:spcPts val="0"/>
              </a:spcBef>
              <a:spcAft>
                <a:spcPts val="0"/>
              </a:spcAft>
              <a:buFont typeface="+mj-lt"/>
              <a:buAutoNum type="alphaLcPeriod"/>
            </a:pPr>
            <a:r>
              <a:rPr lang="en-US" sz="4400" dirty="0">
                <a:ea typeface="Calibri" panose="020F0502020204030204" pitchFamily="34" charset="0"/>
                <a:cs typeface="Times New Roman" panose="02020603050405020304" pitchFamily="18" charset="0"/>
              </a:rPr>
              <a:t>5’</a:t>
            </a:r>
          </a:p>
          <a:p>
            <a:pPr marL="342900" marR="0" lvl="0" indent="-342900">
              <a:lnSpc>
                <a:spcPct val="107000"/>
              </a:lnSpc>
              <a:spcBef>
                <a:spcPts val="0"/>
              </a:spcBef>
              <a:spcAft>
                <a:spcPts val="0"/>
              </a:spcAft>
              <a:buFont typeface="+mj-lt"/>
              <a:buAutoNum type="alphaLcPeriod"/>
            </a:pPr>
            <a:r>
              <a:rPr lang="en-US" sz="4400" dirty="0">
                <a:ea typeface="Calibri" panose="020F0502020204030204" pitchFamily="34" charset="0"/>
                <a:cs typeface="Times New Roman" panose="02020603050405020304" pitchFamily="18" charset="0"/>
              </a:rPr>
              <a:t>3’</a:t>
            </a:r>
          </a:p>
          <a:p>
            <a:pPr marL="342900" marR="0" lvl="0" indent="-342900">
              <a:lnSpc>
                <a:spcPct val="107000"/>
              </a:lnSpc>
              <a:spcBef>
                <a:spcPts val="0"/>
              </a:spcBef>
              <a:spcAft>
                <a:spcPts val="0"/>
              </a:spcAft>
              <a:buFont typeface="+mj-lt"/>
              <a:buAutoNum type="alphaLcPeriod"/>
            </a:pPr>
            <a:r>
              <a:rPr lang="en-US" sz="4400" dirty="0">
                <a:ea typeface="Calibri" panose="020F0502020204030204" pitchFamily="34" charset="0"/>
                <a:cs typeface="Times New Roman" panose="02020603050405020304" pitchFamily="18" charset="0"/>
              </a:rPr>
              <a:t>1’</a:t>
            </a:r>
          </a:p>
          <a:p>
            <a:pPr marL="342900" marR="0" lvl="0" indent="-342900">
              <a:lnSpc>
                <a:spcPct val="107000"/>
              </a:lnSpc>
              <a:spcBef>
                <a:spcPts val="0"/>
              </a:spcBef>
              <a:spcAft>
                <a:spcPts val="800"/>
              </a:spcAft>
              <a:buFont typeface="+mj-lt"/>
              <a:buAutoNum type="alphaLcPeriod"/>
            </a:pPr>
            <a:r>
              <a:rPr lang="en-US" sz="4400" dirty="0">
                <a:ea typeface="Calibri" panose="020F0502020204030204" pitchFamily="34" charset="0"/>
                <a:cs typeface="Times New Roman" panose="02020603050405020304" pitchFamily="18" charset="0"/>
              </a:rPr>
              <a:t>2’</a:t>
            </a:r>
          </a:p>
          <a:p>
            <a:endParaRPr lang="en-US" dirty="0"/>
          </a:p>
        </p:txBody>
      </p:sp>
      <p:sp>
        <p:nvSpPr>
          <p:cNvPr id="4" name="Slide Number Placeholder 3"/>
          <p:cNvSpPr>
            <a:spLocks noGrp="1"/>
          </p:cNvSpPr>
          <p:nvPr>
            <p:ph type="sldNum" sz="quarter" idx="12"/>
          </p:nvPr>
        </p:nvSpPr>
        <p:spPr/>
        <p:txBody>
          <a:bodyPr/>
          <a:lstStyle/>
          <a:p>
            <a:fld id="{5E779C6D-2D3D-407B-ABDD-AB2C83943F7F}" type="slidenum">
              <a:rPr lang="en-US" smtClean="0"/>
              <a:t>13</a:t>
            </a:fld>
            <a:endParaRPr lang="en-US"/>
          </a:p>
        </p:txBody>
      </p:sp>
    </p:spTree>
    <p:extLst>
      <p:ext uri="{BB962C8B-B14F-4D97-AF65-F5344CB8AC3E}">
        <p14:creationId xmlns:p14="http://schemas.microsoft.com/office/powerpoint/2010/main" val="7621495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prstClr val="black"/>
                </a:solidFill>
                <a:latin typeface="Arial Black" panose="020B0A04020102020204" pitchFamily="34" charset="0"/>
              </a:rPr>
              <a:t>Pre-Assessment (Q7)</a:t>
            </a:r>
            <a:endParaRPr lang="en-US" dirty="0"/>
          </a:p>
        </p:txBody>
      </p:sp>
      <p:sp>
        <p:nvSpPr>
          <p:cNvPr id="3" name="Content Placeholder 2"/>
          <p:cNvSpPr>
            <a:spLocks noGrp="1"/>
          </p:cNvSpPr>
          <p:nvPr>
            <p:ph idx="1"/>
          </p:nvPr>
        </p:nvSpPr>
        <p:spPr/>
        <p:txBody>
          <a:bodyPr>
            <a:normAutofit fontScale="92500" lnSpcReduction="10000"/>
          </a:bodyPr>
          <a:lstStyle/>
          <a:p>
            <a:pPr marL="0" marR="0" lvl="0" indent="0">
              <a:lnSpc>
                <a:spcPct val="107000"/>
              </a:lnSpc>
              <a:spcBef>
                <a:spcPts val="0"/>
              </a:spcBef>
              <a:spcAft>
                <a:spcPts val="0"/>
              </a:spcAft>
              <a:buNone/>
            </a:pPr>
            <a:r>
              <a:rPr lang="en-US" sz="3800" dirty="0">
                <a:ea typeface="Calibri" panose="020F0502020204030204" pitchFamily="34" charset="0"/>
                <a:cs typeface="Times New Roman" panose="02020603050405020304" pitchFamily="18" charset="0"/>
              </a:rPr>
              <a:t>7. ___________ cause/causes the most deaths in excavations.</a:t>
            </a:r>
          </a:p>
          <a:p>
            <a:pPr marL="342900" marR="0" lvl="0" indent="-342900">
              <a:lnSpc>
                <a:spcPct val="107000"/>
              </a:lnSpc>
              <a:spcBef>
                <a:spcPts val="0"/>
              </a:spcBef>
              <a:spcAft>
                <a:spcPts val="0"/>
              </a:spcAft>
              <a:buFont typeface="+mj-lt"/>
              <a:buAutoNum type="alphaLcPeriod"/>
            </a:pPr>
            <a:r>
              <a:rPr lang="en-US" sz="3800" dirty="0">
                <a:ea typeface="Calibri" panose="020F0502020204030204" pitchFamily="34" charset="0"/>
                <a:cs typeface="Times New Roman" panose="02020603050405020304" pitchFamily="18" charset="0"/>
              </a:rPr>
              <a:t>Underground utilities</a:t>
            </a:r>
          </a:p>
          <a:p>
            <a:pPr marL="342900" marR="0" lvl="0" indent="-342900">
              <a:lnSpc>
                <a:spcPct val="107000"/>
              </a:lnSpc>
              <a:spcBef>
                <a:spcPts val="0"/>
              </a:spcBef>
              <a:spcAft>
                <a:spcPts val="0"/>
              </a:spcAft>
              <a:buFont typeface="+mj-lt"/>
              <a:buAutoNum type="alphaLcPeriod"/>
            </a:pPr>
            <a:r>
              <a:rPr lang="en-US" sz="3800" dirty="0">
                <a:ea typeface="Calibri" panose="020F0502020204030204" pitchFamily="34" charset="0"/>
                <a:cs typeface="Times New Roman" panose="02020603050405020304" pitchFamily="18" charset="0"/>
              </a:rPr>
              <a:t>Water accumulation</a:t>
            </a:r>
          </a:p>
          <a:p>
            <a:pPr marL="342900" marR="0" lvl="0" indent="-342900">
              <a:lnSpc>
                <a:spcPct val="107000"/>
              </a:lnSpc>
              <a:spcBef>
                <a:spcPts val="0"/>
              </a:spcBef>
              <a:spcAft>
                <a:spcPts val="0"/>
              </a:spcAft>
              <a:buFont typeface="+mj-lt"/>
              <a:buAutoNum type="alphaLcPeriod"/>
            </a:pPr>
            <a:r>
              <a:rPr lang="en-US" sz="3800" dirty="0">
                <a:ea typeface="Calibri" panose="020F0502020204030204" pitchFamily="34" charset="0"/>
                <a:cs typeface="Times New Roman" panose="02020603050405020304" pitchFamily="18" charset="0"/>
              </a:rPr>
              <a:t>Cave ins</a:t>
            </a:r>
          </a:p>
          <a:p>
            <a:pPr marL="342900" marR="0" lvl="0" indent="-342900">
              <a:lnSpc>
                <a:spcPct val="107000"/>
              </a:lnSpc>
              <a:spcBef>
                <a:spcPts val="0"/>
              </a:spcBef>
              <a:spcAft>
                <a:spcPts val="800"/>
              </a:spcAft>
              <a:buFont typeface="+mj-lt"/>
              <a:buAutoNum type="alphaLcPeriod"/>
            </a:pPr>
            <a:r>
              <a:rPr lang="en-US" sz="3800" dirty="0">
                <a:ea typeface="Calibri" panose="020F0502020204030204" pitchFamily="34" charset="0"/>
                <a:cs typeface="Times New Roman" panose="02020603050405020304" pitchFamily="18" charset="0"/>
              </a:rPr>
              <a:t>Heavy equipment</a:t>
            </a:r>
          </a:p>
          <a:p>
            <a:endParaRPr lang="en-US" dirty="0"/>
          </a:p>
        </p:txBody>
      </p:sp>
      <p:sp>
        <p:nvSpPr>
          <p:cNvPr id="4" name="Slide Number Placeholder 3"/>
          <p:cNvSpPr>
            <a:spLocks noGrp="1"/>
          </p:cNvSpPr>
          <p:nvPr>
            <p:ph type="sldNum" sz="quarter" idx="12"/>
          </p:nvPr>
        </p:nvSpPr>
        <p:spPr/>
        <p:txBody>
          <a:bodyPr/>
          <a:lstStyle/>
          <a:p>
            <a:fld id="{5E779C6D-2D3D-407B-ABDD-AB2C83943F7F}" type="slidenum">
              <a:rPr lang="en-US" smtClean="0"/>
              <a:t>14</a:t>
            </a:fld>
            <a:endParaRPr lang="en-US"/>
          </a:p>
        </p:txBody>
      </p:sp>
    </p:spTree>
    <p:extLst>
      <p:ext uri="{BB962C8B-B14F-4D97-AF65-F5344CB8AC3E}">
        <p14:creationId xmlns:p14="http://schemas.microsoft.com/office/powerpoint/2010/main" val="16610304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prstClr val="black"/>
                </a:solidFill>
                <a:latin typeface="Arial Black" panose="020B0A04020102020204" pitchFamily="34" charset="0"/>
              </a:rPr>
              <a:t>Pre-Assessment (Q8)</a:t>
            </a:r>
            <a:endParaRPr lang="en-US" dirty="0"/>
          </a:p>
        </p:txBody>
      </p:sp>
      <p:sp>
        <p:nvSpPr>
          <p:cNvPr id="3" name="Content Placeholder 2"/>
          <p:cNvSpPr>
            <a:spLocks noGrp="1"/>
          </p:cNvSpPr>
          <p:nvPr>
            <p:ph idx="1"/>
          </p:nvPr>
        </p:nvSpPr>
        <p:spPr/>
        <p:txBody>
          <a:bodyPr>
            <a:normAutofit fontScale="92500"/>
          </a:bodyPr>
          <a:lstStyle/>
          <a:p>
            <a:pPr marL="0" marR="0" lvl="0" indent="0">
              <a:lnSpc>
                <a:spcPct val="107000"/>
              </a:lnSpc>
              <a:spcBef>
                <a:spcPts val="0"/>
              </a:spcBef>
              <a:spcAft>
                <a:spcPts val="0"/>
              </a:spcAft>
              <a:buNone/>
            </a:pPr>
            <a:r>
              <a:rPr lang="en-US" sz="3800" dirty="0">
                <a:ea typeface="Calibri" panose="020F0502020204030204" pitchFamily="34" charset="0"/>
                <a:cs typeface="Times New Roman" panose="02020603050405020304" pitchFamily="18" charset="0"/>
              </a:rPr>
              <a:t>8. In excavations deeper than 4’ a means of exit _________.</a:t>
            </a:r>
          </a:p>
          <a:p>
            <a:pPr marL="342900" marR="0" lvl="0" indent="-342900">
              <a:lnSpc>
                <a:spcPct val="107000"/>
              </a:lnSpc>
              <a:spcBef>
                <a:spcPts val="0"/>
              </a:spcBef>
              <a:spcAft>
                <a:spcPts val="0"/>
              </a:spcAft>
              <a:buFont typeface="+mj-lt"/>
              <a:buAutoNum type="alphaLcPeriod"/>
            </a:pPr>
            <a:r>
              <a:rPr lang="en-US" sz="3800" dirty="0">
                <a:ea typeface="Calibri" panose="020F0502020204030204" pitchFamily="34" charset="0"/>
                <a:cs typeface="Times New Roman" panose="02020603050405020304" pitchFamily="18" charset="0"/>
              </a:rPr>
              <a:t>Is not needed</a:t>
            </a:r>
          </a:p>
          <a:p>
            <a:pPr marL="342900" marR="0" lvl="0" indent="-342900">
              <a:lnSpc>
                <a:spcPct val="107000"/>
              </a:lnSpc>
              <a:spcBef>
                <a:spcPts val="0"/>
              </a:spcBef>
              <a:spcAft>
                <a:spcPts val="0"/>
              </a:spcAft>
              <a:buFont typeface="+mj-lt"/>
              <a:buAutoNum type="alphaLcPeriod"/>
            </a:pPr>
            <a:r>
              <a:rPr lang="en-US" sz="3800" dirty="0">
                <a:ea typeface="Calibri" panose="020F0502020204030204" pitchFamily="34" charset="0"/>
                <a:cs typeface="Times New Roman" panose="02020603050405020304" pitchFamily="18" charset="0"/>
              </a:rPr>
              <a:t>Must be located within 100’ of workers</a:t>
            </a:r>
          </a:p>
          <a:p>
            <a:pPr marL="342900" marR="0" lvl="0" indent="-342900">
              <a:lnSpc>
                <a:spcPct val="107000"/>
              </a:lnSpc>
              <a:spcBef>
                <a:spcPts val="0"/>
              </a:spcBef>
              <a:spcAft>
                <a:spcPts val="0"/>
              </a:spcAft>
              <a:buFont typeface="+mj-lt"/>
              <a:buAutoNum type="alphaLcPeriod"/>
            </a:pPr>
            <a:r>
              <a:rPr lang="en-US" sz="3800" dirty="0">
                <a:ea typeface="Calibri" panose="020F0502020204030204" pitchFamily="34" charset="0"/>
                <a:cs typeface="Times New Roman" panose="02020603050405020304" pitchFamily="18" charset="0"/>
              </a:rPr>
              <a:t>Must be located within 200’ of workers</a:t>
            </a:r>
          </a:p>
          <a:p>
            <a:pPr marL="342900" marR="0" lvl="0" indent="-342900">
              <a:lnSpc>
                <a:spcPct val="107000"/>
              </a:lnSpc>
              <a:spcBef>
                <a:spcPts val="0"/>
              </a:spcBef>
              <a:spcAft>
                <a:spcPts val="800"/>
              </a:spcAft>
              <a:buFont typeface="+mj-lt"/>
              <a:buAutoNum type="alphaLcPeriod"/>
            </a:pPr>
            <a:r>
              <a:rPr lang="en-US" sz="3800" dirty="0">
                <a:ea typeface="Calibri" panose="020F0502020204030204" pitchFamily="34" charset="0"/>
                <a:cs typeface="Times New Roman" panose="02020603050405020304" pitchFamily="18" charset="0"/>
              </a:rPr>
              <a:t>Must be located within 25’ of workers</a:t>
            </a:r>
          </a:p>
          <a:p>
            <a:endParaRPr lang="en-US" dirty="0"/>
          </a:p>
        </p:txBody>
      </p:sp>
      <p:sp>
        <p:nvSpPr>
          <p:cNvPr id="4" name="Slide Number Placeholder 3"/>
          <p:cNvSpPr>
            <a:spLocks noGrp="1"/>
          </p:cNvSpPr>
          <p:nvPr>
            <p:ph type="sldNum" sz="quarter" idx="12"/>
          </p:nvPr>
        </p:nvSpPr>
        <p:spPr/>
        <p:txBody>
          <a:bodyPr/>
          <a:lstStyle/>
          <a:p>
            <a:fld id="{5E779C6D-2D3D-407B-ABDD-AB2C83943F7F}" type="slidenum">
              <a:rPr lang="en-US" smtClean="0"/>
              <a:t>15</a:t>
            </a:fld>
            <a:endParaRPr lang="en-US"/>
          </a:p>
        </p:txBody>
      </p:sp>
    </p:spTree>
    <p:extLst>
      <p:ext uri="{BB962C8B-B14F-4D97-AF65-F5344CB8AC3E}">
        <p14:creationId xmlns:p14="http://schemas.microsoft.com/office/powerpoint/2010/main" val="7155221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prstClr val="black"/>
                </a:solidFill>
                <a:latin typeface="Arial Black" panose="020B0A04020102020204" pitchFamily="34" charset="0"/>
              </a:rPr>
              <a:t>Pre-Assessment (Q9)</a:t>
            </a:r>
            <a:endParaRPr lang="en-US" dirty="0"/>
          </a:p>
        </p:txBody>
      </p:sp>
      <p:sp>
        <p:nvSpPr>
          <p:cNvPr id="3" name="Content Placeholder 2"/>
          <p:cNvSpPr>
            <a:spLocks noGrp="1"/>
          </p:cNvSpPr>
          <p:nvPr>
            <p:ph idx="1"/>
          </p:nvPr>
        </p:nvSpPr>
        <p:spPr/>
        <p:txBody>
          <a:bodyPr>
            <a:normAutofit fontScale="77500" lnSpcReduction="20000"/>
          </a:bodyPr>
          <a:lstStyle/>
          <a:p>
            <a:pPr marL="0" marR="0" lvl="0" indent="0">
              <a:lnSpc>
                <a:spcPct val="107000"/>
              </a:lnSpc>
              <a:spcBef>
                <a:spcPts val="0"/>
              </a:spcBef>
              <a:spcAft>
                <a:spcPts val="0"/>
              </a:spcAft>
              <a:buNone/>
            </a:pPr>
            <a:r>
              <a:rPr lang="en-US" sz="4400" dirty="0">
                <a:ea typeface="Calibri" panose="020F0502020204030204" pitchFamily="34" charset="0"/>
                <a:cs typeface="Times New Roman" panose="02020603050405020304" pitchFamily="18" charset="0"/>
              </a:rPr>
              <a:t>9. Which of the following statements is not true about Type C soil:</a:t>
            </a:r>
          </a:p>
          <a:p>
            <a:pPr marL="342900" marR="0" lvl="0" indent="-342900">
              <a:lnSpc>
                <a:spcPct val="107000"/>
              </a:lnSpc>
              <a:spcBef>
                <a:spcPts val="0"/>
              </a:spcBef>
              <a:spcAft>
                <a:spcPts val="0"/>
              </a:spcAft>
              <a:buFont typeface="+mj-lt"/>
              <a:buAutoNum type="alphaLcPeriod"/>
            </a:pPr>
            <a:r>
              <a:rPr lang="en-US" sz="4400" dirty="0">
                <a:ea typeface="Calibri" panose="020F0502020204030204" pitchFamily="34" charset="0"/>
                <a:cs typeface="Times New Roman" panose="02020603050405020304" pitchFamily="18" charset="0"/>
              </a:rPr>
              <a:t>If type is unknown, you should assume all soil is Type C</a:t>
            </a:r>
          </a:p>
          <a:p>
            <a:pPr marL="342900" marR="0" lvl="0" indent="-342900">
              <a:lnSpc>
                <a:spcPct val="107000"/>
              </a:lnSpc>
              <a:spcBef>
                <a:spcPts val="0"/>
              </a:spcBef>
              <a:spcAft>
                <a:spcPts val="0"/>
              </a:spcAft>
              <a:buFont typeface="+mj-lt"/>
              <a:buAutoNum type="alphaLcPeriod"/>
            </a:pPr>
            <a:r>
              <a:rPr lang="en-US" sz="4400" dirty="0">
                <a:ea typeface="Calibri" panose="020F0502020204030204" pitchFamily="34" charset="0"/>
                <a:cs typeface="Times New Roman" panose="02020603050405020304" pitchFamily="18" charset="0"/>
              </a:rPr>
              <a:t>If sloped, it requires an angle of 34°</a:t>
            </a:r>
          </a:p>
          <a:p>
            <a:pPr marL="342900" marR="0" lvl="0" indent="-342900">
              <a:lnSpc>
                <a:spcPct val="107000"/>
              </a:lnSpc>
              <a:spcBef>
                <a:spcPts val="0"/>
              </a:spcBef>
              <a:spcAft>
                <a:spcPts val="0"/>
              </a:spcAft>
              <a:buFont typeface="+mj-lt"/>
              <a:buAutoNum type="alphaLcPeriod"/>
            </a:pPr>
            <a:r>
              <a:rPr lang="en-US" sz="4400" dirty="0">
                <a:ea typeface="Calibri" panose="020F0502020204030204" pitchFamily="34" charset="0"/>
                <a:cs typeface="Times New Roman" panose="02020603050405020304" pitchFamily="18" charset="0"/>
              </a:rPr>
              <a:t>It can be benched</a:t>
            </a:r>
          </a:p>
          <a:p>
            <a:pPr marL="342900" marR="0" lvl="0" indent="-342900">
              <a:lnSpc>
                <a:spcPct val="107000"/>
              </a:lnSpc>
              <a:spcBef>
                <a:spcPts val="0"/>
              </a:spcBef>
              <a:spcAft>
                <a:spcPts val="800"/>
              </a:spcAft>
              <a:buFont typeface="+mj-lt"/>
              <a:buAutoNum type="alphaLcPeriod"/>
            </a:pPr>
            <a:r>
              <a:rPr lang="en-US" sz="4400" dirty="0">
                <a:ea typeface="Calibri" panose="020F0502020204030204" pitchFamily="34" charset="0"/>
                <a:cs typeface="Times New Roman" panose="02020603050405020304" pitchFamily="18" charset="0"/>
              </a:rPr>
              <a:t>Type C soil is usually very loose and prone to cave in</a:t>
            </a:r>
          </a:p>
          <a:p>
            <a:endParaRPr lang="en-US" dirty="0"/>
          </a:p>
        </p:txBody>
      </p:sp>
      <p:sp>
        <p:nvSpPr>
          <p:cNvPr id="4" name="Slide Number Placeholder 3"/>
          <p:cNvSpPr>
            <a:spLocks noGrp="1"/>
          </p:cNvSpPr>
          <p:nvPr>
            <p:ph type="sldNum" sz="quarter" idx="12"/>
          </p:nvPr>
        </p:nvSpPr>
        <p:spPr/>
        <p:txBody>
          <a:bodyPr/>
          <a:lstStyle/>
          <a:p>
            <a:fld id="{5E779C6D-2D3D-407B-ABDD-AB2C83943F7F}" type="slidenum">
              <a:rPr lang="en-US" smtClean="0"/>
              <a:t>16</a:t>
            </a:fld>
            <a:endParaRPr lang="en-US"/>
          </a:p>
        </p:txBody>
      </p:sp>
    </p:spTree>
    <p:extLst>
      <p:ext uri="{BB962C8B-B14F-4D97-AF65-F5344CB8AC3E}">
        <p14:creationId xmlns:p14="http://schemas.microsoft.com/office/powerpoint/2010/main" val="26071360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prstClr val="black"/>
                </a:solidFill>
                <a:latin typeface="Arial Black" panose="020B0A04020102020204" pitchFamily="34" charset="0"/>
              </a:rPr>
              <a:t>Pre-Assessment (Q10)</a:t>
            </a:r>
            <a:endParaRPr lang="en-US" dirty="0"/>
          </a:p>
        </p:txBody>
      </p:sp>
      <p:sp>
        <p:nvSpPr>
          <p:cNvPr id="3" name="Content Placeholder 2"/>
          <p:cNvSpPr>
            <a:spLocks noGrp="1"/>
          </p:cNvSpPr>
          <p:nvPr>
            <p:ph idx="1"/>
          </p:nvPr>
        </p:nvSpPr>
        <p:spPr/>
        <p:txBody>
          <a:bodyPr>
            <a:normAutofit fontScale="85000" lnSpcReduction="20000"/>
          </a:bodyPr>
          <a:lstStyle/>
          <a:p>
            <a:pPr marL="0" marR="0" lvl="0" indent="0">
              <a:lnSpc>
                <a:spcPct val="107000"/>
              </a:lnSpc>
              <a:spcBef>
                <a:spcPts val="0"/>
              </a:spcBef>
              <a:spcAft>
                <a:spcPts val="0"/>
              </a:spcAft>
              <a:buNone/>
            </a:pPr>
            <a:r>
              <a:rPr lang="en-US" sz="4200" dirty="0">
                <a:ea typeface="Calibri" panose="020F0502020204030204" pitchFamily="34" charset="0"/>
                <a:cs typeface="Times New Roman" panose="02020603050405020304" pitchFamily="18" charset="0"/>
              </a:rPr>
              <a:t>10. ______________ involves angling back the material in a continuous plane.</a:t>
            </a:r>
          </a:p>
          <a:p>
            <a:pPr marL="342900" marR="0" lvl="0" indent="-342900">
              <a:lnSpc>
                <a:spcPct val="107000"/>
              </a:lnSpc>
              <a:spcBef>
                <a:spcPts val="0"/>
              </a:spcBef>
              <a:spcAft>
                <a:spcPts val="0"/>
              </a:spcAft>
              <a:buFont typeface="+mj-lt"/>
              <a:buAutoNum type="alphaLcPeriod"/>
            </a:pPr>
            <a:r>
              <a:rPr lang="en-US" sz="4200" dirty="0">
                <a:ea typeface="Calibri" panose="020F0502020204030204" pitchFamily="34" charset="0"/>
                <a:cs typeface="Times New Roman" panose="02020603050405020304" pitchFamily="18" charset="0"/>
              </a:rPr>
              <a:t>Shoring</a:t>
            </a:r>
          </a:p>
          <a:p>
            <a:pPr marL="342900" marR="0" lvl="0" indent="-342900">
              <a:lnSpc>
                <a:spcPct val="107000"/>
              </a:lnSpc>
              <a:spcBef>
                <a:spcPts val="0"/>
              </a:spcBef>
              <a:spcAft>
                <a:spcPts val="0"/>
              </a:spcAft>
              <a:buFont typeface="+mj-lt"/>
              <a:buAutoNum type="alphaLcPeriod"/>
            </a:pPr>
            <a:r>
              <a:rPr lang="en-US" sz="4200" dirty="0">
                <a:ea typeface="Calibri" panose="020F0502020204030204" pitchFamily="34" charset="0"/>
                <a:cs typeface="Times New Roman" panose="02020603050405020304" pitchFamily="18" charset="0"/>
              </a:rPr>
              <a:t>Shielding</a:t>
            </a:r>
          </a:p>
          <a:p>
            <a:pPr marL="342900" marR="0" lvl="0" indent="-342900">
              <a:lnSpc>
                <a:spcPct val="107000"/>
              </a:lnSpc>
              <a:spcBef>
                <a:spcPts val="0"/>
              </a:spcBef>
              <a:spcAft>
                <a:spcPts val="0"/>
              </a:spcAft>
              <a:buFont typeface="+mj-lt"/>
              <a:buAutoNum type="alphaLcPeriod"/>
            </a:pPr>
            <a:r>
              <a:rPr lang="en-US" sz="4200" dirty="0">
                <a:ea typeface="Calibri" panose="020F0502020204030204" pitchFamily="34" charset="0"/>
                <a:cs typeface="Times New Roman" panose="02020603050405020304" pitchFamily="18" charset="0"/>
              </a:rPr>
              <a:t>Sloping</a:t>
            </a:r>
          </a:p>
          <a:p>
            <a:pPr marL="342900" marR="0" lvl="0" indent="-342900">
              <a:lnSpc>
                <a:spcPct val="107000"/>
              </a:lnSpc>
              <a:spcBef>
                <a:spcPts val="0"/>
              </a:spcBef>
              <a:spcAft>
                <a:spcPts val="800"/>
              </a:spcAft>
              <a:buFont typeface="+mj-lt"/>
              <a:buAutoNum type="alphaLcPeriod"/>
            </a:pPr>
            <a:r>
              <a:rPr lang="en-US" sz="4200" dirty="0">
                <a:ea typeface="Calibri" panose="020F0502020204030204" pitchFamily="34" charset="0"/>
                <a:cs typeface="Times New Roman" panose="02020603050405020304" pitchFamily="18" charset="0"/>
              </a:rPr>
              <a:t>Benching</a:t>
            </a:r>
          </a:p>
          <a:p>
            <a:endParaRPr lang="en-US" dirty="0"/>
          </a:p>
        </p:txBody>
      </p:sp>
      <p:sp>
        <p:nvSpPr>
          <p:cNvPr id="4" name="Slide Number Placeholder 3"/>
          <p:cNvSpPr>
            <a:spLocks noGrp="1"/>
          </p:cNvSpPr>
          <p:nvPr>
            <p:ph type="sldNum" sz="quarter" idx="12"/>
          </p:nvPr>
        </p:nvSpPr>
        <p:spPr/>
        <p:txBody>
          <a:bodyPr/>
          <a:lstStyle/>
          <a:p>
            <a:fld id="{5E779C6D-2D3D-407B-ABDD-AB2C83943F7F}" type="slidenum">
              <a:rPr lang="en-US" smtClean="0"/>
              <a:t>17</a:t>
            </a:fld>
            <a:endParaRPr lang="en-US"/>
          </a:p>
        </p:txBody>
      </p:sp>
    </p:spTree>
    <p:extLst>
      <p:ext uri="{BB962C8B-B14F-4D97-AF65-F5344CB8AC3E}">
        <p14:creationId xmlns:p14="http://schemas.microsoft.com/office/powerpoint/2010/main" val="19513036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9918" y="136525"/>
            <a:ext cx="10515600" cy="1325563"/>
          </a:xfrm>
        </p:spPr>
        <p:txBody>
          <a:bodyPr/>
          <a:lstStyle/>
          <a:p>
            <a:pPr algn="ctr"/>
            <a:r>
              <a:rPr lang="en-US" dirty="0">
                <a:latin typeface="Arial Black" panose="020B0A04020102020204" pitchFamily="34" charset="0"/>
              </a:rPr>
              <a:t>Worker Rights</a:t>
            </a:r>
          </a:p>
        </p:txBody>
      </p:sp>
      <p:sp>
        <p:nvSpPr>
          <p:cNvPr id="3" name="Content Placeholder 2"/>
          <p:cNvSpPr>
            <a:spLocks noGrp="1"/>
          </p:cNvSpPr>
          <p:nvPr>
            <p:ph idx="1"/>
          </p:nvPr>
        </p:nvSpPr>
        <p:spPr>
          <a:xfrm>
            <a:off x="909918" y="2014747"/>
            <a:ext cx="8410128" cy="4186794"/>
          </a:xfrm>
        </p:spPr>
        <p:txBody>
          <a:bodyPr>
            <a:normAutofit lnSpcReduction="10000"/>
          </a:bodyPr>
          <a:lstStyle/>
          <a:p>
            <a:pPr marL="457200" lvl="1" indent="0">
              <a:spcBef>
                <a:spcPts val="600"/>
              </a:spcBef>
              <a:spcAft>
                <a:spcPts val="1200"/>
              </a:spcAft>
              <a:buNone/>
            </a:pPr>
            <a:r>
              <a:rPr lang="en-US" sz="3200" dirty="0"/>
              <a:t>Workers have the right to:</a:t>
            </a:r>
          </a:p>
          <a:p>
            <a:pPr lvl="1">
              <a:spcBef>
                <a:spcPts val="600"/>
              </a:spcBef>
              <a:spcAft>
                <a:spcPts val="1200"/>
              </a:spcAft>
            </a:pPr>
            <a:r>
              <a:rPr lang="en-US" sz="3200" dirty="0"/>
              <a:t>A Safe workplace </a:t>
            </a:r>
          </a:p>
          <a:p>
            <a:pPr lvl="1">
              <a:spcBef>
                <a:spcPts val="600"/>
              </a:spcBef>
              <a:spcAft>
                <a:spcPts val="1200"/>
              </a:spcAft>
            </a:pPr>
            <a:r>
              <a:rPr lang="en-US" sz="3200" dirty="0"/>
              <a:t>Certain employer provided information</a:t>
            </a:r>
          </a:p>
          <a:p>
            <a:pPr lvl="1">
              <a:spcBef>
                <a:spcPts val="600"/>
              </a:spcBef>
              <a:spcAft>
                <a:spcPts val="1200"/>
              </a:spcAft>
            </a:pPr>
            <a:r>
              <a:rPr lang="en-US" sz="3200" dirty="0"/>
              <a:t>Make safety complaints</a:t>
            </a:r>
          </a:p>
          <a:p>
            <a:pPr lvl="1">
              <a:spcBef>
                <a:spcPts val="600"/>
              </a:spcBef>
              <a:spcAft>
                <a:spcPts val="1200"/>
              </a:spcAft>
            </a:pPr>
            <a:r>
              <a:rPr lang="en-US" sz="3200" dirty="0"/>
              <a:t>Receive training</a:t>
            </a:r>
          </a:p>
          <a:p>
            <a:pPr lvl="1">
              <a:spcBef>
                <a:spcPts val="600"/>
              </a:spcBef>
              <a:spcAft>
                <a:spcPts val="1200"/>
              </a:spcAft>
            </a:pPr>
            <a:r>
              <a:rPr lang="en-US" sz="3200" dirty="0"/>
              <a:t>Participate in OSHA inspections</a:t>
            </a:r>
          </a:p>
          <a:p>
            <a:pPr marL="457200" lvl="1" indent="0">
              <a:buNone/>
            </a:pPr>
            <a:endParaRPr lang="en-US" sz="3200" dirty="0"/>
          </a:p>
        </p:txBody>
      </p:sp>
      <p:sp>
        <p:nvSpPr>
          <p:cNvPr id="4" name="Slide Number Placeholder 3">
            <a:extLst>
              <a:ext uri="{FF2B5EF4-FFF2-40B4-BE49-F238E27FC236}">
                <a16:creationId xmlns:a16="http://schemas.microsoft.com/office/drawing/2014/main" id="{4580FF47-38E7-40D9-9305-48A3BD3BAA5E}"/>
              </a:ext>
            </a:extLst>
          </p:cNvPr>
          <p:cNvSpPr>
            <a:spLocks noGrp="1"/>
          </p:cNvSpPr>
          <p:nvPr>
            <p:ph type="sldNum" sz="quarter" idx="12"/>
          </p:nvPr>
        </p:nvSpPr>
        <p:spPr/>
        <p:txBody>
          <a:bodyPr/>
          <a:lstStyle/>
          <a:p>
            <a:fld id="{5E779C6D-2D3D-407B-ABDD-AB2C83943F7F}" type="slidenum">
              <a:rPr lang="en-US" smtClean="0"/>
              <a:t>18</a:t>
            </a:fld>
            <a:endParaRPr lang="en-US"/>
          </a:p>
        </p:txBody>
      </p:sp>
    </p:spTree>
    <p:extLst>
      <p:ext uri="{BB962C8B-B14F-4D97-AF65-F5344CB8AC3E}">
        <p14:creationId xmlns:p14="http://schemas.microsoft.com/office/powerpoint/2010/main" val="19888563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9918" y="136525"/>
            <a:ext cx="10515600" cy="1325563"/>
          </a:xfrm>
        </p:spPr>
        <p:txBody>
          <a:bodyPr/>
          <a:lstStyle/>
          <a:p>
            <a:pPr algn="ctr"/>
            <a:r>
              <a:rPr lang="en-US" dirty="0">
                <a:latin typeface="Arial Black" panose="020B0A04020102020204" pitchFamily="34" charset="0"/>
              </a:rPr>
              <a:t>Worker Rights</a:t>
            </a:r>
          </a:p>
        </p:txBody>
      </p:sp>
      <p:sp>
        <p:nvSpPr>
          <p:cNvPr id="3" name="Content Placeholder 2"/>
          <p:cNvSpPr>
            <a:spLocks noGrp="1"/>
          </p:cNvSpPr>
          <p:nvPr>
            <p:ph idx="1"/>
          </p:nvPr>
        </p:nvSpPr>
        <p:spPr>
          <a:xfrm>
            <a:off x="838200" y="1959173"/>
            <a:ext cx="10515600" cy="4186794"/>
          </a:xfrm>
        </p:spPr>
        <p:txBody>
          <a:bodyPr>
            <a:normAutofit/>
          </a:bodyPr>
          <a:lstStyle/>
          <a:p>
            <a:pPr marL="457200" lvl="1" indent="0">
              <a:spcBef>
                <a:spcPts val="600"/>
              </a:spcBef>
              <a:spcAft>
                <a:spcPts val="1200"/>
              </a:spcAft>
              <a:buNone/>
            </a:pPr>
            <a:r>
              <a:rPr lang="en-US" sz="3200" dirty="0"/>
              <a:t>Workers have the right to:</a:t>
            </a:r>
          </a:p>
          <a:p>
            <a:pPr lvl="1">
              <a:spcBef>
                <a:spcPts val="600"/>
              </a:spcBef>
              <a:spcAft>
                <a:spcPts val="1200"/>
              </a:spcAft>
            </a:pPr>
            <a:r>
              <a:rPr lang="en-US" sz="3200" dirty="0"/>
              <a:t>Refuse to perform dangerous work</a:t>
            </a:r>
          </a:p>
          <a:p>
            <a:pPr lvl="1">
              <a:spcBef>
                <a:spcPts val="600"/>
              </a:spcBef>
              <a:spcAft>
                <a:spcPts val="1200"/>
              </a:spcAft>
            </a:pPr>
            <a:r>
              <a:rPr lang="en-US" sz="3200" dirty="0"/>
              <a:t>Examine OSHA records</a:t>
            </a:r>
          </a:p>
          <a:p>
            <a:pPr lvl="1">
              <a:spcBef>
                <a:spcPts val="600"/>
              </a:spcBef>
              <a:spcAft>
                <a:spcPts val="1200"/>
              </a:spcAft>
            </a:pPr>
            <a:r>
              <a:rPr lang="en-US" sz="3200" dirty="0"/>
              <a:t>Hazardous chemical information</a:t>
            </a:r>
          </a:p>
          <a:p>
            <a:pPr lvl="1">
              <a:spcBef>
                <a:spcPts val="600"/>
              </a:spcBef>
              <a:spcAft>
                <a:spcPts val="1200"/>
              </a:spcAft>
            </a:pPr>
            <a:r>
              <a:rPr lang="en-US" sz="3200" dirty="0"/>
              <a:t>Medical records</a:t>
            </a:r>
          </a:p>
          <a:p>
            <a:pPr marL="457200" lvl="1" indent="0">
              <a:buNone/>
            </a:pPr>
            <a:endParaRPr lang="en-US" sz="3200" dirty="0"/>
          </a:p>
        </p:txBody>
      </p:sp>
      <p:sp>
        <p:nvSpPr>
          <p:cNvPr id="4" name="Slide Number Placeholder 3">
            <a:extLst>
              <a:ext uri="{FF2B5EF4-FFF2-40B4-BE49-F238E27FC236}">
                <a16:creationId xmlns:a16="http://schemas.microsoft.com/office/drawing/2014/main" id="{4580FF47-38E7-40D9-9305-48A3BD3BAA5E}"/>
              </a:ext>
            </a:extLst>
          </p:cNvPr>
          <p:cNvSpPr>
            <a:spLocks noGrp="1"/>
          </p:cNvSpPr>
          <p:nvPr>
            <p:ph type="sldNum" sz="quarter" idx="12"/>
          </p:nvPr>
        </p:nvSpPr>
        <p:spPr/>
        <p:txBody>
          <a:bodyPr/>
          <a:lstStyle/>
          <a:p>
            <a:fld id="{5E779C6D-2D3D-407B-ABDD-AB2C83943F7F}" type="slidenum">
              <a:rPr lang="en-US" smtClean="0"/>
              <a:t>19</a:t>
            </a:fld>
            <a:endParaRPr lang="en-US"/>
          </a:p>
        </p:txBody>
      </p:sp>
    </p:spTree>
    <p:extLst>
      <p:ext uri="{BB962C8B-B14F-4D97-AF65-F5344CB8AC3E}">
        <p14:creationId xmlns:p14="http://schemas.microsoft.com/office/powerpoint/2010/main" val="32810843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AF26681-55A8-4278-807C-DAB61F3C5234}"/>
              </a:ext>
            </a:extLst>
          </p:cNvPr>
          <p:cNvSpPr>
            <a:spLocks noGrp="1"/>
          </p:cNvSpPr>
          <p:nvPr>
            <p:ph idx="1"/>
          </p:nvPr>
        </p:nvSpPr>
        <p:spPr>
          <a:xfrm>
            <a:off x="838200" y="1985238"/>
            <a:ext cx="10515600" cy="2887523"/>
          </a:xfrm>
        </p:spPr>
        <p:txBody>
          <a:bodyPr>
            <a:normAutofit fontScale="70000" lnSpcReduction="20000"/>
          </a:bodyPr>
          <a:lstStyle/>
          <a:p>
            <a:pPr marL="0" indent="0">
              <a:buNone/>
            </a:pPr>
            <a:r>
              <a:rPr lang="en-US" dirty="0"/>
              <a:t>This material was produced under grant number SH-05166-SH9 from the Occupational Safety and Health Administration, U.S. Department of Labor. It does not necessarily reflect the views or policies of the U.S. Department of Labor, nor does mention of trade names, commercial products, or organizations imply endorsement by the U.S. Government.</a:t>
            </a:r>
          </a:p>
          <a:p>
            <a:pPr marL="0" indent="0">
              <a:buNone/>
            </a:pPr>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925465EA-FF5F-42D5-AB12-988F3D3ADBB9}"/>
              </a:ext>
            </a:extLst>
          </p:cNvPr>
          <p:cNvSpPr>
            <a:spLocks noGrp="1"/>
          </p:cNvSpPr>
          <p:nvPr>
            <p:ph type="sldNum" sz="quarter" idx="12"/>
          </p:nvPr>
        </p:nvSpPr>
        <p:spPr/>
        <p:txBody>
          <a:bodyPr/>
          <a:lstStyle/>
          <a:p>
            <a:fld id="{5E779C6D-2D3D-407B-ABDD-AB2C83943F7F}" type="slidenum">
              <a:rPr lang="en-US" smtClean="0"/>
              <a:t>2</a:t>
            </a:fld>
            <a:endParaRPr lang="en-US"/>
          </a:p>
        </p:txBody>
      </p:sp>
      <p:sp>
        <p:nvSpPr>
          <p:cNvPr id="5" name="Title 1">
            <a:extLst>
              <a:ext uri="{FF2B5EF4-FFF2-40B4-BE49-F238E27FC236}">
                <a16:creationId xmlns:a16="http://schemas.microsoft.com/office/drawing/2014/main" id="{7E4FF77A-B2B5-4D58-BCB2-A42DA21BF2ED}"/>
              </a:ext>
            </a:extLst>
          </p:cNvPr>
          <p:cNvSpPr>
            <a:spLocks noGrp="1"/>
          </p:cNvSpPr>
          <p:nvPr>
            <p:ph type="title"/>
          </p:nvPr>
        </p:nvSpPr>
        <p:spPr>
          <a:xfrm>
            <a:off x="838200" y="136525"/>
            <a:ext cx="10515600" cy="1325563"/>
          </a:xfrm>
        </p:spPr>
        <p:txBody>
          <a:bodyPr>
            <a:normAutofit/>
          </a:bodyPr>
          <a:lstStyle/>
          <a:p>
            <a:pPr algn="ctr"/>
            <a:r>
              <a:rPr lang="en-US" dirty="0">
                <a:latin typeface="Arial Black" panose="020B0A04020102020204" pitchFamily="34" charset="0"/>
              </a:rPr>
              <a:t>Disclaimer</a:t>
            </a:r>
          </a:p>
        </p:txBody>
      </p:sp>
    </p:spTree>
    <p:extLst>
      <p:ext uri="{BB962C8B-B14F-4D97-AF65-F5344CB8AC3E}">
        <p14:creationId xmlns:p14="http://schemas.microsoft.com/office/powerpoint/2010/main" val="34555743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9918" y="136525"/>
            <a:ext cx="10515600" cy="1325563"/>
          </a:xfrm>
        </p:spPr>
        <p:txBody>
          <a:bodyPr/>
          <a:lstStyle/>
          <a:p>
            <a:pPr algn="ctr"/>
            <a:r>
              <a:rPr lang="en-US" dirty="0">
                <a:latin typeface="Arial Black" panose="020B0A04020102020204" pitchFamily="34" charset="0"/>
              </a:rPr>
              <a:t>Worker Rights</a:t>
            </a:r>
          </a:p>
        </p:txBody>
      </p:sp>
      <p:sp>
        <p:nvSpPr>
          <p:cNvPr id="3" name="Content Placeholder 2"/>
          <p:cNvSpPr>
            <a:spLocks noGrp="1"/>
          </p:cNvSpPr>
          <p:nvPr>
            <p:ph idx="1"/>
          </p:nvPr>
        </p:nvSpPr>
        <p:spPr>
          <a:xfrm>
            <a:off x="838200" y="1959173"/>
            <a:ext cx="10515600" cy="4186794"/>
          </a:xfrm>
        </p:spPr>
        <p:txBody>
          <a:bodyPr>
            <a:normAutofit/>
          </a:bodyPr>
          <a:lstStyle/>
          <a:p>
            <a:pPr marL="457200" lvl="1" indent="0">
              <a:spcBef>
                <a:spcPts val="600"/>
              </a:spcBef>
              <a:spcAft>
                <a:spcPts val="1200"/>
              </a:spcAft>
              <a:buNone/>
            </a:pPr>
            <a:r>
              <a:rPr lang="en-US" sz="3200" dirty="0"/>
              <a:t>Workers have the right to:</a:t>
            </a:r>
          </a:p>
          <a:p>
            <a:pPr lvl="1">
              <a:spcBef>
                <a:spcPts val="600"/>
              </a:spcBef>
              <a:spcAft>
                <a:spcPts val="1200"/>
              </a:spcAft>
            </a:pPr>
            <a:r>
              <a:rPr lang="en-US" sz="3200" dirty="0"/>
              <a:t>Contest the abatement period</a:t>
            </a:r>
          </a:p>
          <a:p>
            <a:pPr lvl="1">
              <a:spcBef>
                <a:spcPts val="600"/>
              </a:spcBef>
              <a:spcAft>
                <a:spcPts val="1200"/>
              </a:spcAft>
            </a:pPr>
            <a:r>
              <a:rPr lang="en-US" sz="3200" dirty="0"/>
              <a:t>Participate in enforcement proceedings</a:t>
            </a:r>
          </a:p>
          <a:p>
            <a:pPr lvl="1">
              <a:spcBef>
                <a:spcPts val="600"/>
              </a:spcBef>
              <a:spcAft>
                <a:spcPts val="1200"/>
              </a:spcAft>
            </a:pPr>
            <a:r>
              <a:rPr lang="en-US" sz="3200" dirty="0"/>
              <a:t>“</a:t>
            </a:r>
            <a:r>
              <a:rPr lang="en-US" sz="3200" dirty="0" err="1"/>
              <a:t>Whistleblow</a:t>
            </a:r>
            <a:r>
              <a:rPr lang="en-US" sz="3200" dirty="0"/>
              <a:t>” on employers</a:t>
            </a:r>
          </a:p>
          <a:p>
            <a:pPr lvl="1">
              <a:spcBef>
                <a:spcPts val="600"/>
              </a:spcBef>
              <a:spcAft>
                <a:spcPts val="1200"/>
              </a:spcAft>
            </a:pPr>
            <a:r>
              <a:rPr lang="en-US" sz="3200" dirty="0"/>
              <a:t>Protection from discrimination</a:t>
            </a:r>
          </a:p>
          <a:p>
            <a:pPr marL="457200" lvl="1" indent="0">
              <a:buNone/>
            </a:pPr>
            <a:endParaRPr lang="en-US" sz="3200" dirty="0"/>
          </a:p>
        </p:txBody>
      </p:sp>
      <p:sp>
        <p:nvSpPr>
          <p:cNvPr id="4" name="Slide Number Placeholder 3">
            <a:extLst>
              <a:ext uri="{FF2B5EF4-FFF2-40B4-BE49-F238E27FC236}">
                <a16:creationId xmlns:a16="http://schemas.microsoft.com/office/drawing/2014/main" id="{4580FF47-38E7-40D9-9305-48A3BD3BAA5E}"/>
              </a:ext>
            </a:extLst>
          </p:cNvPr>
          <p:cNvSpPr>
            <a:spLocks noGrp="1"/>
          </p:cNvSpPr>
          <p:nvPr>
            <p:ph type="sldNum" sz="quarter" idx="12"/>
          </p:nvPr>
        </p:nvSpPr>
        <p:spPr/>
        <p:txBody>
          <a:bodyPr/>
          <a:lstStyle/>
          <a:p>
            <a:fld id="{5E779C6D-2D3D-407B-ABDD-AB2C83943F7F}" type="slidenum">
              <a:rPr lang="en-US" smtClean="0"/>
              <a:t>20</a:t>
            </a:fld>
            <a:endParaRPr lang="en-US"/>
          </a:p>
        </p:txBody>
      </p:sp>
    </p:spTree>
    <p:extLst>
      <p:ext uri="{BB962C8B-B14F-4D97-AF65-F5344CB8AC3E}">
        <p14:creationId xmlns:p14="http://schemas.microsoft.com/office/powerpoint/2010/main" val="333169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36525"/>
            <a:ext cx="10515600" cy="1325563"/>
          </a:xfrm>
        </p:spPr>
        <p:txBody>
          <a:bodyPr/>
          <a:lstStyle/>
          <a:p>
            <a:pPr algn="ctr"/>
            <a:r>
              <a:rPr lang="en-US" dirty="0">
                <a:latin typeface="Arial Black" panose="020B0A04020102020204" pitchFamily="34" charset="0"/>
              </a:rPr>
              <a:t>Definition</a:t>
            </a:r>
          </a:p>
        </p:txBody>
      </p:sp>
      <p:sp>
        <p:nvSpPr>
          <p:cNvPr id="3" name="Content Placeholder 2"/>
          <p:cNvSpPr>
            <a:spLocks noGrp="1"/>
          </p:cNvSpPr>
          <p:nvPr>
            <p:ph idx="1"/>
          </p:nvPr>
        </p:nvSpPr>
        <p:spPr>
          <a:xfrm>
            <a:off x="838200" y="1951173"/>
            <a:ext cx="10172700" cy="4351338"/>
          </a:xfrm>
        </p:spPr>
        <p:txBody>
          <a:bodyPr>
            <a:normAutofit/>
          </a:bodyPr>
          <a:lstStyle/>
          <a:p>
            <a:pPr marL="0" indent="0">
              <a:buNone/>
            </a:pPr>
            <a:r>
              <a:rPr lang="en-US" sz="3600" dirty="0"/>
              <a:t>Excavation:</a:t>
            </a:r>
          </a:p>
          <a:p>
            <a:pPr marL="0" indent="0">
              <a:buNone/>
            </a:pPr>
            <a:endParaRPr lang="en-US" sz="3600" dirty="0"/>
          </a:p>
          <a:p>
            <a:pPr marL="457200" lvl="1" indent="0">
              <a:buNone/>
            </a:pPr>
            <a:r>
              <a:rPr lang="en-US" sz="3200" i="1" dirty="0">
                <a:ea typeface="Tahoma" panose="020B0604030504040204" pitchFamily="34" charset="0"/>
              </a:rPr>
              <a:t>any man-made cut, cavity, trench, or depression in an earth surface, formed by earth removal</a:t>
            </a:r>
            <a:endParaRPr lang="en-US" altLang="en-US" sz="3200" i="1" dirty="0">
              <a:ea typeface="Tahoma" panose="020B0604030504040204" pitchFamily="34" charset="0"/>
              <a:cs typeface="Tahoma" panose="020B0604030504040204" pitchFamily="34" charset="0"/>
            </a:endParaRPr>
          </a:p>
        </p:txBody>
      </p:sp>
      <p:sp>
        <p:nvSpPr>
          <p:cNvPr id="4" name="Slide Number Placeholder 3">
            <a:extLst>
              <a:ext uri="{FF2B5EF4-FFF2-40B4-BE49-F238E27FC236}">
                <a16:creationId xmlns:a16="http://schemas.microsoft.com/office/drawing/2014/main" id="{3100FEF7-740A-4DC0-8167-1891D79B5640}"/>
              </a:ext>
            </a:extLst>
          </p:cNvPr>
          <p:cNvSpPr>
            <a:spLocks noGrp="1"/>
          </p:cNvSpPr>
          <p:nvPr>
            <p:ph type="sldNum" sz="quarter" idx="12"/>
          </p:nvPr>
        </p:nvSpPr>
        <p:spPr/>
        <p:txBody>
          <a:bodyPr/>
          <a:lstStyle/>
          <a:p>
            <a:fld id="{5E779C6D-2D3D-407B-ABDD-AB2C83943F7F}" type="slidenum">
              <a:rPr lang="en-US" smtClean="0"/>
              <a:t>21</a:t>
            </a:fld>
            <a:endParaRPr lang="en-US"/>
          </a:p>
        </p:txBody>
      </p:sp>
    </p:spTree>
    <p:extLst>
      <p:ext uri="{BB962C8B-B14F-4D97-AF65-F5344CB8AC3E}">
        <p14:creationId xmlns:p14="http://schemas.microsoft.com/office/powerpoint/2010/main" val="4766280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100FEF7-740A-4DC0-8167-1891D79B5640}"/>
              </a:ext>
            </a:extLst>
          </p:cNvPr>
          <p:cNvSpPr>
            <a:spLocks noGrp="1"/>
          </p:cNvSpPr>
          <p:nvPr>
            <p:ph type="sldNum" sz="quarter" idx="12"/>
          </p:nvPr>
        </p:nvSpPr>
        <p:spPr/>
        <p:txBody>
          <a:bodyPr/>
          <a:lstStyle/>
          <a:p>
            <a:fld id="{5E779C6D-2D3D-407B-ABDD-AB2C83943F7F}" type="slidenum">
              <a:rPr lang="en-US" smtClean="0"/>
              <a:t>22</a:t>
            </a:fld>
            <a:endParaRPr lang="en-US"/>
          </a:p>
        </p:txBody>
      </p:sp>
      <p:pic>
        <p:nvPicPr>
          <p:cNvPr id="2050" name="Picture 2" descr="A hole dug at a job site demonstrating excavation. ">
            <a:extLst>
              <a:ext uri="{FF2B5EF4-FFF2-40B4-BE49-F238E27FC236}">
                <a16:creationId xmlns:a16="http://schemas.microsoft.com/office/drawing/2014/main" id="{DDC6DAF2-9B0D-4DA6-81AC-1D554B28B9EC}"/>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5485"/>
          <a:stretch/>
        </p:blipFill>
        <p:spPr bwMode="auto">
          <a:xfrm>
            <a:off x="5264452" y="1730444"/>
            <a:ext cx="5343525" cy="3397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sz="half" idx="1"/>
          </p:nvPr>
        </p:nvSpPr>
        <p:spPr>
          <a:xfrm>
            <a:off x="1311015" y="3189730"/>
            <a:ext cx="3194154" cy="1217378"/>
          </a:xfrm>
        </p:spPr>
        <p:txBody>
          <a:bodyPr>
            <a:normAutofit/>
          </a:bodyPr>
          <a:lstStyle/>
          <a:p>
            <a:pPr marL="0" indent="0">
              <a:buNone/>
            </a:pPr>
            <a:r>
              <a:rPr lang="en-US" sz="3600" dirty="0"/>
              <a:t>Excavation</a:t>
            </a:r>
          </a:p>
        </p:txBody>
      </p:sp>
      <p:sp>
        <p:nvSpPr>
          <p:cNvPr id="2" name="Title 1"/>
          <p:cNvSpPr>
            <a:spLocks noGrp="1"/>
          </p:cNvSpPr>
          <p:nvPr>
            <p:ph type="title"/>
          </p:nvPr>
        </p:nvSpPr>
        <p:spPr>
          <a:xfrm>
            <a:off x="838200" y="136018"/>
            <a:ext cx="10515600" cy="1325563"/>
          </a:xfrm>
        </p:spPr>
        <p:txBody>
          <a:bodyPr/>
          <a:lstStyle/>
          <a:p>
            <a:pPr algn="ctr"/>
            <a:r>
              <a:rPr lang="en-US" dirty="0">
                <a:latin typeface="Arial Black" panose="020B0A04020102020204" pitchFamily="34" charset="0"/>
              </a:rPr>
              <a:t>Example</a:t>
            </a:r>
          </a:p>
        </p:txBody>
      </p:sp>
    </p:spTree>
    <p:extLst>
      <p:ext uri="{BB962C8B-B14F-4D97-AF65-F5344CB8AC3E}">
        <p14:creationId xmlns:p14="http://schemas.microsoft.com/office/powerpoint/2010/main" val="31948972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56CFE42-D10E-44F7-B1B4-4978DA9B16AC}"/>
              </a:ext>
            </a:extLst>
          </p:cNvPr>
          <p:cNvSpPr>
            <a:spLocks noGrp="1"/>
          </p:cNvSpPr>
          <p:nvPr>
            <p:ph type="sldNum" sz="quarter" idx="12"/>
          </p:nvPr>
        </p:nvSpPr>
        <p:spPr/>
        <p:txBody>
          <a:bodyPr/>
          <a:lstStyle/>
          <a:p>
            <a:fld id="{5E779C6D-2D3D-407B-ABDD-AB2C83943F7F}" type="slidenum">
              <a:rPr lang="en-US" smtClean="0"/>
              <a:t>23</a:t>
            </a:fld>
            <a:endParaRPr lang="en-US"/>
          </a:p>
        </p:txBody>
      </p:sp>
      <p:pic>
        <p:nvPicPr>
          <p:cNvPr id="5" name="Picture 4" descr="Close up of excavation at a jobsite highlighting common problems with ladders, equipment, pooled water, and sloping.">
            <a:extLst>
              <a:ext uri="{FF2B5EF4-FFF2-40B4-BE49-F238E27FC236}">
                <a16:creationId xmlns:a16="http://schemas.microsoft.com/office/drawing/2014/main" id="{271860A4-D65E-4706-8E2C-36D94E676435}"/>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15485"/>
          <a:stretch/>
        </p:blipFill>
        <p:spPr bwMode="auto">
          <a:xfrm>
            <a:off x="919807" y="1114706"/>
            <a:ext cx="8666882" cy="550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Arrow Connector 8" descr="Excavation at a jobsite, emphasis on the middle-side of a hole with the caption: &quot;The first bench has to be double the height to a max of 4’. So if the bench is 4’ (A) tall the width would have to be 8’ (B) &quot;">
            <a:extLst>
              <a:ext uri="{FF2B5EF4-FFF2-40B4-BE49-F238E27FC236}">
                <a16:creationId xmlns:a16="http://schemas.microsoft.com/office/drawing/2014/main" id="{5D31A0F7-E0A4-4B44-8579-BC6CA1BE171F}"/>
              </a:ext>
            </a:extLst>
          </p:cNvPr>
          <p:cNvCxnSpPr>
            <a:cxnSpLocks/>
          </p:cNvCxnSpPr>
          <p:nvPr/>
        </p:nvCxnSpPr>
        <p:spPr>
          <a:xfrm>
            <a:off x="6082089" y="4876414"/>
            <a:ext cx="1379621" cy="0"/>
          </a:xfrm>
          <a:prstGeom prst="straightConnector1">
            <a:avLst/>
          </a:prstGeom>
          <a:ln>
            <a:headEnd type="triangle"/>
            <a:tailEnd type="triangle"/>
          </a:ln>
        </p:spPr>
        <p:style>
          <a:lnRef idx="3">
            <a:schemeClr val="accent2"/>
          </a:lnRef>
          <a:fillRef idx="0">
            <a:schemeClr val="accent2"/>
          </a:fillRef>
          <a:effectRef idx="2">
            <a:schemeClr val="accent2"/>
          </a:effectRef>
          <a:fontRef idx="minor">
            <a:schemeClr val="tx1"/>
          </a:fontRef>
        </p:style>
      </p:cxnSp>
      <p:sp>
        <p:nvSpPr>
          <p:cNvPr id="13" name="TextBox 12">
            <a:extLst>
              <a:ext uri="{FF2B5EF4-FFF2-40B4-BE49-F238E27FC236}">
                <a16:creationId xmlns:a16="http://schemas.microsoft.com/office/drawing/2014/main" id="{6AECAC35-EE90-461D-B279-5523EB9CF564}"/>
              </a:ext>
            </a:extLst>
          </p:cNvPr>
          <p:cNvSpPr txBox="1"/>
          <p:nvPr/>
        </p:nvSpPr>
        <p:spPr>
          <a:xfrm>
            <a:off x="6610643" y="4373056"/>
            <a:ext cx="338554" cy="369332"/>
          </a:xfrm>
          <a:prstGeom prst="rect">
            <a:avLst/>
          </a:prstGeom>
          <a:solidFill>
            <a:schemeClr val="bg1"/>
          </a:solidFill>
        </p:spPr>
        <p:txBody>
          <a:bodyPr wrap="square" rtlCol="0">
            <a:spAutoFit/>
          </a:bodyPr>
          <a:lstStyle/>
          <a:p>
            <a:r>
              <a:rPr lang="en-US" dirty="0"/>
              <a:t>B</a:t>
            </a:r>
          </a:p>
        </p:txBody>
      </p:sp>
      <p:cxnSp>
        <p:nvCxnSpPr>
          <p:cNvPr id="8" name="Straight Arrow Connector 7" descr="Excavation at a jobsite, emphasis on the bottom-side of a hole with the caption: &quot;The first bench has to be double the height to a max of 4’. So if the bench is 4’ (A) tall the width would have to be 8’ (B) &quot;">
            <a:extLst>
              <a:ext uri="{FF2B5EF4-FFF2-40B4-BE49-F238E27FC236}">
                <a16:creationId xmlns:a16="http://schemas.microsoft.com/office/drawing/2014/main" id="{547939C0-E60B-47FA-92C8-C85CE76047AE}"/>
              </a:ext>
            </a:extLst>
          </p:cNvPr>
          <p:cNvCxnSpPr>
            <a:cxnSpLocks/>
          </p:cNvCxnSpPr>
          <p:nvPr/>
        </p:nvCxnSpPr>
        <p:spPr>
          <a:xfrm flipV="1">
            <a:off x="5937710" y="4876414"/>
            <a:ext cx="0" cy="1383080"/>
          </a:xfrm>
          <a:prstGeom prst="straightConnector1">
            <a:avLst/>
          </a:prstGeom>
          <a:ln>
            <a:headEnd type="triangle"/>
            <a:tailEnd type="triangle"/>
          </a:ln>
        </p:spPr>
        <p:style>
          <a:lnRef idx="3">
            <a:schemeClr val="accent2"/>
          </a:lnRef>
          <a:fillRef idx="0">
            <a:schemeClr val="accent2"/>
          </a:fillRef>
          <a:effectRef idx="2">
            <a:schemeClr val="accent2"/>
          </a:effectRef>
          <a:fontRef idx="minor">
            <a:schemeClr val="tx1"/>
          </a:fontRef>
        </p:style>
      </p:cxnSp>
      <p:sp>
        <p:nvSpPr>
          <p:cNvPr id="12" name="TextBox 11">
            <a:extLst>
              <a:ext uri="{FF2B5EF4-FFF2-40B4-BE49-F238E27FC236}">
                <a16:creationId xmlns:a16="http://schemas.microsoft.com/office/drawing/2014/main" id="{CD0C5910-7F32-4398-A3C2-5B9C6E270235}"/>
              </a:ext>
            </a:extLst>
          </p:cNvPr>
          <p:cNvSpPr txBox="1"/>
          <p:nvPr/>
        </p:nvSpPr>
        <p:spPr>
          <a:xfrm>
            <a:off x="5466791" y="5391127"/>
            <a:ext cx="351378" cy="369332"/>
          </a:xfrm>
          <a:prstGeom prst="rect">
            <a:avLst/>
          </a:prstGeom>
          <a:solidFill>
            <a:schemeClr val="bg1"/>
          </a:solidFill>
        </p:spPr>
        <p:txBody>
          <a:bodyPr wrap="square" rtlCol="0">
            <a:spAutoFit/>
          </a:bodyPr>
          <a:lstStyle/>
          <a:p>
            <a:r>
              <a:rPr lang="en-US" dirty="0"/>
              <a:t>A</a:t>
            </a:r>
          </a:p>
        </p:txBody>
      </p:sp>
      <p:sp>
        <p:nvSpPr>
          <p:cNvPr id="11" name="TextBox 10">
            <a:extLst>
              <a:ext uri="{FF2B5EF4-FFF2-40B4-BE49-F238E27FC236}">
                <a16:creationId xmlns:a16="http://schemas.microsoft.com/office/drawing/2014/main" id="{B1F75AC6-0B15-4402-BB5A-BB8B5A44CE09}"/>
              </a:ext>
            </a:extLst>
          </p:cNvPr>
          <p:cNvSpPr txBox="1"/>
          <p:nvPr/>
        </p:nvSpPr>
        <p:spPr>
          <a:xfrm>
            <a:off x="6098131" y="4977692"/>
            <a:ext cx="2550690" cy="1754326"/>
          </a:xfrm>
          <a:prstGeom prst="rect">
            <a:avLst/>
          </a:prstGeom>
          <a:solidFill>
            <a:schemeClr val="bg1"/>
          </a:solidFill>
        </p:spPr>
        <p:txBody>
          <a:bodyPr wrap="square" rtlCol="0">
            <a:spAutoFit/>
          </a:bodyPr>
          <a:lstStyle/>
          <a:p>
            <a:r>
              <a:rPr lang="en-US" dirty="0"/>
              <a:t>The first bench has to be double the height to a max of 4’. So if the bench is 4’ (A) tall the width would have to be 8’ (B) </a:t>
            </a:r>
          </a:p>
        </p:txBody>
      </p:sp>
      <p:cxnSp>
        <p:nvCxnSpPr>
          <p:cNvPr id="6" name="Straight Arrow Connector 5" descr="Excavation at a jobsite, emphasis on the bottom of a hole with the caption: &quot;Improper Bench&#10;This has caused the slope to become to shear&quot;">
            <a:extLst>
              <a:ext uri="{FF2B5EF4-FFF2-40B4-BE49-F238E27FC236}">
                <a16:creationId xmlns:a16="http://schemas.microsoft.com/office/drawing/2014/main" id="{CFF7BF70-0831-4F8A-989B-F355E2D3DE3E}"/>
              </a:ext>
            </a:extLst>
          </p:cNvPr>
          <p:cNvCxnSpPr>
            <a:cxnSpLocks/>
          </p:cNvCxnSpPr>
          <p:nvPr/>
        </p:nvCxnSpPr>
        <p:spPr>
          <a:xfrm flipH="1">
            <a:off x="5135605" y="3240119"/>
            <a:ext cx="962526" cy="2021305"/>
          </a:xfrm>
          <a:prstGeom prst="straightConnector1">
            <a:avLst/>
          </a:prstGeom>
          <a:ln>
            <a:headEnd type="arrow" w="med" len="med"/>
            <a:tailEnd type="arrow" w="med" len="med"/>
          </a:ln>
        </p:spPr>
        <p:style>
          <a:lnRef idx="3">
            <a:schemeClr val="accent2"/>
          </a:lnRef>
          <a:fillRef idx="0">
            <a:schemeClr val="accent2"/>
          </a:fillRef>
          <a:effectRef idx="2">
            <a:schemeClr val="accent2"/>
          </a:effectRef>
          <a:fontRef idx="minor">
            <a:schemeClr val="tx1"/>
          </a:fontRef>
        </p:style>
      </p:cxnSp>
      <p:cxnSp>
        <p:nvCxnSpPr>
          <p:cNvPr id="10" name="Straight Arrow Connector 9" descr="Excavation at a jobsite, emphasis on the top-side of a hole with the caption: &quot;The first bench has to be double the height to a max of 4’. So if the bench is 4’ (A) tall the width would have to be 8’ (B) &quot;">
            <a:extLst>
              <a:ext uri="{FF2B5EF4-FFF2-40B4-BE49-F238E27FC236}">
                <a16:creationId xmlns:a16="http://schemas.microsoft.com/office/drawing/2014/main" id="{1DAC6CBC-6648-4221-A225-F40CF84D1481}"/>
              </a:ext>
            </a:extLst>
          </p:cNvPr>
          <p:cNvCxnSpPr>
            <a:cxnSpLocks/>
          </p:cNvCxnSpPr>
          <p:nvPr/>
        </p:nvCxnSpPr>
        <p:spPr>
          <a:xfrm flipV="1">
            <a:off x="7461710" y="3251408"/>
            <a:ext cx="0" cy="1491916"/>
          </a:xfrm>
          <a:prstGeom prst="straightConnector1">
            <a:avLst/>
          </a:prstGeom>
          <a:ln>
            <a:headEnd type="triangle"/>
            <a:tailEnd type="triangle"/>
          </a:ln>
        </p:spPr>
        <p:style>
          <a:lnRef idx="3">
            <a:schemeClr val="accent2"/>
          </a:lnRef>
          <a:fillRef idx="0">
            <a:schemeClr val="accent2"/>
          </a:fillRef>
          <a:effectRef idx="2">
            <a:schemeClr val="accent2"/>
          </a:effectRef>
          <a:fontRef idx="minor">
            <a:schemeClr val="tx1"/>
          </a:fontRef>
        </p:style>
      </p:cxnSp>
      <p:sp>
        <p:nvSpPr>
          <p:cNvPr id="7" name="TextBox 6">
            <a:extLst>
              <a:ext uri="{FF2B5EF4-FFF2-40B4-BE49-F238E27FC236}">
                <a16:creationId xmlns:a16="http://schemas.microsoft.com/office/drawing/2014/main" id="{8777D0DE-3949-43B3-BB8A-03B85C0AFC35}"/>
              </a:ext>
            </a:extLst>
          </p:cNvPr>
          <p:cNvSpPr txBox="1"/>
          <p:nvPr/>
        </p:nvSpPr>
        <p:spPr>
          <a:xfrm>
            <a:off x="6135560" y="2095620"/>
            <a:ext cx="2069431" cy="1200329"/>
          </a:xfrm>
          <a:prstGeom prst="rect">
            <a:avLst/>
          </a:prstGeom>
          <a:solidFill>
            <a:schemeClr val="bg1"/>
          </a:solidFill>
        </p:spPr>
        <p:txBody>
          <a:bodyPr wrap="square" rtlCol="0">
            <a:spAutoFit/>
          </a:bodyPr>
          <a:lstStyle/>
          <a:p>
            <a:r>
              <a:rPr lang="en-US" b="1" u="sng" dirty="0"/>
              <a:t>Improper Bench</a:t>
            </a:r>
          </a:p>
          <a:p>
            <a:r>
              <a:rPr lang="en-US" dirty="0"/>
              <a:t>This has caused the slope to become too shear</a:t>
            </a:r>
          </a:p>
        </p:txBody>
      </p:sp>
      <p:cxnSp>
        <p:nvCxnSpPr>
          <p:cNvPr id="20" name="Straight Arrow Connector 19" descr="Excavation at a jobsite, emphasis on a tank near the edge of a hole with the caption: &quot;Material/Equipment/Spoils must be kept back 2’&quot;">
            <a:extLst>
              <a:ext uri="{FF2B5EF4-FFF2-40B4-BE49-F238E27FC236}">
                <a16:creationId xmlns:a16="http://schemas.microsoft.com/office/drawing/2014/main" id="{FA9F5373-7521-4528-BDF6-00D84608F3A8}"/>
              </a:ext>
            </a:extLst>
          </p:cNvPr>
          <p:cNvCxnSpPr>
            <a:cxnSpLocks/>
          </p:cNvCxnSpPr>
          <p:nvPr/>
        </p:nvCxnSpPr>
        <p:spPr>
          <a:xfrm flipH="1">
            <a:off x="5363431" y="1831275"/>
            <a:ext cx="506874" cy="461665"/>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22" name="Straight Arrow Connector 21" descr="Excavation at a jobsite, emphasis on an excavator near the edge of a hole with the caption: &quot;Material/Equipment/Spoils must be kept back 2’&quot;">
            <a:extLst>
              <a:ext uri="{FF2B5EF4-FFF2-40B4-BE49-F238E27FC236}">
                <a16:creationId xmlns:a16="http://schemas.microsoft.com/office/drawing/2014/main" id="{DA0FCFB7-4268-4665-9AD5-4CC501E6E3CD}"/>
              </a:ext>
            </a:extLst>
          </p:cNvPr>
          <p:cNvCxnSpPr>
            <a:cxnSpLocks/>
          </p:cNvCxnSpPr>
          <p:nvPr/>
        </p:nvCxnSpPr>
        <p:spPr>
          <a:xfrm>
            <a:off x="8479786" y="1951241"/>
            <a:ext cx="538008" cy="1352546"/>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21" name="TextBox 20">
            <a:extLst>
              <a:ext uri="{FF2B5EF4-FFF2-40B4-BE49-F238E27FC236}">
                <a16:creationId xmlns:a16="http://schemas.microsoft.com/office/drawing/2014/main" id="{E3F49A7F-BFB6-42C9-9B89-21F84390734F}"/>
              </a:ext>
            </a:extLst>
          </p:cNvPr>
          <p:cNvSpPr txBox="1"/>
          <p:nvPr/>
        </p:nvSpPr>
        <p:spPr>
          <a:xfrm>
            <a:off x="5818169" y="1491529"/>
            <a:ext cx="4846198" cy="369332"/>
          </a:xfrm>
          <a:prstGeom prst="rect">
            <a:avLst/>
          </a:prstGeom>
          <a:solidFill>
            <a:schemeClr val="bg1"/>
          </a:solidFill>
          <a:ln>
            <a:solidFill>
              <a:schemeClr val="tx1"/>
            </a:solidFill>
          </a:ln>
        </p:spPr>
        <p:txBody>
          <a:bodyPr wrap="square" rtlCol="0">
            <a:spAutoFit/>
          </a:bodyPr>
          <a:lstStyle/>
          <a:p>
            <a:r>
              <a:rPr lang="en-US" b="1" u="sng" dirty="0"/>
              <a:t>Material/Equipment/Spoils</a:t>
            </a:r>
            <a:r>
              <a:rPr lang="en-US" dirty="0"/>
              <a:t> must be kept back 2’</a:t>
            </a:r>
          </a:p>
        </p:txBody>
      </p:sp>
      <p:cxnSp>
        <p:nvCxnSpPr>
          <p:cNvPr id="19" name="Straight Arrow Connector 18" descr="Excavation at a jobsite, emphasis on the water pooled at the bottom of a hole with the caption: &quot;Water can not be allowed to pool in the bottom&quot;">
            <a:extLst>
              <a:ext uri="{FF2B5EF4-FFF2-40B4-BE49-F238E27FC236}">
                <a16:creationId xmlns:a16="http://schemas.microsoft.com/office/drawing/2014/main" id="{67BAB30F-D43C-46B8-8CC5-7C8965894BA2}"/>
              </a:ext>
            </a:extLst>
          </p:cNvPr>
          <p:cNvCxnSpPr>
            <a:cxnSpLocks/>
          </p:cNvCxnSpPr>
          <p:nvPr/>
        </p:nvCxnSpPr>
        <p:spPr>
          <a:xfrm flipV="1">
            <a:off x="3274720" y="5391127"/>
            <a:ext cx="914400" cy="369332"/>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14" name="TextBox 13">
            <a:extLst>
              <a:ext uri="{FF2B5EF4-FFF2-40B4-BE49-F238E27FC236}">
                <a16:creationId xmlns:a16="http://schemas.microsoft.com/office/drawing/2014/main" id="{DF68C18A-8281-4AF0-941B-BE9219BEA468}"/>
              </a:ext>
            </a:extLst>
          </p:cNvPr>
          <p:cNvSpPr txBox="1"/>
          <p:nvPr/>
        </p:nvSpPr>
        <p:spPr>
          <a:xfrm>
            <a:off x="1647047" y="5084961"/>
            <a:ext cx="1627673" cy="1200329"/>
          </a:xfrm>
          <a:prstGeom prst="rect">
            <a:avLst/>
          </a:prstGeom>
          <a:solidFill>
            <a:schemeClr val="bg1"/>
          </a:solidFill>
        </p:spPr>
        <p:txBody>
          <a:bodyPr wrap="square" rtlCol="0">
            <a:spAutoFit/>
          </a:bodyPr>
          <a:lstStyle/>
          <a:p>
            <a:r>
              <a:rPr lang="en-US" b="1" u="sng" dirty="0"/>
              <a:t>Water can not be allowed to pool in the bottom</a:t>
            </a:r>
          </a:p>
        </p:txBody>
      </p:sp>
      <p:cxnSp>
        <p:nvCxnSpPr>
          <p:cNvPr id="17" name="Straight Arrow Connector 16" descr="Excavation at a jobsite, emphasis on the ladder in the hole with the caption: &quot;Improper Ladder Angle&quot;">
            <a:extLst>
              <a:ext uri="{FF2B5EF4-FFF2-40B4-BE49-F238E27FC236}">
                <a16:creationId xmlns:a16="http://schemas.microsoft.com/office/drawing/2014/main" id="{68375BA4-653D-4707-B0C2-446C27669CD2}"/>
              </a:ext>
            </a:extLst>
          </p:cNvPr>
          <p:cNvCxnSpPr>
            <a:cxnSpLocks/>
          </p:cNvCxnSpPr>
          <p:nvPr/>
        </p:nvCxnSpPr>
        <p:spPr>
          <a:xfrm flipH="1">
            <a:off x="3174322" y="3705340"/>
            <a:ext cx="597704" cy="701842"/>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18" name="TextBox 17">
            <a:extLst>
              <a:ext uri="{FF2B5EF4-FFF2-40B4-BE49-F238E27FC236}">
                <a16:creationId xmlns:a16="http://schemas.microsoft.com/office/drawing/2014/main" id="{BF355A17-9EF1-4D0C-AEB2-A2904FF6A186}"/>
              </a:ext>
            </a:extLst>
          </p:cNvPr>
          <p:cNvSpPr txBox="1"/>
          <p:nvPr/>
        </p:nvSpPr>
        <p:spPr>
          <a:xfrm>
            <a:off x="3772026" y="3240119"/>
            <a:ext cx="1472598" cy="923330"/>
          </a:xfrm>
          <a:prstGeom prst="rect">
            <a:avLst/>
          </a:prstGeom>
          <a:solidFill>
            <a:schemeClr val="bg1"/>
          </a:solidFill>
        </p:spPr>
        <p:txBody>
          <a:bodyPr wrap="square" rtlCol="0">
            <a:spAutoFit/>
          </a:bodyPr>
          <a:lstStyle/>
          <a:p>
            <a:r>
              <a:rPr lang="en-US" b="1" u="sng" dirty="0"/>
              <a:t>Improper Ladder Angle</a:t>
            </a:r>
          </a:p>
        </p:txBody>
      </p:sp>
      <p:cxnSp>
        <p:nvCxnSpPr>
          <p:cNvPr id="15" name="Straight Arrow Connector 14" descr="Excavation at a jobsite, emphasis on the ladder in the hole with the caption: &quot;Improper use of a Step-Ladder&quot;">
            <a:extLst>
              <a:ext uri="{FF2B5EF4-FFF2-40B4-BE49-F238E27FC236}">
                <a16:creationId xmlns:a16="http://schemas.microsoft.com/office/drawing/2014/main" id="{BB1F5BFF-2189-41B6-B513-3CC0EB4328AD}"/>
              </a:ext>
            </a:extLst>
          </p:cNvPr>
          <p:cNvCxnSpPr>
            <a:cxnSpLocks/>
          </p:cNvCxnSpPr>
          <p:nvPr/>
        </p:nvCxnSpPr>
        <p:spPr>
          <a:xfrm flipH="1">
            <a:off x="2392405" y="2389887"/>
            <a:ext cx="882315" cy="850232"/>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16" name="TextBox 15">
            <a:extLst>
              <a:ext uri="{FF2B5EF4-FFF2-40B4-BE49-F238E27FC236}">
                <a16:creationId xmlns:a16="http://schemas.microsoft.com/office/drawing/2014/main" id="{55865EF5-C95F-43C5-981C-4DF793CF0466}"/>
              </a:ext>
            </a:extLst>
          </p:cNvPr>
          <p:cNvSpPr txBox="1"/>
          <p:nvPr/>
        </p:nvSpPr>
        <p:spPr>
          <a:xfrm>
            <a:off x="3174322" y="1651950"/>
            <a:ext cx="1472598" cy="923330"/>
          </a:xfrm>
          <a:prstGeom prst="rect">
            <a:avLst/>
          </a:prstGeom>
          <a:solidFill>
            <a:schemeClr val="bg1"/>
          </a:solidFill>
        </p:spPr>
        <p:txBody>
          <a:bodyPr wrap="square" rtlCol="0">
            <a:spAutoFit/>
          </a:bodyPr>
          <a:lstStyle/>
          <a:p>
            <a:r>
              <a:rPr lang="en-US" b="1" u="sng" dirty="0"/>
              <a:t>Improper use of a Step-Ladder</a:t>
            </a:r>
          </a:p>
        </p:txBody>
      </p:sp>
      <p:sp>
        <p:nvSpPr>
          <p:cNvPr id="2" name="Title 1">
            <a:extLst>
              <a:ext uri="{FF2B5EF4-FFF2-40B4-BE49-F238E27FC236}">
                <a16:creationId xmlns:a16="http://schemas.microsoft.com/office/drawing/2014/main" id="{0A0B35F0-22C8-4BA2-A7B4-480D90C20121}"/>
              </a:ext>
            </a:extLst>
          </p:cNvPr>
          <p:cNvSpPr>
            <a:spLocks noGrp="1"/>
          </p:cNvSpPr>
          <p:nvPr>
            <p:ph type="title"/>
          </p:nvPr>
        </p:nvSpPr>
        <p:spPr>
          <a:xfrm>
            <a:off x="609600" y="455606"/>
            <a:ext cx="10972800" cy="1143000"/>
          </a:xfrm>
        </p:spPr>
        <p:txBody>
          <a:bodyPr>
            <a:normAutofit fontScale="90000"/>
          </a:bodyPr>
          <a:lstStyle/>
          <a:p>
            <a:pPr lvl="0" defTabSz="457200">
              <a:spcBef>
                <a:spcPts val="0"/>
              </a:spcBef>
            </a:pPr>
            <a:r>
              <a:rPr lang="en-US" sz="4000" dirty="0">
                <a:solidFill>
                  <a:prstClr val="black"/>
                </a:solidFill>
                <a:latin typeface="Arial Black" panose="020B0A04020102020204" pitchFamily="34" charset="0"/>
                <a:ea typeface="+mn-ea"/>
                <a:cs typeface="+mn-cs"/>
              </a:rPr>
              <a:t>Hazards Identified within the Photo</a:t>
            </a:r>
            <a:br>
              <a:rPr lang="en-US" sz="4000" dirty="0">
                <a:solidFill>
                  <a:prstClr val="black"/>
                </a:solidFill>
                <a:latin typeface="Times New Roman"/>
                <a:ea typeface="+mn-ea"/>
                <a:cs typeface="+mn-cs"/>
              </a:rPr>
            </a:br>
            <a:endParaRPr lang="en-US" dirty="0"/>
          </a:p>
        </p:txBody>
      </p:sp>
    </p:spTree>
    <p:extLst>
      <p:ext uri="{BB962C8B-B14F-4D97-AF65-F5344CB8AC3E}">
        <p14:creationId xmlns:p14="http://schemas.microsoft.com/office/powerpoint/2010/main" val="4962643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100FEF7-740A-4DC0-8167-1891D79B5640}"/>
              </a:ext>
            </a:extLst>
          </p:cNvPr>
          <p:cNvSpPr>
            <a:spLocks noGrp="1"/>
          </p:cNvSpPr>
          <p:nvPr>
            <p:ph type="sldNum" sz="quarter" idx="12"/>
          </p:nvPr>
        </p:nvSpPr>
        <p:spPr/>
        <p:txBody>
          <a:bodyPr/>
          <a:lstStyle/>
          <a:p>
            <a:fld id="{5E779C6D-2D3D-407B-ABDD-AB2C83943F7F}" type="slidenum">
              <a:rPr lang="en-US" smtClean="0"/>
              <a:t>24</a:t>
            </a:fld>
            <a:endParaRPr lang="en-US"/>
          </a:p>
        </p:txBody>
      </p:sp>
      <p:sp>
        <p:nvSpPr>
          <p:cNvPr id="3" name="Content Placeholder 2"/>
          <p:cNvSpPr>
            <a:spLocks noGrp="1"/>
          </p:cNvSpPr>
          <p:nvPr>
            <p:ph idx="1"/>
          </p:nvPr>
        </p:nvSpPr>
        <p:spPr>
          <a:xfrm>
            <a:off x="838200" y="1951173"/>
            <a:ext cx="10172700" cy="4351338"/>
          </a:xfrm>
        </p:spPr>
        <p:txBody>
          <a:bodyPr>
            <a:normAutofit/>
          </a:bodyPr>
          <a:lstStyle/>
          <a:p>
            <a:pPr marL="0" indent="0">
              <a:buNone/>
            </a:pPr>
            <a:r>
              <a:rPr lang="en-US" sz="3600" dirty="0"/>
              <a:t>Trench (or trench excavation):</a:t>
            </a:r>
          </a:p>
          <a:p>
            <a:pPr marL="914400" lvl="1" indent="-457200"/>
            <a:r>
              <a:rPr lang="en-US" sz="3200" i="1" dirty="0">
                <a:ea typeface="Tahoma" panose="020B0604030504040204" pitchFamily="34" charset="0"/>
              </a:rPr>
              <a:t>a narrow excavation (in relation to its length) made below the surface of the ground. </a:t>
            </a:r>
          </a:p>
          <a:p>
            <a:pPr marL="914400" lvl="1" indent="-457200"/>
            <a:r>
              <a:rPr lang="en-US" sz="3200" i="1" dirty="0">
                <a:ea typeface="Tahoma" panose="020B0604030504040204" pitchFamily="34" charset="0"/>
              </a:rPr>
              <a:t>generally deeper than it is wide, but not more than 15 ft. wide at the bottom.</a:t>
            </a:r>
          </a:p>
          <a:p>
            <a:pPr marL="914400" lvl="1" indent="-457200"/>
            <a:r>
              <a:rPr lang="en-US" sz="3200" i="1" dirty="0">
                <a:ea typeface="Tahoma" panose="020B0604030504040204" pitchFamily="34" charset="0"/>
              </a:rPr>
              <a:t>can also be made by having forms or other structures inside an excavation.</a:t>
            </a:r>
            <a:endParaRPr lang="en-US" altLang="en-US" sz="3200" i="1" dirty="0">
              <a:ea typeface="Tahoma" panose="020B0604030504040204" pitchFamily="34" charset="0"/>
              <a:cs typeface="Tahoma" panose="020B0604030504040204" pitchFamily="34" charset="0"/>
            </a:endParaRPr>
          </a:p>
        </p:txBody>
      </p:sp>
      <p:sp>
        <p:nvSpPr>
          <p:cNvPr id="2" name="Title 1"/>
          <p:cNvSpPr>
            <a:spLocks noGrp="1"/>
          </p:cNvSpPr>
          <p:nvPr>
            <p:ph type="title"/>
          </p:nvPr>
        </p:nvSpPr>
        <p:spPr>
          <a:xfrm>
            <a:off x="838200" y="136525"/>
            <a:ext cx="10515600" cy="1325563"/>
          </a:xfrm>
        </p:spPr>
        <p:txBody>
          <a:bodyPr/>
          <a:lstStyle/>
          <a:p>
            <a:pPr algn="ctr"/>
            <a:r>
              <a:rPr lang="en-US" dirty="0">
                <a:latin typeface="Arial Black" panose="020B0A04020102020204" pitchFamily="34" charset="0"/>
              </a:rPr>
              <a:t>Definition</a:t>
            </a:r>
          </a:p>
        </p:txBody>
      </p:sp>
    </p:spTree>
    <p:extLst>
      <p:ext uri="{BB962C8B-B14F-4D97-AF65-F5344CB8AC3E}">
        <p14:creationId xmlns:p14="http://schemas.microsoft.com/office/powerpoint/2010/main" val="40006606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100FEF7-740A-4DC0-8167-1891D79B5640}"/>
              </a:ext>
            </a:extLst>
          </p:cNvPr>
          <p:cNvSpPr>
            <a:spLocks noGrp="1"/>
          </p:cNvSpPr>
          <p:nvPr>
            <p:ph type="sldNum" sz="quarter" idx="12"/>
          </p:nvPr>
        </p:nvSpPr>
        <p:spPr/>
        <p:txBody>
          <a:bodyPr/>
          <a:lstStyle/>
          <a:p>
            <a:fld id="{5E779C6D-2D3D-407B-ABDD-AB2C83943F7F}" type="slidenum">
              <a:rPr lang="en-US" smtClean="0"/>
              <a:t>25</a:t>
            </a:fld>
            <a:endParaRPr lang="en-US"/>
          </a:p>
        </p:txBody>
      </p:sp>
      <p:pic>
        <p:nvPicPr>
          <p:cNvPr id="8" name="Picture 7" descr="A trench dug in the earth with a water pipe in it. ">
            <a:extLst>
              <a:ext uri="{FF2B5EF4-FFF2-40B4-BE49-F238E27FC236}">
                <a16:creationId xmlns:a16="http://schemas.microsoft.com/office/drawing/2014/main" id="{9C20A146-84D4-4C01-99B0-4E3FBF740144}"/>
              </a:ext>
            </a:extLst>
          </p:cNvPr>
          <p:cNvPicPr/>
          <p:nvPr/>
        </p:nvPicPr>
        <p:blipFill rotWithShape="1">
          <a:blip r:embed="rId3" cstate="print">
            <a:extLst>
              <a:ext uri="{28A0092B-C50C-407E-A947-70E740481C1C}">
                <a14:useLocalDpi xmlns:a14="http://schemas.microsoft.com/office/drawing/2010/main" val="0"/>
              </a:ext>
            </a:extLst>
          </a:blip>
          <a:srcRect b="16405"/>
          <a:stretch/>
        </p:blipFill>
        <p:spPr bwMode="auto">
          <a:xfrm>
            <a:off x="5943600" y="1890190"/>
            <a:ext cx="5587999" cy="3596210"/>
          </a:xfrm>
          <a:prstGeom prst="rect">
            <a:avLst/>
          </a:prstGeom>
          <a:ln>
            <a:noFill/>
          </a:ln>
          <a:extLst>
            <a:ext uri="{53640926-AAD7-44D8-BBD7-CCE9431645EC}">
              <a14:shadowObscured xmlns:a14="http://schemas.microsoft.com/office/drawing/2010/main"/>
            </a:ext>
          </a:extLst>
        </p:spPr>
      </p:pic>
      <p:sp>
        <p:nvSpPr>
          <p:cNvPr id="3" name="Content Placeholder 2"/>
          <p:cNvSpPr>
            <a:spLocks noGrp="1"/>
          </p:cNvSpPr>
          <p:nvPr>
            <p:ph sz="half" idx="1"/>
          </p:nvPr>
        </p:nvSpPr>
        <p:spPr>
          <a:xfrm>
            <a:off x="1286189" y="3246438"/>
            <a:ext cx="3912433" cy="1325562"/>
          </a:xfrm>
        </p:spPr>
        <p:txBody>
          <a:bodyPr>
            <a:normAutofit/>
          </a:bodyPr>
          <a:lstStyle/>
          <a:p>
            <a:pPr marL="0" indent="0">
              <a:buNone/>
            </a:pPr>
            <a:r>
              <a:rPr lang="en-US" sz="3200" dirty="0"/>
              <a:t>Trench for water line</a:t>
            </a:r>
          </a:p>
        </p:txBody>
      </p:sp>
      <p:sp>
        <p:nvSpPr>
          <p:cNvPr id="2" name="Title 1"/>
          <p:cNvSpPr>
            <a:spLocks noGrp="1"/>
          </p:cNvSpPr>
          <p:nvPr>
            <p:ph type="title"/>
          </p:nvPr>
        </p:nvSpPr>
        <p:spPr>
          <a:xfrm>
            <a:off x="838200" y="136525"/>
            <a:ext cx="10515600" cy="1325563"/>
          </a:xfrm>
        </p:spPr>
        <p:txBody>
          <a:bodyPr/>
          <a:lstStyle/>
          <a:p>
            <a:pPr algn="ctr"/>
            <a:r>
              <a:rPr lang="en-US" dirty="0">
                <a:latin typeface="Arial Black" panose="020B0A04020102020204" pitchFamily="34" charset="0"/>
              </a:rPr>
              <a:t>Example</a:t>
            </a:r>
          </a:p>
        </p:txBody>
      </p:sp>
    </p:spTree>
    <p:extLst>
      <p:ext uri="{BB962C8B-B14F-4D97-AF65-F5344CB8AC3E}">
        <p14:creationId xmlns:p14="http://schemas.microsoft.com/office/powerpoint/2010/main" val="25895684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100FEF7-740A-4DC0-8167-1891D79B5640}"/>
              </a:ext>
            </a:extLst>
          </p:cNvPr>
          <p:cNvSpPr>
            <a:spLocks noGrp="1"/>
          </p:cNvSpPr>
          <p:nvPr>
            <p:ph type="sldNum" sz="quarter" idx="12"/>
          </p:nvPr>
        </p:nvSpPr>
        <p:spPr/>
        <p:txBody>
          <a:bodyPr/>
          <a:lstStyle/>
          <a:p>
            <a:fld id="{5E779C6D-2D3D-407B-ABDD-AB2C83943F7F}" type="slidenum">
              <a:rPr lang="en-US" smtClean="0"/>
              <a:t>26</a:t>
            </a:fld>
            <a:endParaRPr lang="en-US"/>
          </a:p>
        </p:txBody>
      </p:sp>
      <p:sp>
        <p:nvSpPr>
          <p:cNvPr id="3" name="Content Placeholder 2"/>
          <p:cNvSpPr>
            <a:spLocks noGrp="1"/>
          </p:cNvSpPr>
          <p:nvPr>
            <p:ph idx="1"/>
          </p:nvPr>
        </p:nvSpPr>
        <p:spPr>
          <a:xfrm>
            <a:off x="838199" y="1951173"/>
            <a:ext cx="10389433" cy="4351338"/>
          </a:xfrm>
        </p:spPr>
        <p:txBody>
          <a:bodyPr>
            <a:normAutofit/>
          </a:bodyPr>
          <a:lstStyle/>
          <a:p>
            <a:pPr marL="0" indent="0">
              <a:buNone/>
            </a:pPr>
            <a:r>
              <a:rPr lang="en-US" sz="3600" dirty="0"/>
              <a:t>Cave-in:</a:t>
            </a:r>
          </a:p>
          <a:p>
            <a:pPr marL="0" indent="0">
              <a:buNone/>
            </a:pPr>
            <a:endParaRPr lang="en-US" sz="3600" dirty="0"/>
          </a:p>
          <a:p>
            <a:pPr marL="457200" lvl="1" indent="0">
              <a:buNone/>
            </a:pPr>
            <a:r>
              <a:rPr lang="en-US" sz="3200" i="1" dirty="0">
                <a:ea typeface="Tahoma" panose="020B0604030504040204" pitchFamily="34" charset="0"/>
              </a:rPr>
              <a:t>separation of a mass of soil or rock material from the side of an excavation….in sufficient quantity so that it could entrap, bury, or other wise injure and immobilize a person</a:t>
            </a:r>
            <a:endParaRPr lang="en-US" altLang="en-US" sz="3200" i="1" dirty="0">
              <a:ea typeface="Tahoma" panose="020B0604030504040204" pitchFamily="34" charset="0"/>
              <a:cs typeface="Tahoma" panose="020B0604030504040204" pitchFamily="34" charset="0"/>
            </a:endParaRPr>
          </a:p>
        </p:txBody>
      </p:sp>
      <p:sp>
        <p:nvSpPr>
          <p:cNvPr id="2" name="Title 1"/>
          <p:cNvSpPr>
            <a:spLocks noGrp="1"/>
          </p:cNvSpPr>
          <p:nvPr>
            <p:ph type="title"/>
          </p:nvPr>
        </p:nvSpPr>
        <p:spPr>
          <a:xfrm>
            <a:off x="838200" y="136525"/>
            <a:ext cx="10515600" cy="1325563"/>
          </a:xfrm>
        </p:spPr>
        <p:txBody>
          <a:bodyPr/>
          <a:lstStyle/>
          <a:p>
            <a:pPr algn="ctr"/>
            <a:r>
              <a:rPr lang="en-US" dirty="0">
                <a:latin typeface="Arial Black" panose="020B0A04020102020204" pitchFamily="34" charset="0"/>
              </a:rPr>
              <a:t>Definition</a:t>
            </a:r>
          </a:p>
        </p:txBody>
      </p:sp>
    </p:spTree>
    <p:extLst>
      <p:ext uri="{BB962C8B-B14F-4D97-AF65-F5344CB8AC3E}">
        <p14:creationId xmlns:p14="http://schemas.microsoft.com/office/powerpoint/2010/main" val="15526572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100FEF7-740A-4DC0-8167-1891D79B5640}"/>
              </a:ext>
            </a:extLst>
          </p:cNvPr>
          <p:cNvSpPr>
            <a:spLocks noGrp="1"/>
          </p:cNvSpPr>
          <p:nvPr>
            <p:ph type="sldNum" sz="quarter" idx="12"/>
          </p:nvPr>
        </p:nvSpPr>
        <p:spPr/>
        <p:txBody>
          <a:bodyPr/>
          <a:lstStyle/>
          <a:p>
            <a:fld id="{5E779C6D-2D3D-407B-ABDD-AB2C83943F7F}" type="slidenum">
              <a:rPr lang="en-US" smtClean="0"/>
              <a:t>27</a:t>
            </a:fld>
            <a:endParaRPr lang="en-US"/>
          </a:p>
        </p:txBody>
      </p:sp>
      <p:sp>
        <p:nvSpPr>
          <p:cNvPr id="10" name="TextBox 9">
            <a:extLst>
              <a:ext uri="{FF2B5EF4-FFF2-40B4-BE49-F238E27FC236}">
                <a16:creationId xmlns:a16="http://schemas.microsoft.com/office/drawing/2014/main" id="{40A8F3E1-4C53-4F94-86C9-F130BF586E9C}"/>
              </a:ext>
            </a:extLst>
          </p:cNvPr>
          <p:cNvSpPr txBox="1"/>
          <p:nvPr/>
        </p:nvSpPr>
        <p:spPr>
          <a:xfrm>
            <a:off x="5592388" y="5875253"/>
            <a:ext cx="4002548" cy="369332"/>
          </a:xfrm>
          <a:prstGeom prst="rect">
            <a:avLst/>
          </a:prstGeom>
          <a:noFill/>
        </p:spPr>
        <p:txBody>
          <a:bodyPr wrap="square" rtlCol="0">
            <a:spAutoFit/>
          </a:bodyPr>
          <a:lstStyle/>
          <a:p>
            <a:r>
              <a:rPr lang="en-US" dirty="0"/>
              <a:t>This image courtesy of </a:t>
            </a:r>
            <a:r>
              <a:rPr lang="en-US" dirty="0">
                <a:hlinkClick r:id="rId3"/>
              </a:rPr>
              <a:t>NIOSH Michigan</a:t>
            </a:r>
            <a:endParaRPr lang="en-US" dirty="0"/>
          </a:p>
        </p:txBody>
      </p:sp>
      <p:pic>
        <p:nvPicPr>
          <p:cNvPr id="6" name="Picture 5" descr="Excavation at a job site which has caved in.">
            <a:extLst>
              <a:ext uri="{FF2B5EF4-FFF2-40B4-BE49-F238E27FC236}">
                <a16:creationId xmlns:a16="http://schemas.microsoft.com/office/drawing/2014/main" id="{E0E1A4D2-A4A5-4605-81EB-76F2BF3C2FEC}"/>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brightnessContrast contrast="20000"/>
                    </a14:imgEffect>
                  </a14:imgLayer>
                </a14:imgProps>
              </a:ext>
            </a:extLst>
          </a:blip>
          <a:stretch>
            <a:fillRect/>
          </a:stretch>
        </p:blipFill>
        <p:spPr>
          <a:xfrm>
            <a:off x="4646603" y="1690688"/>
            <a:ext cx="5894118" cy="4060393"/>
          </a:xfrm>
          <a:prstGeom prst="rect">
            <a:avLst/>
          </a:prstGeom>
        </p:spPr>
      </p:pic>
      <p:sp>
        <p:nvSpPr>
          <p:cNvPr id="3" name="Content Placeholder 2"/>
          <p:cNvSpPr>
            <a:spLocks noGrp="1"/>
          </p:cNvSpPr>
          <p:nvPr>
            <p:ph sz="half" idx="1"/>
          </p:nvPr>
        </p:nvSpPr>
        <p:spPr>
          <a:xfrm>
            <a:off x="1311015" y="3189730"/>
            <a:ext cx="3194154" cy="1217378"/>
          </a:xfrm>
        </p:spPr>
        <p:txBody>
          <a:bodyPr>
            <a:normAutofit/>
          </a:bodyPr>
          <a:lstStyle/>
          <a:p>
            <a:pPr marL="0" indent="0">
              <a:buNone/>
            </a:pPr>
            <a:r>
              <a:rPr lang="en-US" sz="3600" dirty="0"/>
              <a:t>Cave-in</a:t>
            </a:r>
          </a:p>
        </p:txBody>
      </p:sp>
      <p:sp>
        <p:nvSpPr>
          <p:cNvPr id="2" name="Title 1"/>
          <p:cNvSpPr>
            <a:spLocks noGrp="1"/>
          </p:cNvSpPr>
          <p:nvPr>
            <p:ph type="title"/>
          </p:nvPr>
        </p:nvSpPr>
        <p:spPr>
          <a:xfrm>
            <a:off x="838200" y="119470"/>
            <a:ext cx="10515600" cy="1325563"/>
          </a:xfrm>
        </p:spPr>
        <p:txBody>
          <a:bodyPr/>
          <a:lstStyle/>
          <a:p>
            <a:pPr algn="ctr"/>
            <a:r>
              <a:rPr lang="en-US" dirty="0">
                <a:latin typeface="Arial Black" panose="020B0A04020102020204" pitchFamily="34" charset="0"/>
              </a:rPr>
              <a:t>Example</a:t>
            </a:r>
          </a:p>
        </p:txBody>
      </p:sp>
    </p:spTree>
    <p:extLst>
      <p:ext uri="{BB962C8B-B14F-4D97-AF65-F5344CB8AC3E}">
        <p14:creationId xmlns:p14="http://schemas.microsoft.com/office/powerpoint/2010/main" val="15152551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100FEF7-740A-4DC0-8167-1891D79B5640}"/>
              </a:ext>
            </a:extLst>
          </p:cNvPr>
          <p:cNvSpPr>
            <a:spLocks noGrp="1"/>
          </p:cNvSpPr>
          <p:nvPr>
            <p:ph type="sldNum" sz="quarter" idx="12"/>
          </p:nvPr>
        </p:nvSpPr>
        <p:spPr/>
        <p:txBody>
          <a:bodyPr/>
          <a:lstStyle/>
          <a:p>
            <a:fld id="{5E779C6D-2D3D-407B-ABDD-AB2C83943F7F}" type="slidenum">
              <a:rPr lang="en-US" smtClean="0"/>
              <a:t>28</a:t>
            </a:fld>
            <a:endParaRPr lang="en-US" dirty="0"/>
          </a:p>
        </p:txBody>
      </p:sp>
      <p:pic>
        <p:nvPicPr>
          <p:cNvPr id="17" name="Picture 16" descr="Workers working in a shored trench, which has walls and cylinders between the walls.">
            <a:extLst>
              <a:ext uri="{FF2B5EF4-FFF2-40B4-BE49-F238E27FC236}">
                <a16:creationId xmlns:a16="http://schemas.microsoft.com/office/drawing/2014/main" id="{CBC35DEE-E5A1-4773-8D50-DE66BCC09F8C}"/>
              </a:ext>
            </a:extLst>
          </p:cNvPr>
          <p:cNvPicPr/>
          <p:nvPr/>
        </p:nvPicPr>
        <p:blipFill rotWithShape="1">
          <a:blip r:embed="rId3">
            <a:extLst>
              <a:ext uri="{28A0092B-C50C-407E-A947-70E740481C1C}">
                <a14:useLocalDpi xmlns:a14="http://schemas.microsoft.com/office/drawing/2010/main" val="0"/>
              </a:ext>
            </a:extLst>
          </a:blip>
          <a:srcRect l="12074" t="2147" r="23342" b="23981"/>
          <a:stretch/>
        </p:blipFill>
        <p:spPr bwMode="auto">
          <a:xfrm>
            <a:off x="8737600" y="1210459"/>
            <a:ext cx="2844800" cy="4181301"/>
          </a:xfrm>
          <a:prstGeom prst="rect">
            <a:avLst/>
          </a:prstGeom>
          <a:ln>
            <a:noFill/>
          </a:ln>
          <a:extLst>
            <a:ext uri="{53640926-AAD7-44D8-BBD7-CCE9431645EC}">
              <a14:shadowObscured xmlns:a14="http://schemas.microsoft.com/office/drawing/2010/main"/>
            </a:ext>
          </a:extLst>
        </p:spPr>
      </p:pic>
      <p:sp>
        <p:nvSpPr>
          <p:cNvPr id="10" name="Text Placeholder 9">
            <a:extLst>
              <a:ext uri="{FF2B5EF4-FFF2-40B4-BE49-F238E27FC236}">
                <a16:creationId xmlns:a16="http://schemas.microsoft.com/office/drawing/2014/main" id="{FBD9650C-490D-411F-ABDC-9E88F0C18B03}"/>
              </a:ext>
            </a:extLst>
          </p:cNvPr>
          <p:cNvSpPr>
            <a:spLocks noGrp="1"/>
          </p:cNvSpPr>
          <p:nvPr>
            <p:ph type="body" sz="quarter" idx="3"/>
          </p:nvPr>
        </p:nvSpPr>
        <p:spPr>
          <a:xfrm>
            <a:off x="9371823" y="206398"/>
            <a:ext cx="1642713" cy="823912"/>
          </a:xfrm>
        </p:spPr>
        <p:txBody>
          <a:bodyPr>
            <a:normAutofit/>
          </a:bodyPr>
          <a:lstStyle/>
          <a:p>
            <a:r>
              <a:rPr lang="en-US" dirty="0"/>
              <a:t>Shoring</a:t>
            </a:r>
          </a:p>
        </p:txBody>
      </p:sp>
      <p:pic>
        <p:nvPicPr>
          <p:cNvPr id="15" name="Picture 14" descr="A trench shield (also called a trench box).">
            <a:extLst>
              <a:ext uri="{FF2B5EF4-FFF2-40B4-BE49-F238E27FC236}">
                <a16:creationId xmlns:a16="http://schemas.microsoft.com/office/drawing/2014/main" id="{779DCF2C-430B-41EE-BCF8-56413109DB1A}"/>
              </a:ext>
            </a:extLst>
          </p:cNvPr>
          <p:cNvPicPr/>
          <p:nvPr/>
        </p:nvPicPr>
        <p:blipFill rotWithShape="1">
          <a:blip r:embed="rId4" cstate="print">
            <a:extLst>
              <a:ext uri="{28A0092B-C50C-407E-A947-70E740481C1C}">
                <a14:useLocalDpi xmlns:a14="http://schemas.microsoft.com/office/drawing/2010/main" val="0"/>
              </a:ext>
            </a:extLst>
          </a:blip>
          <a:srcRect l="26003" r="16901" b="14287"/>
          <a:stretch/>
        </p:blipFill>
        <p:spPr bwMode="auto">
          <a:xfrm>
            <a:off x="4555401" y="2298334"/>
            <a:ext cx="3048642" cy="3819447"/>
          </a:xfrm>
          <a:prstGeom prst="rect">
            <a:avLst/>
          </a:prstGeom>
          <a:ln>
            <a:noFill/>
          </a:ln>
          <a:extLst>
            <a:ext uri="{53640926-AAD7-44D8-BBD7-CCE9431645EC}">
              <a14:shadowObscured xmlns:a14="http://schemas.microsoft.com/office/drawing/2010/main"/>
            </a:ext>
          </a:extLst>
        </p:spPr>
      </p:pic>
      <p:sp>
        <p:nvSpPr>
          <p:cNvPr id="13" name="Text Placeholder 9">
            <a:extLst>
              <a:ext uri="{FF2B5EF4-FFF2-40B4-BE49-F238E27FC236}">
                <a16:creationId xmlns:a16="http://schemas.microsoft.com/office/drawing/2014/main" id="{461C79FB-7D66-4A2E-A548-FD538F9783A3}"/>
              </a:ext>
            </a:extLst>
          </p:cNvPr>
          <p:cNvSpPr txBox="1">
            <a:spLocks/>
          </p:cNvSpPr>
          <p:nvPr/>
        </p:nvSpPr>
        <p:spPr>
          <a:xfrm>
            <a:off x="5069117" y="1314238"/>
            <a:ext cx="2021209" cy="823912"/>
          </a:xfrm>
          <a:prstGeom prst="rect">
            <a:avLst/>
          </a:prstGeom>
        </p:spPr>
        <p:txBody>
          <a:bodyPr vert="horz" lIns="91440" tIns="45720" rIns="91440" bIns="4572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sz="3200" dirty="0"/>
              <a:t>Shielding</a:t>
            </a:r>
          </a:p>
        </p:txBody>
      </p:sp>
      <p:pic>
        <p:nvPicPr>
          <p:cNvPr id="16" name="Picture 15" descr="A jobsite showing sloped landscape.">
            <a:extLst>
              <a:ext uri="{FF2B5EF4-FFF2-40B4-BE49-F238E27FC236}">
                <a16:creationId xmlns:a16="http://schemas.microsoft.com/office/drawing/2014/main" id="{44A61ECE-AA65-42B5-9EA8-27C0CBF88DD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9167" y="3005908"/>
            <a:ext cx="3444209" cy="3111873"/>
          </a:xfrm>
          <a:prstGeom prst="rect">
            <a:avLst/>
          </a:prstGeom>
          <a:noFill/>
          <a:extLst>
            <a:ext uri="{909E8E84-426E-40DD-AFC4-6F175D3DCCD1}">
              <a14:hiddenFill xmlns:a14="http://schemas.microsoft.com/office/drawing/2010/main">
                <a:solidFill>
                  <a:srgbClr val="FFFFFF"/>
                </a:solidFill>
              </a14:hiddenFill>
            </a:ext>
          </a:extLst>
        </p:spPr>
      </p:pic>
      <p:sp>
        <p:nvSpPr>
          <p:cNvPr id="9" name="Text Placeholder 8">
            <a:extLst>
              <a:ext uri="{FF2B5EF4-FFF2-40B4-BE49-F238E27FC236}">
                <a16:creationId xmlns:a16="http://schemas.microsoft.com/office/drawing/2014/main" id="{00DB5890-6478-4567-9B1E-41D34C958CA2}"/>
              </a:ext>
            </a:extLst>
          </p:cNvPr>
          <p:cNvSpPr>
            <a:spLocks noGrp="1"/>
          </p:cNvSpPr>
          <p:nvPr>
            <p:ph type="body" idx="1"/>
          </p:nvPr>
        </p:nvSpPr>
        <p:spPr>
          <a:xfrm>
            <a:off x="1157564" y="2009303"/>
            <a:ext cx="1519855" cy="823912"/>
          </a:xfrm>
        </p:spPr>
        <p:txBody>
          <a:bodyPr>
            <a:normAutofit/>
          </a:bodyPr>
          <a:lstStyle/>
          <a:p>
            <a:r>
              <a:rPr lang="en-US" dirty="0"/>
              <a:t>Sloping</a:t>
            </a:r>
          </a:p>
        </p:txBody>
      </p:sp>
      <p:sp>
        <p:nvSpPr>
          <p:cNvPr id="2" name="Title 1"/>
          <p:cNvSpPr>
            <a:spLocks noGrp="1"/>
          </p:cNvSpPr>
          <p:nvPr>
            <p:ph type="title"/>
          </p:nvPr>
        </p:nvSpPr>
        <p:spPr>
          <a:xfrm>
            <a:off x="471201" y="144012"/>
            <a:ext cx="7903494" cy="1325563"/>
          </a:xfrm>
        </p:spPr>
        <p:txBody>
          <a:bodyPr>
            <a:normAutofit fontScale="90000"/>
          </a:bodyPr>
          <a:lstStyle/>
          <a:p>
            <a:pPr algn="ctr"/>
            <a:r>
              <a:rPr lang="en-US" dirty="0">
                <a:latin typeface="Arial Black" panose="020B0A04020102020204" pitchFamily="34" charset="0"/>
              </a:rPr>
              <a:t>Protective Systems</a:t>
            </a:r>
          </a:p>
        </p:txBody>
      </p:sp>
    </p:spTree>
    <p:extLst>
      <p:ext uri="{BB962C8B-B14F-4D97-AF65-F5344CB8AC3E}">
        <p14:creationId xmlns:p14="http://schemas.microsoft.com/office/powerpoint/2010/main" val="27219975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100FEF7-740A-4DC0-8167-1891D79B5640}"/>
              </a:ext>
            </a:extLst>
          </p:cNvPr>
          <p:cNvSpPr>
            <a:spLocks noGrp="1"/>
          </p:cNvSpPr>
          <p:nvPr>
            <p:ph type="sldNum" sz="quarter" idx="12"/>
          </p:nvPr>
        </p:nvSpPr>
        <p:spPr/>
        <p:txBody>
          <a:bodyPr/>
          <a:lstStyle/>
          <a:p>
            <a:fld id="{5E779C6D-2D3D-407B-ABDD-AB2C83943F7F}" type="slidenum">
              <a:rPr lang="en-US" smtClean="0"/>
              <a:t>29</a:t>
            </a:fld>
            <a:endParaRPr lang="en-US" dirty="0"/>
          </a:p>
        </p:txBody>
      </p:sp>
      <p:sp>
        <p:nvSpPr>
          <p:cNvPr id="21" name="TextBox 20">
            <a:extLst>
              <a:ext uri="{FF2B5EF4-FFF2-40B4-BE49-F238E27FC236}">
                <a16:creationId xmlns:a16="http://schemas.microsoft.com/office/drawing/2014/main" id="{5E909AE8-DEDC-468B-89AA-9A7B782D8CEE}"/>
              </a:ext>
            </a:extLst>
          </p:cNvPr>
          <p:cNvSpPr txBox="1"/>
          <p:nvPr/>
        </p:nvSpPr>
        <p:spPr>
          <a:xfrm>
            <a:off x="4507042" y="6375915"/>
            <a:ext cx="3177915" cy="369332"/>
          </a:xfrm>
          <a:prstGeom prst="rect">
            <a:avLst/>
          </a:prstGeom>
          <a:noFill/>
        </p:spPr>
        <p:txBody>
          <a:bodyPr wrap="square" rtlCol="0">
            <a:spAutoFit/>
          </a:bodyPr>
          <a:lstStyle/>
          <a:p>
            <a:r>
              <a:rPr lang="en-US" dirty="0"/>
              <a:t>This image courtesy of </a:t>
            </a:r>
            <a:r>
              <a:rPr lang="en-US" dirty="0">
                <a:hlinkClick r:id="rId3"/>
              </a:rPr>
              <a:t>OSHA</a:t>
            </a:r>
            <a:r>
              <a:rPr lang="en-US" dirty="0"/>
              <a:t>.</a:t>
            </a:r>
          </a:p>
        </p:txBody>
      </p:sp>
      <p:pic>
        <p:nvPicPr>
          <p:cNvPr id="8" name="Picture 7" descr="A graphic displaying &quot;Slope It, Shore it&quot; Shield It&quot; with the phone number 1-800-321-OSHA (6742).">
            <a:extLst>
              <a:ext uri="{FF2B5EF4-FFF2-40B4-BE49-F238E27FC236}">
                <a16:creationId xmlns:a16="http://schemas.microsoft.com/office/drawing/2014/main" id="{EEA06638-314A-4B9F-BFAD-D20D5AA7062D}"/>
              </a:ext>
            </a:extLst>
          </p:cNvPr>
          <p:cNvPicPr>
            <a:picLocks noChangeAspect="1"/>
          </p:cNvPicPr>
          <p:nvPr/>
        </p:nvPicPr>
        <p:blipFill>
          <a:blip r:embed="rId4"/>
          <a:stretch>
            <a:fillRect/>
          </a:stretch>
        </p:blipFill>
        <p:spPr>
          <a:xfrm>
            <a:off x="4051011" y="1940312"/>
            <a:ext cx="4479680" cy="4225220"/>
          </a:xfrm>
          <a:prstGeom prst="rect">
            <a:avLst/>
          </a:prstGeom>
        </p:spPr>
      </p:pic>
      <p:sp>
        <p:nvSpPr>
          <p:cNvPr id="2" name="Title 1">
            <a:extLst>
              <a:ext uri="{FF2B5EF4-FFF2-40B4-BE49-F238E27FC236}">
                <a16:creationId xmlns:a16="http://schemas.microsoft.com/office/drawing/2014/main" id="{5561F705-3A94-44E2-8E90-6B60537CF1C9}"/>
              </a:ext>
            </a:extLst>
          </p:cNvPr>
          <p:cNvSpPr>
            <a:spLocks noGrp="1"/>
          </p:cNvSpPr>
          <p:nvPr>
            <p:ph type="title"/>
          </p:nvPr>
        </p:nvSpPr>
        <p:spPr>
          <a:xfrm>
            <a:off x="609600" y="425740"/>
            <a:ext cx="10972800" cy="1143000"/>
          </a:xfrm>
        </p:spPr>
        <p:txBody>
          <a:bodyPr/>
          <a:lstStyle/>
          <a:p>
            <a:r>
              <a:rPr lang="en-US" dirty="0">
                <a:latin typeface="Arial Black" panose="020B0A04020102020204" pitchFamily="34" charset="0"/>
              </a:rPr>
              <a:t>Protective Systems</a:t>
            </a:r>
            <a:endParaRPr lang="en-US" dirty="0"/>
          </a:p>
        </p:txBody>
      </p:sp>
    </p:spTree>
    <p:extLst>
      <p:ext uri="{BB962C8B-B14F-4D97-AF65-F5344CB8AC3E}">
        <p14:creationId xmlns:p14="http://schemas.microsoft.com/office/powerpoint/2010/main" val="30042637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36525"/>
            <a:ext cx="10515600" cy="1325563"/>
          </a:xfrm>
        </p:spPr>
        <p:txBody>
          <a:bodyPr>
            <a:normAutofit/>
          </a:bodyPr>
          <a:lstStyle/>
          <a:p>
            <a:pPr algn="ctr"/>
            <a:r>
              <a:rPr lang="en-US" dirty="0">
                <a:latin typeface="Arial Black" panose="020B0A04020102020204" pitchFamily="34" charset="0"/>
              </a:rPr>
              <a:t>Introduction</a:t>
            </a:r>
          </a:p>
        </p:txBody>
      </p:sp>
      <p:sp>
        <p:nvSpPr>
          <p:cNvPr id="3" name="Content Placeholder 2"/>
          <p:cNvSpPr>
            <a:spLocks noGrp="1"/>
          </p:cNvSpPr>
          <p:nvPr>
            <p:ph idx="1"/>
          </p:nvPr>
        </p:nvSpPr>
        <p:spPr>
          <a:xfrm>
            <a:off x="838200" y="1825625"/>
            <a:ext cx="10515600" cy="2221719"/>
          </a:xfrm>
        </p:spPr>
        <p:txBody>
          <a:bodyPr>
            <a:normAutofit/>
          </a:bodyPr>
          <a:lstStyle/>
          <a:p>
            <a:pPr marL="0" indent="0">
              <a:buNone/>
            </a:pPr>
            <a:r>
              <a:rPr lang="en-US" sz="3200" dirty="0"/>
              <a:t>In this course we will develop a thorough understanding of excavations and trenches and then focus on high level concepts for those with management and safety responsibilities in the field.</a:t>
            </a:r>
          </a:p>
        </p:txBody>
      </p:sp>
      <p:sp>
        <p:nvSpPr>
          <p:cNvPr id="4" name="Slide Number Placeholder 3">
            <a:extLst>
              <a:ext uri="{FF2B5EF4-FFF2-40B4-BE49-F238E27FC236}">
                <a16:creationId xmlns:a16="http://schemas.microsoft.com/office/drawing/2014/main" id="{1459545C-8073-4A4E-83D3-5DD7F0086E32}"/>
              </a:ext>
            </a:extLst>
          </p:cNvPr>
          <p:cNvSpPr>
            <a:spLocks noGrp="1"/>
          </p:cNvSpPr>
          <p:nvPr>
            <p:ph type="sldNum" sz="quarter" idx="12"/>
          </p:nvPr>
        </p:nvSpPr>
        <p:spPr/>
        <p:txBody>
          <a:bodyPr/>
          <a:lstStyle/>
          <a:p>
            <a:fld id="{5E779C6D-2D3D-407B-ABDD-AB2C83943F7F}" type="slidenum">
              <a:rPr lang="en-US" smtClean="0"/>
              <a:t>3</a:t>
            </a:fld>
            <a:endParaRPr lang="en-US"/>
          </a:p>
        </p:txBody>
      </p:sp>
    </p:spTree>
    <p:extLst>
      <p:ext uri="{BB962C8B-B14F-4D97-AF65-F5344CB8AC3E}">
        <p14:creationId xmlns:p14="http://schemas.microsoft.com/office/powerpoint/2010/main" val="19292110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100FEF7-740A-4DC0-8167-1891D79B5640}"/>
              </a:ext>
            </a:extLst>
          </p:cNvPr>
          <p:cNvSpPr>
            <a:spLocks noGrp="1"/>
          </p:cNvSpPr>
          <p:nvPr>
            <p:ph type="sldNum" sz="quarter" idx="12"/>
          </p:nvPr>
        </p:nvSpPr>
        <p:spPr/>
        <p:txBody>
          <a:bodyPr/>
          <a:lstStyle/>
          <a:p>
            <a:fld id="{5E779C6D-2D3D-407B-ABDD-AB2C83943F7F}" type="slidenum">
              <a:rPr lang="en-US" smtClean="0"/>
              <a:t>30</a:t>
            </a:fld>
            <a:endParaRPr lang="en-US"/>
          </a:p>
        </p:txBody>
      </p:sp>
      <p:sp>
        <p:nvSpPr>
          <p:cNvPr id="3" name="Content Placeholder 2"/>
          <p:cNvSpPr>
            <a:spLocks noGrp="1"/>
          </p:cNvSpPr>
          <p:nvPr>
            <p:ph idx="1"/>
          </p:nvPr>
        </p:nvSpPr>
        <p:spPr>
          <a:xfrm>
            <a:off x="838199" y="1951173"/>
            <a:ext cx="10389433" cy="4351338"/>
          </a:xfrm>
        </p:spPr>
        <p:txBody>
          <a:bodyPr>
            <a:normAutofit/>
          </a:bodyPr>
          <a:lstStyle/>
          <a:p>
            <a:pPr marL="0" indent="0">
              <a:buNone/>
            </a:pPr>
            <a:r>
              <a:rPr lang="en-US" sz="3600" dirty="0"/>
              <a:t>Sloping:</a:t>
            </a:r>
          </a:p>
          <a:p>
            <a:pPr marL="0" indent="0">
              <a:buNone/>
            </a:pPr>
            <a:endParaRPr lang="en-US" sz="3600" dirty="0"/>
          </a:p>
          <a:p>
            <a:pPr marL="457200" lvl="1" indent="0">
              <a:buNone/>
            </a:pPr>
            <a:r>
              <a:rPr lang="en-US" sz="3200" i="1" dirty="0">
                <a:ea typeface="Tahoma" panose="020B0604030504040204" pitchFamily="34" charset="0"/>
              </a:rPr>
              <a:t>method of protecting employees from cave-ins by excavating to form sides of an excavation that are inclined away from the excavation so as to prevent cave-ins. </a:t>
            </a:r>
            <a:endParaRPr lang="en-US" altLang="en-US" sz="3200" i="1" dirty="0">
              <a:ea typeface="Tahoma" panose="020B0604030504040204" pitchFamily="34" charset="0"/>
              <a:cs typeface="Tahoma" panose="020B0604030504040204" pitchFamily="34" charset="0"/>
            </a:endParaRPr>
          </a:p>
        </p:txBody>
      </p:sp>
      <p:sp>
        <p:nvSpPr>
          <p:cNvPr id="2" name="Title 1"/>
          <p:cNvSpPr>
            <a:spLocks noGrp="1"/>
          </p:cNvSpPr>
          <p:nvPr>
            <p:ph type="title"/>
          </p:nvPr>
        </p:nvSpPr>
        <p:spPr>
          <a:xfrm>
            <a:off x="838200" y="136525"/>
            <a:ext cx="10515600" cy="1325563"/>
          </a:xfrm>
        </p:spPr>
        <p:txBody>
          <a:bodyPr/>
          <a:lstStyle/>
          <a:p>
            <a:pPr algn="ctr"/>
            <a:r>
              <a:rPr lang="en-US" dirty="0">
                <a:latin typeface="Arial Black" panose="020B0A04020102020204" pitchFamily="34" charset="0"/>
              </a:rPr>
              <a:t>Definition</a:t>
            </a:r>
          </a:p>
        </p:txBody>
      </p:sp>
    </p:spTree>
    <p:extLst>
      <p:ext uri="{BB962C8B-B14F-4D97-AF65-F5344CB8AC3E}">
        <p14:creationId xmlns:p14="http://schemas.microsoft.com/office/powerpoint/2010/main" val="9463981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100FEF7-740A-4DC0-8167-1891D79B5640}"/>
              </a:ext>
            </a:extLst>
          </p:cNvPr>
          <p:cNvSpPr>
            <a:spLocks noGrp="1"/>
          </p:cNvSpPr>
          <p:nvPr>
            <p:ph type="sldNum" sz="quarter" idx="12"/>
          </p:nvPr>
        </p:nvSpPr>
        <p:spPr/>
        <p:txBody>
          <a:bodyPr/>
          <a:lstStyle/>
          <a:p>
            <a:fld id="{5E779C6D-2D3D-407B-ABDD-AB2C83943F7F}" type="slidenum">
              <a:rPr lang="en-US" smtClean="0"/>
              <a:t>31</a:t>
            </a:fld>
            <a:endParaRPr lang="en-US"/>
          </a:p>
        </p:txBody>
      </p:sp>
      <p:sp>
        <p:nvSpPr>
          <p:cNvPr id="3" name="Content Placeholder 2"/>
          <p:cNvSpPr>
            <a:spLocks noGrp="1"/>
          </p:cNvSpPr>
          <p:nvPr>
            <p:ph idx="1"/>
          </p:nvPr>
        </p:nvSpPr>
        <p:spPr>
          <a:xfrm>
            <a:off x="838199" y="1951173"/>
            <a:ext cx="10389433" cy="4351338"/>
          </a:xfrm>
        </p:spPr>
        <p:txBody>
          <a:bodyPr>
            <a:normAutofit/>
          </a:bodyPr>
          <a:lstStyle/>
          <a:p>
            <a:pPr marL="0" indent="0">
              <a:buNone/>
            </a:pPr>
            <a:r>
              <a:rPr lang="en-US" sz="3600" dirty="0"/>
              <a:t>Shoring:</a:t>
            </a:r>
          </a:p>
          <a:p>
            <a:pPr marL="0" indent="0">
              <a:buNone/>
            </a:pPr>
            <a:endParaRPr lang="en-US" sz="3600" dirty="0"/>
          </a:p>
          <a:p>
            <a:pPr marL="457200" lvl="1" indent="0">
              <a:buNone/>
            </a:pPr>
            <a:r>
              <a:rPr lang="en-US" sz="3200" i="1" dirty="0">
                <a:ea typeface="Tahoma" panose="020B0604030504040204" pitchFamily="34" charset="0"/>
              </a:rPr>
              <a:t>a structure such as a metal hydraulic, mechanical or timber shoring system that supports the sides of an excavation and which is designed to prevent cave-ins.</a:t>
            </a:r>
            <a:endParaRPr lang="en-US" altLang="en-US" sz="3200" i="1" dirty="0">
              <a:ea typeface="Tahoma" panose="020B0604030504040204" pitchFamily="34" charset="0"/>
              <a:cs typeface="Tahoma" panose="020B0604030504040204" pitchFamily="34" charset="0"/>
            </a:endParaRPr>
          </a:p>
        </p:txBody>
      </p:sp>
      <p:sp>
        <p:nvSpPr>
          <p:cNvPr id="2" name="Title 1"/>
          <p:cNvSpPr>
            <a:spLocks noGrp="1"/>
          </p:cNvSpPr>
          <p:nvPr>
            <p:ph type="title"/>
          </p:nvPr>
        </p:nvSpPr>
        <p:spPr>
          <a:xfrm>
            <a:off x="838200" y="136525"/>
            <a:ext cx="10515600" cy="1325563"/>
          </a:xfrm>
        </p:spPr>
        <p:txBody>
          <a:bodyPr/>
          <a:lstStyle/>
          <a:p>
            <a:pPr algn="ctr"/>
            <a:r>
              <a:rPr lang="en-US" dirty="0">
                <a:latin typeface="Arial Black" panose="020B0A04020102020204" pitchFamily="34" charset="0"/>
              </a:rPr>
              <a:t>Definition</a:t>
            </a:r>
          </a:p>
        </p:txBody>
      </p:sp>
    </p:spTree>
    <p:extLst>
      <p:ext uri="{BB962C8B-B14F-4D97-AF65-F5344CB8AC3E}">
        <p14:creationId xmlns:p14="http://schemas.microsoft.com/office/powerpoint/2010/main" val="4036234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100FEF7-740A-4DC0-8167-1891D79B5640}"/>
              </a:ext>
            </a:extLst>
          </p:cNvPr>
          <p:cNvSpPr>
            <a:spLocks noGrp="1"/>
          </p:cNvSpPr>
          <p:nvPr>
            <p:ph type="sldNum" sz="quarter" idx="12"/>
          </p:nvPr>
        </p:nvSpPr>
        <p:spPr/>
        <p:txBody>
          <a:bodyPr/>
          <a:lstStyle/>
          <a:p>
            <a:fld id="{5E779C6D-2D3D-407B-ABDD-AB2C83943F7F}" type="slidenum">
              <a:rPr lang="en-US" smtClean="0"/>
              <a:t>32</a:t>
            </a:fld>
            <a:endParaRPr lang="en-US"/>
          </a:p>
        </p:txBody>
      </p:sp>
      <p:sp>
        <p:nvSpPr>
          <p:cNvPr id="3" name="Content Placeholder 2"/>
          <p:cNvSpPr>
            <a:spLocks noGrp="1"/>
          </p:cNvSpPr>
          <p:nvPr>
            <p:ph idx="1"/>
          </p:nvPr>
        </p:nvSpPr>
        <p:spPr>
          <a:xfrm>
            <a:off x="838199" y="1951173"/>
            <a:ext cx="10389433" cy="4351338"/>
          </a:xfrm>
        </p:spPr>
        <p:txBody>
          <a:bodyPr>
            <a:normAutofit/>
          </a:bodyPr>
          <a:lstStyle/>
          <a:p>
            <a:pPr marL="0" indent="0">
              <a:buNone/>
            </a:pPr>
            <a:r>
              <a:rPr lang="en-US" sz="3600" dirty="0"/>
              <a:t>Shield:</a:t>
            </a:r>
          </a:p>
          <a:p>
            <a:pPr marL="0" indent="0">
              <a:buNone/>
            </a:pPr>
            <a:endParaRPr lang="en-US" sz="3600" dirty="0"/>
          </a:p>
          <a:p>
            <a:pPr marL="457200" lvl="1" indent="0">
              <a:buNone/>
            </a:pPr>
            <a:r>
              <a:rPr lang="en-US" sz="3200" i="1" dirty="0">
                <a:ea typeface="Tahoma" panose="020B0604030504040204" pitchFamily="34" charset="0"/>
              </a:rPr>
              <a:t>a structure that is able to withstand the forces imposed on it by a cave-in and thereby protect employees within the structure.</a:t>
            </a:r>
            <a:endParaRPr lang="en-US" altLang="en-US" sz="3200" i="1" dirty="0">
              <a:ea typeface="Tahoma" panose="020B0604030504040204" pitchFamily="34" charset="0"/>
              <a:cs typeface="Tahoma" panose="020B0604030504040204" pitchFamily="34" charset="0"/>
            </a:endParaRPr>
          </a:p>
        </p:txBody>
      </p:sp>
      <p:sp>
        <p:nvSpPr>
          <p:cNvPr id="2" name="Title 1"/>
          <p:cNvSpPr>
            <a:spLocks noGrp="1"/>
          </p:cNvSpPr>
          <p:nvPr>
            <p:ph type="title"/>
          </p:nvPr>
        </p:nvSpPr>
        <p:spPr>
          <a:xfrm>
            <a:off x="838200" y="136525"/>
            <a:ext cx="10515600" cy="1325563"/>
          </a:xfrm>
        </p:spPr>
        <p:txBody>
          <a:bodyPr/>
          <a:lstStyle/>
          <a:p>
            <a:pPr algn="ctr"/>
            <a:r>
              <a:rPr lang="en-US" dirty="0">
                <a:latin typeface="Arial Black" panose="020B0A04020102020204" pitchFamily="34" charset="0"/>
              </a:rPr>
              <a:t>Definition</a:t>
            </a:r>
          </a:p>
        </p:txBody>
      </p:sp>
    </p:spTree>
    <p:extLst>
      <p:ext uri="{BB962C8B-B14F-4D97-AF65-F5344CB8AC3E}">
        <p14:creationId xmlns:p14="http://schemas.microsoft.com/office/powerpoint/2010/main" val="10517627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100FEF7-740A-4DC0-8167-1891D79B5640}"/>
              </a:ext>
            </a:extLst>
          </p:cNvPr>
          <p:cNvSpPr>
            <a:spLocks noGrp="1"/>
          </p:cNvSpPr>
          <p:nvPr>
            <p:ph type="sldNum" sz="quarter" idx="12"/>
          </p:nvPr>
        </p:nvSpPr>
        <p:spPr/>
        <p:txBody>
          <a:bodyPr/>
          <a:lstStyle/>
          <a:p>
            <a:fld id="{5E779C6D-2D3D-407B-ABDD-AB2C83943F7F}" type="slidenum">
              <a:rPr lang="en-US" smtClean="0"/>
              <a:t>33</a:t>
            </a:fld>
            <a:endParaRPr lang="en-US"/>
          </a:p>
        </p:txBody>
      </p:sp>
      <p:sp>
        <p:nvSpPr>
          <p:cNvPr id="3" name="Content Placeholder 2"/>
          <p:cNvSpPr>
            <a:spLocks noGrp="1"/>
          </p:cNvSpPr>
          <p:nvPr>
            <p:ph idx="1"/>
          </p:nvPr>
        </p:nvSpPr>
        <p:spPr>
          <a:xfrm>
            <a:off x="838199" y="1951173"/>
            <a:ext cx="10389433" cy="4351338"/>
          </a:xfrm>
        </p:spPr>
        <p:txBody>
          <a:bodyPr>
            <a:normAutofit/>
          </a:bodyPr>
          <a:lstStyle/>
          <a:p>
            <a:pPr marL="0" indent="0">
              <a:buNone/>
            </a:pPr>
            <a:r>
              <a:rPr lang="en-US" sz="3600" dirty="0"/>
              <a:t>Benching:</a:t>
            </a:r>
          </a:p>
          <a:p>
            <a:pPr marL="0" indent="0">
              <a:buNone/>
            </a:pPr>
            <a:endParaRPr lang="en-US" sz="3600" dirty="0"/>
          </a:p>
          <a:p>
            <a:pPr marL="457200" lvl="1" indent="0">
              <a:buNone/>
            </a:pPr>
            <a:r>
              <a:rPr lang="en-US" sz="3200" i="1" dirty="0">
                <a:ea typeface="Tahoma" panose="020B0604030504040204" pitchFamily="34" charset="0"/>
              </a:rPr>
              <a:t>method of protecting employees from cave-ins by excavating the sides of an excavation to form one or a series of horizontal levels or steps. </a:t>
            </a:r>
            <a:endParaRPr lang="en-US" altLang="en-US" sz="3200" i="1" dirty="0">
              <a:ea typeface="Tahoma" panose="020B0604030504040204" pitchFamily="34" charset="0"/>
              <a:cs typeface="Tahoma" panose="020B0604030504040204" pitchFamily="34" charset="0"/>
            </a:endParaRPr>
          </a:p>
        </p:txBody>
      </p:sp>
      <p:sp>
        <p:nvSpPr>
          <p:cNvPr id="2" name="Title 1"/>
          <p:cNvSpPr>
            <a:spLocks noGrp="1"/>
          </p:cNvSpPr>
          <p:nvPr>
            <p:ph type="title"/>
          </p:nvPr>
        </p:nvSpPr>
        <p:spPr>
          <a:xfrm>
            <a:off x="838200" y="136525"/>
            <a:ext cx="10515600" cy="1325563"/>
          </a:xfrm>
        </p:spPr>
        <p:txBody>
          <a:bodyPr/>
          <a:lstStyle/>
          <a:p>
            <a:pPr algn="ctr"/>
            <a:r>
              <a:rPr lang="en-US" dirty="0">
                <a:latin typeface="Arial Black" panose="020B0A04020102020204" pitchFamily="34" charset="0"/>
              </a:rPr>
              <a:t>Definition</a:t>
            </a:r>
          </a:p>
        </p:txBody>
      </p:sp>
    </p:spTree>
    <p:extLst>
      <p:ext uri="{BB962C8B-B14F-4D97-AF65-F5344CB8AC3E}">
        <p14:creationId xmlns:p14="http://schemas.microsoft.com/office/powerpoint/2010/main" val="18841704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F9F1E44-414C-4DBD-A566-9150DBCCA728}"/>
              </a:ext>
            </a:extLst>
          </p:cNvPr>
          <p:cNvSpPr>
            <a:spLocks noGrp="1"/>
          </p:cNvSpPr>
          <p:nvPr>
            <p:ph type="sldNum" sz="quarter" idx="12"/>
          </p:nvPr>
        </p:nvSpPr>
        <p:spPr/>
        <p:txBody>
          <a:bodyPr/>
          <a:lstStyle/>
          <a:p>
            <a:fld id="{5E779C6D-2D3D-407B-ABDD-AB2C83943F7F}" type="slidenum">
              <a:rPr lang="en-US" smtClean="0"/>
              <a:t>34</a:t>
            </a:fld>
            <a:endParaRPr lang="en-US"/>
          </a:p>
        </p:txBody>
      </p:sp>
      <p:sp>
        <p:nvSpPr>
          <p:cNvPr id="3" name="Content Placeholder 2">
            <a:extLst>
              <a:ext uri="{FF2B5EF4-FFF2-40B4-BE49-F238E27FC236}">
                <a16:creationId xmlns:a16="http://schemas.microsoft.com/office/drawing/2014/main" id="{C6684B6F-6A4B-461F-8B4B-DFB0D4955A1C}"/>
              </a:ext>
            </a:extLst>
          </p:cNvPr>
          <p:cNvSpPr>
            <a:spLocks noGrp="1"/>
          </p:cNvSpPr>
          <p:nvPr>
            <p:ph idx="1"/>
          </p:nvPr>
        </p:nvSpPr>
        <p:spPr>
          <a:xfrm>
            <a:off x="1112018" y="2156519"/>
            <a:ext cx="6052457" cy="4323795"/>
          </a:xfrm>
        </p:spPr>
        <p:txBody>
          <a:bodyPr>
            <a:normAutofit/>
          </a:bodyPr>
          <a:lstStyle/>
          <a:p>
            <a:r>
              <a:rPr lang="en-US" sz="3600" dirty="0"/>
              <a:t>Hazardous Atmosphere </a:t>
            </a:r>
          </a:p>
          <a:p>
            <a:r>
              <a:rPr lang="en-US" sz="3600" dirty="0"/>
              <a:t>Cross Brace</a:t>
            </a:r>
          </a:p>
          <a:p>
            <a:r>
              <a:rPr lang="en-US" sz="3600" dirty="0"/>
              <a:t>Support System</a:t>
            </a:r>
          </a:p>
          <a:p>
            <a:r>
              <a:rPr lang="en-US" sz="3600" dirty="0"/>
              <a:t>Upright</a:t>
            </a:r>
          </a:p>
          <a:p>
            <a:r>
              <a:rPr lang="en-US" sz="3600" dirty="0"/>
              <a:t>Wales</a:t>
            </a:r>
          </a:p>
          <a:p>
            <a:r>
              <a:rPr lang="en-US" sz="3600" dirty="0"/>
              <a:t>Kickout </a:t>
            </a:r>
          </a:p>
          <a:p>
            <a:endParaRPr lang="en-US" sz="3600" dirty="0"/>
          </a:p>
        </p:txBody>
      </p:sp>
      <p:sp>
        <p:nvSpPr>
          <p:cNvPr id="2" name="Title 1">
            <a:extLst>
              <a:ext uri="{FF2B5EF4-FFF2-40B4-BE49-F238E27FC236}">
                <a16:creationId xmlns:a16="http://schemas.microsoft.com/office/drawing/2014/main" id="{77EED906-CE26-4DCE-A823-0B2D70A2E5A9}"/>
              </a:ext>
            </a:extLst>
          </p:cNvPr>
          <p:cNvSpPr>
            <a:spLocks noGrp="1"/>
          </p:cNvSpPr>
          <p:nvPr>
            <p:ph type="title"/>
          </p:nvPr>
        </p:nvSpPr>
        <p:spPr/>
        <p:txBody>
          <a:bodyPr>
            <a:normAutofit fontScale="90000"/>
          </a:bodyPr>
          <a:lstStyle/>
          <a:p>
            <a:r>
              <a:rPr lang="en-US" b="1" dirty="0">
                <a:latin typeface="Arial Black" panose="020B0A04020102020204" pitchFamily="34" charset="0"/>
              </a:rPr>
              <a:t>Other Key Terms</a:t>
            </a:r>
            <a:br>
              <a:rPr lang="en-US" b="1" dirty="0"/>
            </a:br>
            <a:r>
              <a:rPr lang="en-US" sz="3600" dirty="0"/>
              <a:t>(Refer to your workbook)</a:t>
            </a:r>
          </a:p>
        </p:txBody>
      </p:sp>
    </p:spTree>
    <p:extLst>
      <p:ext uri="{BB962C8B-B14F-4D97-AF65-F5344CB8AC3E}">
        <p14:creationId xmlns:p14="http://schemas.microsoft.com/office/powerpoint/2010/main" val="42447328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F9F1E44-414C-4DBD-A566-9150DBCCA728}"/>
              </a:ext>
            </a:extLst>
          </p:cNvPr>
          <p:cNvSpPr>
            <a:spLocks noGrp="1"/>
          </p:cNvSpPr>
          <p:nvPr>
            <p:ph type="sldNum" sz="quarter" idx="12"/>
          </p:nvPr>
        </p:nvSpPr>
        <p:spPr/>
        <p:txBody>
          <a:bodyPr/>
          <a:lstStyle/>
          <a:p>
            <a:fld id="{5E779C6D-2D3D-407B-ABDD-AB2C83943F7F}" type="slidenum">
              <a:rPr lang="en-US" smtClean="0"/>
              <a:t>35</a:t>
            </a:fld>
            <a:endParaRPr lang="en-US"/>
          </a:p>
        </p:txBody>
      </p:sp>
      <p:sp>
        <p:nvSpPr>
          <p:cNvPr id="3" name="Content Placeholder 2">
            <a:extLst>
              <a:ext uri="{FF2B5EF4-FFF2-40B4-BE49-F238E27FC236}">
                <a16:creationId xmlns:a16="http://schemas.microsoft.com/office/drawing/2014/main" id="{C6684B6F-6A4B-461F-8B4B-DFB0D4955A1C}"/>
              </a:ext>
            </a:extLst>
          </p:cNvPr>
          <p:cNvSpPr>
            <a:spLocks noGrp="1"/>
          </p:cNvSpPr>
          <p:nvPr>
            <p:ph idx="1"/>
          </p:nvPr>
        </p:nvSpPr>
        <p:spPr>
          <a:xfrm>
            <a:off x="1091921" y="2397681"/>
            <a:ext cx="5529943" cy="3375055"/>
          </a:xfrm>
        </p:spPr>
        <p:txBody>
          <a:bodyPr>
            <a:normAutofit/>
          </a:bodyPr>
          <a:lstStyle/>
          <a:p>
            <a:r>
              <a:rPr lang="en-US" sz="3600" dirty="0"/>
              <a:t>Failure</a:t>
            </a:r>
          </a:p>
          <a:p>
            <a:r>
              <a:rPr lang="en-US" sz="3600" dirty="0"/>
              <a:t>Face</a:t>
            </a:r>
          </a:p>
          <a:p>
            <a:r>
              <a:rPr lang="en-US" sz="3600" dirty="0"/>
              <a:t>Stable Rock </a:t>
            </a:r>
          </a:p>
          <a:p>
            <a:r>
              <a:rPr lang="en-US" sz="3600" dirty="0"/>
              <a:t>Structural Ramp </a:t>
            </a:r>
          </a:p>
        </p:txBody>
      </p:sp>
      <p:sp>
        <p:nvSpPr>
          <p:cNvPr id="2" name="Title 1">
            <a:extLst>
              <a:ext uri="{FF2B5EF4-FFF2-40B4-BE49-F238E27FC236}">
                <a16:creationId xmlns:a16="http://schemas.microsoft.com/office/drawing/2014/main" id="{77EED906-CE26-4DCE-A823-0B2D70A2E5A9}"/>
              </a:ext>
            </a:extLst>
          </p:cNvPr>
          <p:cNvSpPr>
            <a:spLocks noGrp="1"/>
          </p:cNvSpPr>
          <p:nvPr>
            <p:ph type="title"/>
          </p:nvPr>
        </p:nvSpPr>
        <p:spPr/>
        <p:txBody>
          <a:bodyPr>
            <a:normAutofit fontScale="90000"/>
          </a:bodyPr>
          <a:lstStyle/>
          <a:p>
            <a:r>
              <a:rPr lang="en-US" b="1" dirty="0">
                <a:latin typeface="Arial Black" panose="020B0A04020102020204" pitchFamily="34" charset="0"/>
              </a:rPr>
              <a:t>Other Key Terms Continued</a:t>
            </a:r>
            <a:br>
              <a:rPr lang="en-US" b="1" dirty="0"/>
            </a:br>
            <a:r>
              <a:rPr lang="en-US" sz="3600" dirty="0"/>
              <a:t>(Refer to your workbook)</a:t>
            </a:r>
          </a:p>
        </p:txBody>
      </p:sp>
    </p:spTree>
    <p:extLst>
      <p:ext uri="{BB962C8B-B14F-4D97-AF65-F5344CB8AC3E}">
        <p14:creationId xmlns:p14="http://schemas.microsoft.com/office/powerpoint/2010/main" val="15453211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100FEF7-740A-4DC0-8167-1891D79B5640}"/>
              </a:ext>
            </a:extLst>
          </p:cNvPr>
          <p:cNvSpPr>
            <a:spLocks noGrp="1"/>
          </p:cNvSpPr>
          <p:nvPr>
            <p:ph type="sldNum" sz="quarter" idx="12"/>
          </p:nvPr>
        </p:nvSpPr>
        <p:spPr/>
        <p:txBody>
          <a:bodyPr/>
          <a:lstStyle/>
          <a:p>
            <a:fld id="{5E779C6D-2D3D-407B-ABDD-AB2C83943F7F}" type="slidenum">
              <a:rPr lang="en-US" smtClean="0"/>
              <a:t>36</a:t>
            </a:fld>
            <a:endParaRPr lang="en-US"/>
          </a:p>
        </p:txBody>
      </p:sp>
      <p:sp>
        <p:nvSpPr>
          <p:cNvPr id="6" name="TextBox 5">
            <a:extLst>
              <a:ext uri="{FF2B5EF4-FFF2-40B4-BE49-F238E27FC236}">
                <a16:creationId xmlns:a16="http://schemas.microsoft.com/office/drawing/2014/main" id="{DABFA6F3-75A3-4D46-9FF7-94BCB01C381B}"/>
              </a:ext>
            </a:extLst>
          </p:cNvPr>
          <p:cNvSpPr txBox="1"/>
          <p:nvPr/>
        </p:nvSpPr>
        <p:spPr>
          <a:xfrm>
            <a:off x="5527199" y="5355533"/>
            <a:ext cx="2766936" cy="430887"/>
          </a:xfrm>
          <a:prstGeom prst="rect">
            <a:avLst/>
          </a:prstGeom>
          <a:noFill/>
        </p:spPr>
        <p:txBody>
          <a:bodyPr wrap="square" rtlCol="0">
            <a:spAutoFit/>
          </a:bodyPr>
          <a:lstStyle/>
          <a:p>
            <a:r>
              <a:rPr lang="en-US" sz="1100" dirty="0"/>
              <a:t>Fatal Boston trench collapse</a:t>
            </a:r>
          </a:p>
          <a:p>
            <a:r>
              <a:rPr lang="en-US" sz="1100" dirty="0"/>
              <a:t>Video Courtesy of </a:t>
            </a:r>
            <a:r>
              <a:rPr lang="en-US" sz="1100" dirty="0">
                <a:hlinkClick r:id="rId3"/>
              </a:rPr>
              <a:t>WCVB Channel 5 Boston </a:t>
            </a:r>
            <a:endParaRPr lang="en-US" sz="1100" dirty="0"/>
          </a:p>
        </p:txBody>
      </p:sp>
      <p:pic>
        <p:nvPicPr>
          <p:cNvPr id="7" name="Picture 6" descr="A thumbnail of a youtube video showing the attempted rescue from a trench collapse.">
            <a:hlinkClick r:id="rId3"/>
            <a:extLst>
              <a:ext uri="{FF2B5EF4-FFF2-40B4-BE49-F238E27FC236}">
                <a16:creationId xmlns:a16="http://schemas.microsoft.com/office/drawing/2014/main" id="{3A4E3E1F-FEB2-4F24-A395-860517D3A32F}"/>
              </a:ext>
            </a:extLst>
          </p:cNvPr>
          <p:cNvPicPr>
            <a:picLocks noChangeAspect="1"/>
          </p:cNvPicPr>
          <p:nvPr/>
        </p:nvPicPr>
        <p:blipFill>
          <a:blip r:embed="rId4"/>
          <a:stretch>
            <a:fillRect/>
          </a:stretch>
        </p:blipFill>
        <p:spPr>
          <a:xfrm>
            <a:off x="5527199" y="1713072"/>
            <a:ext cx="6420802" cy="3602281"/>
          </a:xfrm>
          <a:prstGeom prst="rect">
            <a:avLst/>
          </a:prstGeom>
        </p:spPr>
      </p:pic>
      <p:sp>
        <p:nvSpPr>
          <p:cNvPr id="3" name="Content Placeholder 2"/>
          <p:cNvSpPr>
            <a:spLocks noGrp="1"/>
          </p:cNvSpPr>
          <p:nvPr>
            <p:ph idx="1"/>
          </p:nvPr>
        </p:nvSpPr>
        <p:spPr>
          <a:xfrm>
            <a:off x="425156" y="1567596"/>
            <a:ext cx="5377515" cy="4351338"/>
          </a:xfrm>
        </p:spPr>
        <p:txBody>
          <a:bodyPr>
            <a:normAutofit lnSpcReduction="10000"/>
          </a:bodyPr>
          <a:lstStyle/>
          <a:p>
            <a:r>
              <a:rPr lang="en-US" sz="3600" dirty="0"/>
              <a:t>Review YouTube clip</a:t>
            </a:r>
          </a:p>
          <a:p>
            <a:r>
              <a:rPr lang="en-US" sz="3600" dirty="0"/>
              <a:t>Trenching Fatalities Between 2013-2017</a:t>
            </a:r>
          </a:p>
          <a:p>
            <a:pPr lvl="1"/>
            <a:r>
              <a:rPr lang="en-US" sz="3066" dirty="0"/>
              <a:t>Industrial construction sites (45)</a:t>
            </a:r>
          </a:p>
          <a:p>
            <a:pPr lvl="1"/>
            <a:r>
              <a:rPr lang="en-US" sz="3066" dirty="0"/>
              <a:t>Private residences (39) </a:t>
            </a:r>
          </a:p>
          <a:p>
            <a:pPr lvl="1"/>
            <a:r>
              <a:rPr lang="en-US" sz="3066" dirty="0"/>
              <a:t>Street and highway construction sites (28)</a:t>
            </a:r>
          </a:p>
        </p:txBody>
      </p:sp>
      <p:sp>
        <p:nvSpPr>
          <p:cNvPr id="2" name="Title 1"/>
          <p:cNvSpPr>
            <a:spLocks noGrp="1"/>
          </p:cNvSpPr>
          <p:nvPr>
            <p:ph type="title"/>
          </p:nvPr>
        </p:nvSpPr>
        <p:spPr>
          <a:xfrm>
            <a:off x="838200" y="136525"/>
            <a:ext cx="10515600" cy="1325563"/>
          </a:xfrm>
        </p:spPr>
        <p:txBody>
          <a:bodyPr/>
          <a:lstStyle/>
          <a:p>
            <a:pPr algn="ctr"/>
            <a:r>
              <a:rPr lang="en-US" dirty="0">
                <a:latin typeface="Arial Black" panose="020B0A04020102020204" pitchFamily="34" charset="0"/>
              </a:rPr>
              <a:t>Statistics &amp; Data</a:t>
            </a:r>
          </a:p>
        </p:txBody>
      </p:sp>
    </p:spTree>
    <p:extLst>
      <p:ext uri="{BB962C8B-B14F-4D97-AF65-F5344CB8AC3E}">
        <p14:creationId xmlns:p14="http://schemas.microsoft.com/office/powerpoint/2010/main" val="11110860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100FEF7-740A-4DC0-8167-1891D79B5640}"/>
              </a:ext>
            </a:extLst>
          </p:cNvPr>
          <p:cNvSpPr>
            <a:spLocks noGrp="1"/>
          </p:cNvSpPr>
          <p:nvPr>
            <p:ph type="sldNum" sz="quarter" idx="12"/>
          </p:nvPr>
        </p:nvSpPr>
        <p:spPr/>
        <p:txBody>
          <a:bodyPr/>
          <a:lstStyle/>
          <a:p>
            <a:fld id="{5E779C6D-2D3D-407B-ABDD-AB2C83943F7F}" type="slidenum">
              <a:rPr lang="en-US" smtClean="0"/>
              <a:t>37</a:t>
            </a:fld>
            <a:endParaRPr lang="en-US" dirty="0"/>
          </a:p>
        </p:txBody>
      </p:sp>
      <p:sp>
        <p:nvSpPr>
          <p:cNvPr id="8" name="TextBox 7">
            <a:extLst>
              <a:ext uri="{FF2B5EF4-FFF2-40B4-BE49-F238E27FC236}">
                <a16:creationId xmlns:a16="http://schemas.microsoft.com/office/drawing/2014/main" id="{68E3B3C3-5CAD-491C-8E08-A068C97FBC44}"/>
              </a:ext>
            </a:extLst>
          </p:cNvPr>
          <p:cNvSpPr txBox="1"/>
          <p:nvPr/>
        </p:nvSpPr>
        <p:spPr>
          <a:xfrm>
            <a:off x="1627834" y="5586897"/>
            <a:ext cx="6213212" cy="923330"/>
          </a:xfrm>
          <a:prstGeom prst="rect">
            <a:avLst/>
          </a:prstGeom>
          <a:noFill/>
        </p:spPr>
        <p:txBody>
          <a:bodyPr wrap="square" rtlCol="0">
            <a:spAutoFit/>
          </a:bodyPr>
          <a:lstStyle/>
          <a:p>
            <a:r>
              <a:rPr lang="en-US" dirty="0"/>
              <a:t>This data courtesy of </a:t>
            </a:r>
            <a:r>
              <a:rPr lang="en-US" dirty="0">
                <a:hlinkClick r:id="rId3"/>
              </a:rPr>
              <a:t>OSHA</a:t>
            </a:r>
            <a:r>
              <a:rPr lang="en-US" dirty="0"/>
              <a:t> (cited by Federal OSHA during the period October 2018 through September 2019. Penalties shown reflect current rather than initial amounts.)</a:t>
            </a:r>
          </a:p>
        </p:txBody>
      </p:sp>
      <p:graphicFrame>
        <p:nvGraphicFramePr>
          <p:cNvPr id="5" name="Table 4">
            <a:extLst>
              <a:ext uri="{FF2B5EF4-FFF2-40B4-BE49-F238E27FC236}">
                <a16:creationId xmlns:a16="http://schemas.microsoft.com/office/drawing/2014/main" id="{44D55DC2-EE02-425A-A27C-D44537129171}"/>
              </a:ext>
            </a:extLst>
          </p:cNvPr>
          <p:cNvGraphicFramePr>
            <a:graphicFrameLocks noGrp="1"/>
          </p:cNvGraphicFramePr>
          <p:nvPr>
            <p:extLst>
              <p:ext uri="{D42A27DB-BD31-4B8C-83A1-F6EECF244321}">
                <p14:modId xmlns:p14="http://schemas.microsoft.com/office/powerpoint/2010/main" val="934560589"/>
              </p:ext>
            </p:extLst>
          </p:nvPr>
        </p:nvGraphicFramePr>
        <p:xfrm>
          <a:off x="1704299" y="2070978"/>
          <a:ext cx="9238521" cy="3368694"/>
        </p:xfrm>
        <a:graphic>
          <a:graphicData uri="http://schemas.openxmlformats.org/drawingml/2006/table">
            <a:tbl>
              <a:tblPr firstRow="1" bandRow="1">
                <a:tableStyleId>{073A0DAA-6AF3-43AB-8588-CEC1D06C72B9}</a:tableStyleId>
              </a:tblPr>
              <a:tblGrid>
                <a:gridCol w="3079507">
                  <a:extLst>
                    <a:ext uri="{9D8B030D-6E8A-4147-A177-3AD203B41FA5}">
                      <a16:colId xmlns:a16="http://schemas.microsoft.com/office/drawing/2014/main" val="2878635958"/>
                    </a:ext>
                  </a:extLst>
                </a:gridCol>
                <a:gridCol w="3079507">
                  <a:extLst>
                    <a:ext uri="{9D8B030D-6E8A-4147-A177-3AD203B41FA5}">
                      <a16:colId xmlns:a16="http://schemas.microsoft.com/office/drawing/2014/main" val="3049595892"/>
                    </a:ext>
                  </a:extLst>
                </a:gridCol>
                <a:gridCol w="3079507">
                  <a:extLst>
                    <a:ext uri="{9D8B030D-6E8A-4147-A177-3AD203B41FA5}">
                      <a16:colId xmlns:a16="http://schemas.microsoft.com/office/drawing/2014/main" val="2755852198"/>
                    </a:ext>
                  </a:extLst>
                </a:gridCol>
              </a:tblGrid>
              <a:tr h="756660">
                <a:tc>
                  <a:txBody>
                    <a:bodyPr/>
                    <a:lstStyle/>
                    <a:p>
                      <a:pPr algn="ctr"/>
                      <a:r>
                        <a:rPr lang="en-US" sz="2400" dirty="0"/>
                        <a:t>Standard</a:t>
                      </a:r>
                    </a:p>
                  </a:txBody>
                  <a:tcPr/>
                </a:tc>
                <a:tc>
                  <a:txBody>
                    <a:bodyPr/>
                    <a:lstStyle/>
                    <a:p>
                      <a:pPr algn="ctr"/>
                      <a:r>
                        <a:rPr lang="en-US" sz="2400" dirty="0"/>
                        <a:t># of Citations</a:t>
                      </a:r>
                    </a:p>
                  </a:txBody>
                  <a:tcPr/>
                </a:tc>
                <a:tc>
                  <a:txBody>
                    <a:bodyPr/>
                    <a:lstStyle/>
                    <a:p>
                      <a:pPr algn="ctr"/>
                      <a:r>
                        <a:rPr lang="en-US" sz="2400" dirty="0"/>
                        <a:t>Penalty Amount</a:t>
                      </a:r>
                    </a:p>
                  </a:txBody>
                  <a:tcPr/>
                </a:tc>
                <a:extLst>
                  <a:ext uri="{0D108BD9-81ED-4DB2-BD59-A6C34878D82A}">
                    <a16:rowId xmlns:a16="http://schemas.microsoft.com/office/drawing/2014/main" val="3679709997"/>
                  </a:ext>
                </a:extLst>
              </a:tr>
              <a:tr h="1306017">
                <a:tc>
                  <a:txBody>
                    <a:bodyPr/>
                    <a:lstStyle/>
                    <a:p>
                      <a:r>
                        <a:rPr lang="en-US" sz="2400" dirty="0"/>
                        <a:t>1926.651 Specific Excavation Requirements</a:t>
                      </a:r>
                    </a:p>
                  </a:txBody>
                  <a:tcPr/>
                </a:tc>
                <a:tc>
                  <a:txBody>
                    <a:bodyPr/>
                    <a:lstStyle/>
                    <a:p>
                      <a:pPr algn="ctr"/>
                      <a:r>
                        <a:rPr lang="en-US" sz="2400" dirty="0"/>
                        <a:t>795</a:t>
                      </a:r>
                    </a:p>
                  </a:txBody>
                  <a:tcPr/>
                </a:tc>
                <a:tc>
                  <a:txBody>
                    <a:bodyPr/>
                    <a:lstStyle/>
                    <a:p>
                      <a:pPr algn="ctr"/>
                      <a:r>
                        <a:rPr lang="en-US" sz="2400" dirty="0"/>
                        <a:t>$3.4M</a:t>
                      </a:r>
                    </a:p>
                  </a:txBody>
                  <a:tcPr/>
                </a:tc>
                <a:extLst>
                  <a:ext uri="{0D108BD9-81ED-4DB2-BD59-A6C34878D82A}">
                    <a16:rowId xmlns:a16="http://schemas.microsoft.com/office/drawing/2014/main" val="3389549737"/>
                  </a:ext>
                </a:extLst>
              </a:tr>
              <a:tr h="1306017">
                <a:tc>
                  <a:txBody>
                    <a:bodyPr/>
                    <a:lstStyle/>
                    <a:p>
                      <a:r>
                        <a:rPr lang="en-US" sz="2400" dirty="0"/>
                        <a:t>1926.652 Requirements of Protective Systems</a:t>
                      </a:r>
                    </a:p>
                  </a:txBody>
                  <a:tcPr/>
                </a:tc>
                <a:tc>
                  <a:txBody>
                    <a:bodyPr/>
                    <a:lstStyle/>
                    <a:p>
                      <a:pPr algn="ctr"/>
                      <a:r>
                        <a:rPr lang="en-US" sz="2400" dirty="0"/>
                        <a:t>613</a:t>
                      </a:r>
                    </a:p>
                  </a:txBody>
                  <a:tcPr/>
                </a:tc>
                <a:tc>
                  <a:txBody>
                    <a:bodyPr/>
                    <a:lstStyle/>
                    <a:p>
                      <a:pPr algn="ctr"/>
                      <a:r>
                        <a:rPr lang="en-US" sz="2400" dirty="0"/>
                        <a:t>$4.2M</a:t>
                      </a:r>
                    </a:p>
                  </a:txBody>
                  <a:tcPr/>
                </a:tc>
                <a:extLst>
                  <a:ext uri="{0D108BD9-81ED-4DB2-BD59-A6C34878D82A}">
                    <a16:rowId xmlns:a16="http://schemas.microsoft.com/office/drawing/2014/main" val="1933333374"/>
                  </a:ext>
                </a:extLst>
              </a:tr>
            </a:tbl>
          </a:graphicData>
        </a:graphic>
      </p:graphicFrame>
      <p:sp>
        <p:nvSpPr>
          <p:cNvPr id="3" name="Content Placeholder 2"/>
          <p:cNvSpPr>
            <a:spLocks noGrp="1"/>
          </p:cNvSpPr>
          <p:nvPr>
            <p:ph idx="1"/>
          </p:nvPr>
        </p:nvSpPr>
        <p:spPr>
          <a:xfrm>
            <a:off x="838199" y="1328176"/>
            <a:ext cx="3568909" cy="643662"/>
          </a:xfrm>
        </p:spPr>
        <p:txBody>
          <a:bodyPr>
            <a:normAutofit/>
          </a:bodyPr>
          <a:lstStyle/>
          <a:p>
            <a:pPr marL="0" indent="0">
              <a:buNone/>
            </a:pPr>
            <a:r>
              <a:rPr lang="en-US" sz="3600" dirty="0"/>
              <a:t>Citations &amp; costs:</a:t>
            </a:r>
          </a:p>
          <a:p>
            <a:pPr marL="0" indent="0">
              <a:buNone/>
            </a:pPr>
            <a:endParaRPr lang="en-US" sz="3600" dirty="0"/>
          </a:p>
          <a:p>
            <a:pPr marL="0" indent="0">
              <a:buNone/>
            </a:pPr>
            <a:endParaRPr lang="en-US" sz="3600" dirty="0"/>
          </a:p>
        </p:txBody>
      </p:sp>
      <p:sp>
        <p:nvSpPr>
          <p:cNvPr id="2" name="Title 1"/>
          <p:cNvSpPr>
            <a:spLocks noGrp="1"/>
          </p:cNvSpPr>
          <p:nvPr>
            <p:ph type="title"/>
          </p:nvPr>
        </p:nvSpPr>
        <p:spPr>
          <a:xfrm>
            <a:off x="838200" y="136525"/>
            <a:ext cx="10515600" cy="1325563"/>
          </a:xfrm>
        </p:spPr>
        <p:txBody>
          <a:bodyPr/>
          <a:lstStyle/>
          <a:p>
            <a:pPr algn="ctr"/>
            <a:r>
              <a:rPr lang="en-US" dirty="0">
                <a:latin typeface="Arial Black" panose="020B0A04020102020204" pitchFamily="34" charset="0"/>
              </a:rPr>
              <a:t>Statistics &amp; Data</a:t>
            </a:r>
          </a:p>
        </p:txBody>
      </p:sp>
    </p:spTree>
    <p:extLst>
      <p:ext uri="{BB962C8B-B14F-4D97-AF65-F5344CB8AC3E}">
        <p14:creationId xmlns:p14="http://schemas.microsoft.com/office/powerpoint/2010/main" val="9818286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100FEF7-740A-4DC0-8167-1891D79B5640}"/>
              </a:ext>
            </a:extLst>
          </p:cNvPr>
          <p:cNvSpPr>
            <a:spLocks noGrp="1"/>
          </p:cNvSpPr>
          <p:nvPr>
            <p:ph type="sldNum" sz="quarter" idx="12"/>
          </p:nvPr>
        </p:nvSpPr>
        <p:spPr/>
        <p:txBody>
          <a:bodyPr/>
          <a:lstStyle/>
          <a:p>
            <a:fld id="{5E779C6D-2D3D-407B-ABDD-AB2C83943F7F}" type="slidenum">
              <a:rPr lang="en-US" smtClean="0"/>
              <a:t>38</a:t>
            </a:fld>
            <a:endParaRPr lang="en-US"/>
          </a:p>
        </p:txBody>
      </p:sp>
      <p:sp>
        <p:nvSpPr>
          <p:cNvPr id="3" name="Content Placeholder 2"/>
          <p:cNvSpPr>
            <a:spLocks noGrp="1"/>
          </p:cNvSpPr>
          <p:nvPr>
            <p:ph idx="1"/>
          </p:nvPr>
        </p:nvSpPr>
        <p:spPr>
          <a:xfrm>
            <a:off x="1471246" y="1819714"/>
            <a:ext cx="7772401" cy="3994026"/>
          </a:xfrm>
        </p:spPr>
        <p:txBody>
          <a:bodyPr numCol="2">
            <a:normAutofit fontScale="92500" lnSpcReduction="10000"/>
          </a:bodyPr>
          <a:lstStyle/>
          <a:p>
            <a:r>
              <a:rPr lang="en-US" sz="3600" dirty="0"/>
              <a:t>Avulsion</a:t>
            </a:r>
          </a:p>
          <a:p>
            <a:r>
              <a:rPr lang="en-US" sz="3600" dirty="0"/>
              <a:t>Concussion</a:t>
            </a:r>
          </a:p>
          <a:p>
            <a:r>
              <a:rPr lang="en-US" sz="3600" dirty="0"/>
              <a:t>Crushing Injury</a:t>
            </a:r>
          </a:p>
          <a:p>
            <a:r>
              <a:rPr lang="en-US" sz="3600" dirty="0"/>
              <a:t>Cut, laceration</a:t>
            </a:r>
          </a:p>
          <a:p>
            <a:r>
              <a:rPr lang="en-US" sz="3600" dirty="0"/>
              <a:t>Joint Dislocation</a:t>
            </a:r>
          </a:p>
          <a:p>
            <a:r>
              <a:rPr lang="en-US" sz="3600" dirty="0"/>
              <a:t>Fracture</a:t>
            </a:r>
          </a:p>
          <a:p>
            <a:r>
              <a:rPr lang="en-US" sz="3600" dirty="0"/>
              <a:t>Internal injuries</a:t>
            </a:r>
          </a:p>
          <a:p>
            <a:r>
              <a:rPr lang="en-US" sz="3600" dirty="0"/>
              <a:t>Intracranial</a:t>
            </a:r>
          </a:p>
          <a:p>
            <a:r>
              <a:rPr lang="en-US" sz="3600" dirty="0"/>
              <a:t>Puncture</a:t>
            </a:r>
          </a:p>
          <a:p>
            <a:r>
              <a:rPr lang="en-US" sz="3600" dirty="0"/>
              <a:t>Soreness</a:t>
            </a:r>
          </a:p>
          <a:p>
            <a:r>
              <a:rPr lang="en-US" sz="3600" dirty="0"/>
              <a:t>Pain</a:t>
            </a:r>
          </a:p>
          <a:p>
            <a:r>
              <a:rPr lang="en-US" sz="3600" dirty="0"/>
              <a:t>Traumatic</a:t>
            </a:r>
          </a:p>
          <a:p>
            <a:endParaRPr lang="en-US" sz="3600" dirty="0"/>
          </a:p>
        </p:txBody>
      </p:sp>
      <p:sp>
        <p:nvSpPr>
          <p:cNvPr id="2" name="Title 1"/>
          <p:cNvSpPr>
            <a:spLocks noGrp="1"/>
          </p:cNvSpPr>
          <p:nvPr>
            <p:ph type="title"/>
          </p:nvPr>
        </p:nvSpPr>
        <p:spPr>
          <a:xfrm>
            <a:off x="838200" y="136525"/>
            <a:ext cx="10515600" cy="1325563"/>
          </a:xfrm>
        </p:spPr>
        <p:txBody>
          <a:bodyPr/>
          <a:lstStyle/>
          <a:p>
            <a:r>
              <a:rPr lang="en-US" dirty="0">
                <a:latin typeface="Arial Black" panose="020B0A04020102020204" pitchFamily="34" charset="0"/>
              </a:rPr>
              <a:t>Non-fatal Injury Types:</a:t>
            </a:r>
          </a:p>
        </p:txBody>
      </p:sp>
    </p:spTree>
    <p:extLst>
      <p:ext uri="{BB962C8B-B14F-4D97-AF65-F5344CB8AC3E}">
        <p14:creationId xmlns:p14="http://schemas.microsoft.com/office/powerpoint/2010/main" val="306514567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100FEF7-740A-4DC0-8167-1891D79B5640}"/>
              </a:ext>
            </a:extLst>
          </p:cNvPr>
          <p:cNvSpPr>
            <a:spLocks noGrp="1"/>
          </p:cNvSpPr>
          <p:nvPr>
            <p:ph type="sldNum" sz="quarter" idx="12"/>
          </p:nvPr>
        </p:nvSpPr>
        <p:spPr/>
        <p:txBody>
          <a:bodyPr/>
          <a:lstStyle/>
          <a:p>
            <a:fld id="{5E779C6D-2D3D-407B-ABDD-AB2C83943F7F}" type="slidenum">
              <a:rPr lang="en-US" smtClean="0"/>
              <a:t>39</a:t>
            </a:fld>
            <a:endParaRPr lang="en-US"/>
          </a:p>
        </p:txBody>
      </p:sp>
      <p:sp>
        <p:nvSpPr>
          <p:cNvPr id="3" name="Content Placeholder 2"/>
          <p:cNvSpPr>
            <a:spLocks noGrp="1"/>
          </p:cNvSpPr>
          <p:nvPr>
            <p:ph idx="1"/>
          </p:nvPr>
        </p:nvSpPr>
        <p:spPr>
          <a:xfrm>
            <a:off x="1360713" y="1774274"/>
            <a:ext cx="7772401" cy="3994026"/>
          </a:xfrm>
        </p:spPr>
        <p:txBody>
          <a:bodyPr numCol="2">
            <a:normAutofit lnSpcReduction="10000"/>
          </a:bodyPr>
          <a:lstStyle/>
          <a:p>
            <a:r>
              <a:rPr lang="en-US" sz="3600" dirty="0"/>
              <a:t>Cave-in</a:t>
            </a:r>
          </a:p>
          <a:p>
            <a:r>
              <a:rPr lang="en-US" sz="3600" dirty="0"/>
              <a:t>Fall through surface</a:t>
            </a:r>
          </a:p>
          <a:p>
            <a:r>
              <a:rPr lang="en-US" sz="3600" dirty="0"/>
              <a:t>Fall to lower level</a:t>
            </a:r>
          </a:p>
          <a:p>
            <a:r>
              <a:rPr lang="en-US" sz="3600" dirty="0"/>
              <a:t>Fall from collapsing structure</a:t>
            </a:r>
          </a:p>
          <a:p>
            <a:r>
              <a:rPr lang="en-US" sz="3600" dirty="0"/>
              <a:t>Fall on same level</a:t>
            </a:r>
          </a:p>
          <a:p>
            <a:r>
              <a:rPr lang="en-US" sz="3600" dirty="0"/>
              <a:t>Slipping</a:t>
            </a:r>
          </a:p>
          <a:p>
            <a:r>
              <a:rPr lang="en-US" sz="3600" dirty="0"/>
              <a:t>Jump over or to a location</a:t>
            </a:r>
          </a:p>
          <a:p>
            <a:endParaRPr lang="en-US" sz="3600" dirty="0"/>
          </a:p>
        </p:txBody>
      </p:sp>
      <p:sp>
        <p:nvSpPr>
          <p:cNvPr id="2" name="Title 1"/>
          <p:cNvSpPr>
            <a:spLocks noGrp="1"/>
          </p:cNvSpPr>
          <p:nvPr>
            <p:ph type="title"/>
          </p:nvPr>
        </p:nvSpPr>
        <p:spPr>
          <a:xfrm>
            <a:off x="838200" y="136525"/>
            <a:ext cx="10515600" cy="1325563"/>
          </a:xfrm>
        </p:spPr>
        <p:txBody>
          <a:bodyPr/>
          <a:lstStyle/>
          <a:p>
            <a:r>
              <a:rPr lang="en-US" dirty="0">
                <a:latin typeface="Arial Black" panose="020B0A04020102020204" pitchFamily="34" charset="0"/>
              </a:rPr>
              <a:t>Non-fatal Injury Events:</a:t>
            </a:r>
          </a:p>
        </p:txBody>
      </p:sp>
    </p:spTree>
    <p:extLst>
      <p:ext uri="{BB962C8B-B14F-4D97-AF65-F5344CB8AC3E}">
        <p14:creationId xmlns:p14="http://schemas.microsoft.com/office/powerpoint/2010/main" val="14002797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580FF47-38E7-40D9-9305-48A3BD3BAA5E}"/>
              </a:ext>
            </a:extLst>
          </p:cNvPr>
          <p:cNvSpPr>
            <a:spLocks noGrp="1"/>
          </p:cNvSpPr>
          <p:nvPr>
            <p:ph type="sldNum" sz="quarter" idx="12"/>
          </p:nvPr>
        </p:nvSpPr>
        <p:spPr/>
        <p:txBody>
          <a:bodyPr/>
          <a:lstStyle/>
          <a:p>
            <a:fld id="{5E779C6D-2D3D-407B-ABDD-AB2C83943F7F}" type="slidenum">
              <a:rPr lang="en-US" smtClean="0"/>
              <a:t>4</a:t>
            </a:fld>
            <a:endParaRPr lang="en-US"/>
          </a:p>
        </p:txBody>
      </p:sp>
      <p:sp>
        <p:nvSpPr>
          <p:cNvPr id="5" name="Rectangle 4">
            <a:extLst>
              <a:ext uri="{FF2B5EF4-FFF2-40B4-BE49-F238E27FC236}">
                <a16:creationId xmlns:a16="http://schemas.microsoft.com/office/drawing/2014/main" id="{F008B9D7-50E3-42DB-A068-B4EAB2769BC0}"/>
              </a:ext>
            </a:extLst>
          </p:cNvPr>
          <p:cNvSpPr/>
          <p:nvPr/>
        </p:nvSpPr>
        <p:spPr>
          <a:xfrm>
            <a:off x="1695152" y="1567901"/>
            <a:ext cx="8464848" cy="3354765"/>
          </a:xfrm>
          <a:prstGeom prst="rect">
            <a:avLst/>
          </a:prstGeom>
        </p:spPr>
        <p:txBody>
          <a:bodyPr wrap="square">
            <a:spAutoFit/>
          </a:bodyPr>
          <a:lstStyle/>
          <a:p>
            <a:pPr marL="457200" marR="0" lvl="0" indent="-457200">
              <a:spcBef>
                <a:spcPts val="0"/>
              </a:spcBef>
              <a:spcAft>
                <a:spcPts val="1200"/>
              </a:spcAft>
              <a:buFont typeface="Arial" panose="020B0604020202020204" pitchFamily="34" charset="0"/>
              <a:buChar char="•"/>
            </a:pPr>
            <a:r>
              <a:rPr lang="en-US" sz="3200" dirty="0">
                <a:latin typeface="Calibri" panose="020F0502020204030204" pitchFamily="34" charset="0"/>
                <a:ea typeface="Calibri" panose="020F0502020204030204" pitchFamily="34" charset="0"/>
                <a:cs typeface="Times New Roman" panose="02020603050405020304" pitchFamily="18" charset="0"/>
              </a:rPr>
              <a:t>Identify worker rights under the OSH Act</a:t>
            </a:r>
          </a:p>
          <a:p>
            <a:pPr marL="457200" marR="0" lvl="0" indent="-457200">
              <a:spcBef>
                <a:spcPts val="0"/>
              </a:spcBef>
              <a:spcAft>
                <a:spcPts val="1200"/>
              </a:spcAft>
              <a:buFont typeface="Arial" panose="020B0604020202020204" pitchFamily="34" charset="0"/>
              <a:buChar char="•"/>
            </a:pPr>
            <a:r>
              <a:rPr lang="en-US" sz="3200" dirty="0">
                <a:latin typeface="Calibri" panose="020F0502020204030204" pitchFamily="34" charset="0"/>
                <a:ea typeface="Calibri" panose="020F0502020204030204" pitchFamily="34" charset="0"/>
                <a:cs typeface="Times New Roman" panose="02020603050405020304" pitchFamily="18" charset="0"/>
              </a:rPr>
              <a:t>Define 15-20 key terms associated with the hazards and the safeguards of trenches and excavations</a:t>
            </a:r>
          </a:p>
          <a:p>
            <a:pPr marL="457200" marR="0" lvl="0" indent="-457200">
              <a:spcBef>
                <a:spcPts val="0"/>
              </a:spcBef>
              <a:spcAft>
                <a:spcPts val="1200"/>
              </a:spcAft>
              <a:buFont typeface="Arial" panose="020B0604020202020204" pitchFamily="34" charset="0"/>
              <a:buChar char="•"/>
            </a:pPr>
            <a:r>
              <a:rPr lang="en-US" sz="3200" dirty="0">
                <a:latin typeface="Calibri" panose="020F0502020204030204" pitchFamily="34" charset="0"/>
                <a:ea typeface="Calibri" panose="020F0502020204030204" pitchFamily="34" charset="0"/>
                <a:cs typeface="Times New Roman" panose="02020603050405020304" pitchFamily="18" charset="0"/>
              </a:rPr>
              <a:t>Discuss injury and illness statistics for trench and excavation work</a:t>
            </a:r>
          </a:p>
        </p:txBody>
      </p:sp>
      <p:sp>
        <p:nvSpPr>
          <p:cNvPr id="2" name="Title 1"/>
          <p:cNvSpPr>
            <a:spLocks noGrp="1"/>
          </p:cNvSpPr>
          <p:nvPr>
            <p:ph type="title"/>
          </p:nvPr>
        </p:nvSpPr>
        <p:spPr>
          <a:xfrm>
            <a:off x="909918" y="136525"/>
            <a:ext cx="10515600" cy="1325563"/>
          </a:xfrm>
        </p:spPr>
        <p:txBody>
          <a:bodyPr/>
          <a:lstStyle/>
          <a:p>
            <a:pPr algn="ctr"/>
            <a:r>
              <a:rPr lang="en-US" dirty="0">
                <a:latin typeface="Arial Black" panose="020B0A04020102020204" pitchFamily="34" charset="0"/>
              </a:rPr>
              <a:t>Learning Objectives</a:t>
            </a:r>
          </a:p>
        </p:txBody>
      </p:sp>
    </p:spTree>
    <p:extLst>
      <p:ext uri="{BB962C8B-B14F-4D97-AF65-F5344CB8AC3E}">
        <p14:creationId xmlns:p14="http://schemas.microsoft.com/office/powerpoint/2010/main" val="8950052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100FEF7-740A-4DC0-8167-1891D79B5640}"/>
              </a:ext>
            </a:extLst>
          </p:cNvPr>
          <p:cNvSpPr>
            <a:spLocks noGrp="1"/>
          </p:cNvSpPr>
          <p:nvPr>
            <p:ph type="sldNum" sz="quarter" idx="12"/>
          </p:nvPr>
        </p:nvSpPr>
        <p:spPr/>
        <p:txBody>
          <a:bodyPr/>
          <a:lstStyle/>
          <a:p>
            <a:fld id="{5E779C6D-2D3D-407B-ABDD-AB2C83943F7F}" type="slidenum">
              <a:rPr lang="en-US" smtClean="0"/>
              <a:t>40</a:t>
            </a:fld>
            <a:endParaRPr lang="en-US"/>
          </a:p>
        </p:txBody>
      </p:sp>
      <p:sp>
        <p:nvSpPr>
          <p:cNvPr id="6" name="TextBox 5">
            <a:extLst>
              <a:ext uri="{FF2B5EF4-FFF2-40B4-BE49-F238E27FC236}">
                <a16:creationId xmlns:a16="http://schemas.microsoft.com/office/drawing/2014/main" id="{304049A8-5E68-4E1C-B938-FFAB93F5B324}"/>
              </a:ext>
            </a:extLst>
          </p:cNvPr>
          <p:cNvSpPr txBox="1"/>
          <p:nvPr/>
        </p:nvSpPr>
        <p:spPr>
          <a:xfrm>
            <a:off x="6634750" y="5546636"/>
            <a:ext cx="4072327" cy="369332"/>
          </a:xfrm>
          <a:prstGeom prst="rect">
            <a:avLst/>
          </a:prstGeom>
          <a:noFill/>
        </p:spPr>
        <p:txBody>
          <a:bodyPr wrap="square" rtlCol="0">
            <a:spAutoFit/>
          </a:bodyPr>
          <a:lstStyle/>
          <a:p>
            <a:r>
              <a:rPr lang="en-US" dirty="0"/>
              <a:t>This image courtesy of </a:t>
            </a:r>
            <a:r>
              <a:rPr lang="en-US" dirty="0">
                <a:hlinkClick r:id="rId3"/>
              </a:rPr>
              <a:t>OSHA</a:t>
            </a:r>
            <a:r>
              <a:rPr lang="en-US" dirty="0"/>
              <a:t>.</a:t>
            </a:r>
          </a:p>
        </p:txBody>
      </p:sp>
      <p:pic>
        <p:nvPicPr>
          <p:cNvPr id="7" name="Picture 6" descr="Personnel working in a trench with visible utilities in it. ">
            <a:extLst>
              <a:ext uri="{FF2B5EF4-FFF2-40B4-BE49-F238E27FC236}">
                <a16:creationId xmlns:a16="http://schemas.microsoft.com/office/drawing/2014/main" id="{44BEFCA2-D2FC-4D5F-B944-864C55E08325}"/>
              </a:ext>
            </a:extLst>
          </p:cNvPr>
          <p:cNvPicPr>
            <a:picLocks noChangeAspect="1"/>
          </p:cNvPicPr>
          <p:nvPr/>
        </p:nvPicPr>
        <p:blipFill>
          <a:blip r:embed="rId4"/>
          <a:stretch>
            <a:fillRect/>
          </a:stretch>
        </p:blipFill>
        <p:spPr>
          <a:xfrm>
            <a:off x="6125980" y="2083254"/>
            <a:ext cx="4515224" cy="3463382"/>
          </a:xfrm>
          <a:prstGeom prst="rect">
            <a:avLst/>
          </a:prstGeom>
        </p:spPr>
      </p:pic>
      <p:sp>
        <p:nvSpPr>
          <p:cNvPr id="3" name="Content Placeholder 2"/>
          <p:cNvSpPr>
            <a:spLocks noGrp="1"/>
          </p:cNvSpPr>
          <p:nvPr>
            <p:ph idx="1"/>
          </p:nvPr>
        </p:nvSpPr>
        <p:spPr>
          <a:xfrm>
            <a:off x="838199" y="1951173"/>
            <a:ext cx="10389433" cy="4351338"/>
          </a:xfrm>
        </p:spPr>
        <p:txBody>
          <a:bodyPr>
            <a:normAutofit fontScale="92500" lnSpcReduction="10000"/>
          </a:bodyPr>
          <a:lstStyle/>
          <a:p>
            <a:pPr marL="0" indent="0">
              <a:buNone/>
            </a:pPr>
            <a:r>
              <a:rPr lang="en-US" sz="3600" dirty="0"/>
              <a:t>Underground utilities</a:t>
            </a:r>
          </a:p>
          <a:p>
            <a:pPr marL="0" indent="0">
              <a:buNone/>
            </a:pPr>
            <a:endParaRPr lang="en-US" sz="3600" dirty="0"/>
          </a:p>
          <a:p>
            <a:pPr lvl="1"/>
            <a:r>
              <a:rPr lang="en-US" sz="3200" dirty="0">
                <a:ea typeface="Tahoma" panose="020B0604030504040204" pitchFamily="34" charset="0"/>
              </a:rPr>
              <a:t>Natural gas</a:t>
            </a:r>
          </a:p>
          <a:p>
            <a:pPr lvl="1"/>
            <a:r>
              <a:rPr lang="en-US" altLang="en-US" sz="3200" dirty="0">
                <a:ea typeface="Tahoma" panose="020B0604030504040204" pitchFamily="34" charset="0"/>
                <a:cs typeface="Tahoma" panose="020B0604030504040204" pitchFamily="34" charset="0"/>
              </a:rPr>
              <a:t>Sewer</a:t>
            </a:r>
          </a:p>
          <a:p>
            <a:pPr lvl="1"/>
            <a:r>
              <a:rPr lang="en-US" altLang="en-US" sz="3200" dirty="0">
                <a:ea typeface="Tahoma" panose="020B0604030504040204" pitchFamily="34" charset="0"/>
                <a:cs typeface="Tahoma" panose="020B0604030504040204" pitchFamily="34" charset="0"/>
              </a:rPr>
              <a:t>Water</a:t>
            </a:r>
          </a:p>
          <a:p>
            <a:pPr lvl="1"/>
            <a:r>
              <a:rPr lang="en-US" altLang="en-US" sz="3200" dirty="0">
                <a:ea typeface="Tahoma" panose="020B0604030504040204" pitchFamily="34" charset="0"/>
                <a:cs typeface="Tahoma" panose="020B0604030504040204" pitchFamily="34" charset="0"/>
              </a:rPr>
              <a:t>Electric</a:t>
            </a:r>
          </a:p>
          <a:p>
            <a:pPr lvl="1"/>
            <a:r>
              <a:rPr lang="en-US" altLang="en-US" sz="3200" dirty="0">
                <a:ea typeface="Tahoma" panose="020B0604030504040204" pitchFamily="34" charset="0"/>
                <a:cs typeface="Tahoma" panose="020B0604030504040204" pitchFamily="34" charset="0"/>
              </a:rPr>
              <a:t>Communication</a:t>
            </a:r>
          </a:p>
          <a:p>
            <a:pPr lvl="1"/>
            <a:r>
              <a:rPr lang="en-US" altLang="en-US" sz="3200" dirty="0">
                <a:ea typeface="Tahoma" panose="020B0604030504040204" pitchFamily="34" charset="0"/>
                <a:cs typeface="Tahoma" panose="020B0604030504040204" pitchFamily="34" charset="0"/>
              </a:rPr>
              <a:t>Stormwater</a:t>
            </a:r>
          </a:p>
        </p:txBody>
      </p:sp>
      <p:sp>
        <p:nvSpPr>
          <p:cNvPr id="2" name="Title 1"/>
          <p:cNvSpPr>
            <a:spLocks noGrp="1"/>
          </p:cNvSpPr>
          <p:nvPr>
            <p:ph type="title"/>
          </p:nvPr>
        </p:nvSpPr>
        <p:spPr>
          <a:xfrm>
            <a:off x="838200" y="136525"/>
            <a:ext cx="10515600" cy="1325563"/>
          </a:xfrm>
        </p:spPr>
        <p:txBody>
          <a:bodyPr/>
          <a:lstStyle/>
          <a:p>
            <a:pPr algn="ctr"/>
            <a:r>
              <a:rPr lang="en-US" dirty="0">
                <a:latin typeface="Arial Black" panose="020B0A04020102020204" pitchFamily="34" charset="0"/>
              </a:rPr>
              <a:t>Identifying Hazards</a:t>
            </a:r>
          </a:p>
        </p:txBody>
      </p:sp>
    </p:spTree>
    <p:extLst>
      <p:ext uri="{BB962C8B-B14F-4D97-AF65-F5344CB8AC3E}">
        <p14:creationId xmlns:p14="http://schemas.microsoft.com/office/powerpoint/2010/main" val="240131979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100FEF7-740A-4DC0-8167-1891D79B5640}"/>
              </a:ext>
            </a:extLst>
          </p:cNvPr>
          <p:cNvSpPr>
            <a:spLocks noGrp="1"/>
          </p:cNvSpPr>
          <p:nvPr>
            <p:ph type="sldNum" sz="quarter" idx="12"/>
          </p:nvPr>
        </p:nvSpPr>
        <p:spPr/>
        <p:txBody>
          <a:bodyPr/>
          <a:lstStyle/>
          <a:p>
            <a:fld id="{5E779C6D-2D3D-407B-ABDD-AB2C83943F7F}" type="slidenum">
              <a:rPr lang="en-US" smtClean="0"/>
              <a:t>41</a:t>
            </a:fld>
            <a:endParaRPr lang="en-US" dirty="0"/>
          </a:p>
        </p:txBody>
      </p:sp>
      <p:sp>
        <p:nvSpPr>
          <p:cNvPr id="6" name="TextBox 5">
            <a:extLst>
              <a:ext uri="{FF2B5EF4-FFF2-40B4-BE49-F238E27FC236}">
                <a16:creationId xmlns:a16="http://schemas.microsoft.com/office/drawing/2014/main" id="{2264C715-2D24-48A4-B114-C1B53D1322FA}"/>
              </a:ext>
            </a:extLst>
          </p:cNvPr>
          <p:cNvSpPr txBox="1"/>
          <p:nvPr/>
        </p:nvSpPr>
        <p:spPr>
          <a:xfrm>
            <a:off x="7749916" y="4646783"/>
            <a:ext cx="4072327" cy="369332"/>
          </a:xfrm>
          <a:prstGeom prst="rect">
            <a:avLst/>
          </a:prstGeom>
          <a:noFill/>
        </p:spPr>
        <p:txBody>
          <a:bodyPr wrap="square" rtlCol="0">
            <a:spAutoFit/>
          </a:bodyPr>
          <a:lstStyle/>
          <a:p>
            <a:r>
              <a:rPr lang="en-US" dirty="0"/>
              <a:t>This image courtesy of </a:t>
            </a:r>
            <a:r>
              <a:rPr lang="en-US" dirty="0">
                <a:hlinkClick r:id="rId3"/>
              </a:rPr>
              <a:t>MNOSHA</a:t>
            </a:r>
            <a:r>
              <a:rPr lang="en-US" dirty="0"/>
              <a:t>. </a:t>
            </a:r>
          </a:p>
        </p:txBody>
      </p:sp>
      <p:pic>
        <p:nvPicPr>
          <p:cNvPr id="5" name="Picture 4" descr="Excavation at a jobsite showing workers exiting a hole using a ladder. ">
            <a:extLst>
              <a:ext uri="{FF2B5EF4-FFF2-40B4-BE49-F238E27FC236}">
                <a16:creationId xmlns:a16="http://schemas.microsoft.com/office/drawing/2014/main" id="{09C0CFBF-9E7B-4F0F-B62F-79AA891B2DD5}"/>
              </a:ext>
            </a:extLst>
          </p:cNvPr>
          <p:cNvPicPr>
            <a:picLocks noChangeAspect="1"/>
          </p:cNvPicPr>
          <p:nvPr/>
        </p:nvPicPr>
        <p:blipFill>
          <a:blip r:embed="rId4"/>
          <a:stretch>
            <a:fillRect/>
          </a:stretch>
        </p:blipFill>
        <p:spPr>
          <a:xfrm>
            <a:off x="7605910" y="1462088"/>
            <a:ext cx="4107654" cy="3064942"/>
          </a:xfrm>
          <a:prstGeom prst="rect">
            <a:avLst/>
          </a:prstGeom>
        </p:spPr>
      </p:pic>
      <p:sp>
        <p:nvSpPr>
          <p:cNvPr id="3" name="Content Placeholder 2"/>
          <p:cNvSpPr>
            <a:spLocks noGrp="1"/>
          </p:cNvSpPr>
          <p:nvPr>
            <p:ph idx="1"/>
          </p:nvPr>
        </p:nvSpPr>
        <p:spPr>
          <a:xfrm>
            <a:off x="838200" y="1951173"/>
            <a:ext cx="7526312" cy="4351338"/>
          </a:xfrm>
        </p:spPr>
        <p:txBody>
          <a:bodyPr>
            <a:normAutofit fontScale="92500" lnSpcReduction="10000"/>
          </a:bodyPr>
          <a:lstStyle/>
          <a:p>
            <a:pPr marL="0" indent="0">
              <a:buNone/>
            </a:pPr>
            <a:r>
              <a:rPr lang="en-US" sz="3600" dirty="0"/>
              <a:t>Access &amp; egress</a:t>
            </a:r>
          </a:p>
          <a:p>
            <a:pPr marL="0" indent="0">
              <a:buNone/>
            </a:pPr>
            <a:endParaRPr lang="en-US" sz="3600" dirty="0"/>
          </a:p>
          <a:p>
            <a:r>
              <a:rPr lang="en-US" sz="3600" dirty="0"/>
              <a:t>No close evacuation during  emergencies</a:t>
            </a:r>
          </a:p>
          <a:p>
            <a:r>
              <a:rPr lang="en-US" sz="3600" dirty="0"/>
              <a:t>Slipping, tripping or falling </a:t>
            </a:r>
          </a:p>
          <a:p>
            <a:r>
              <a:rPr lang="en-US" sz="3600" dirty="0"/>
              <a:t>Entrance or exit ramp improperly designed</a:t>
            </a:r>
          </a:p>
          <a:p>
            <a:r>
              <a:rPr lang="en-US" sz="3600" dirty="0"/>
              <a:t>Equipment entering or leaving</a:t>
            </a:r>
          </a:p>
          <a:p>
            <a:endParaRPr lang="en-US" sz="3600" dirty="0"/>
          </a:p>
          <a:p>
            <a:endParaRPr lang="en-US" sz="3600" dirty="0"/>
          </a:p>
        </p:txBody>
      </p:sp>
      <p:sp>
        <p:nvSpPr>
          <p:cNvPr id="2" name="Title 1"/>
          <p:cNvSpPr>
            <a:spLocks noGrp="1"/>
          </p:cNvSpPr>
          <p:nvPr>
            <p:ph type="title"/>
          </p:nvPr>
        </p:nvSpPr>
        <p:spPr>
          <a:xfrm>
            <a:off x="838200" y="136525"/>
            <a:ext cx="10515600" cy="1325563"/>
          </a:xfrm>
        </p:spPr>
        <p:txBody>
          <a:bodyPr/>
          <a:lstStyle/>
          <a:p>
            <a:pPr algn="ctr"/>
            <a:r>
              <a:rPr lang="en-US" dirty="0">
                <a:latin typeface="Arial Black" panose="020B0A04020102020204" pitchFamily="34" charset="0"/>
              </a:rPr>
              <a:t>Identifying Hazards</a:t>
            </a:r>
          </a:p>
        </p:txBody>
      </p:sp>
    </p:spTree>
    <p:extLst>
      <p:ext uri="{BB962C8B-B14F-4D97-AF65-F5344CB8AC3E}">
        <p14:creationId xmlns:p14="http://schemas.microsoft.com/office/powerpoint/2010/main" val="111454507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100FEF7-740A-4DC0-8167-1891D79B5640}"/>
              </a:ext>
            </a:extLst>
          </p:cNvPr>
          <p:cNvSpPr>
            <a:spLocks noGrp="1"/>
          </p:cNvSpPr>
          <p:nvPr>
            <p:ph type="sldNum" sz="quarter" idx="12"/>
          </p:nvPr>
        </p:nvSpPr>
        <p:spPr/>
        <p:txBody>
          <a:bodyPr/>
          <a:lstStyle/>
          <a:p>
            <a:fld id="{5E779C6D-2D3D-407B-ABDD-AB2C83943F7F}" type="slidenum">
              <a:rPr lang="en-US" smtClean="0"/>
              <a:t>42</a:t>
            </a:fld>
            <a:endParaRPr lang="en-US"/>
          </a:p>
        </p:txBody>
      </p:sp>
      <p:sp>
        <p:nvSpPr>
          <p:cNvPr id="6" name="TextBox 5">
            <a:extLst>
              <a:ext uri="{FF2B5EF4-FFF2-40B4-BE49-F238E27FC236}">
                <a16:creationId xmlns:a16="http://schemas.microsoft.com/office/drawing/2014/main" id="{8C3E1016-4A54-42A6-8EE1-B3462882799C}"/>
              </a:ext>
            </a:extLst>
          </p:cNvPr>
          <p:cNvSpPr txBox="1"/>
          <p:nvPr/>
        </p:nvSpPr>
        <p:spPr>
          <a:xfrm>
            <a:off x="7478969" y="5888566"/>
            <a:ext cx="2938072" cy="369332"/>
          </a:xfrm>
          <a:prstGeom prst="rect">
            <a:avLst/>
          </a:prstGeom>
          <a:noFill/>
        </p:spPr>
        <p:txBody>
          <a:bodyPr wrap="square" rtlCol="0">
            <a:spAutoFit/>
          </a:bodyPr>
          <a:lstStyle/>
          <a:p>
            <a:r>
              <a:rPr lang="en-US" dirty="0"/>
              <a:t>This image courtesy of </a:t>
            </a:r>
            <a:r>
              <a:rPr lang="en-US" dirty="0">
                <a:hlinkClick r:id="rId3"/>
              </a:rPr>
              <a:t>OSHA</a:t>
            </a:r>
            <a:r>
              <a:rPr lang="en-US" dirty="0"/>
              <a:t>. </a:t>
            </a:r>
          </a:p>
        </p:txBody>
      </p:sp>
      <p:pic>
        <p:nvPicPr>
          <p:cNvPr id="7" name="Picture 6" descr="Workers working around a trench dug into a street.">
            <a:extLst>
              <a:ext uri="{FF2B5EF4-FFF2-40B4-BE49-F238E27FC236}">
                <a16:creationId xmlns:a16="http://schemas.microsoft.com/office/drawing/2014/main" id="{C2F43FC7-19BD-43B4-8415-CFE8DD5F3A3B}"/>
              </a:ext>
            </a:extLst>
          </p:cNvPr>
          <p:cNvPicPr>
            <a:picLocks noChangeAspect="1"/>
          </p:cNvPicPr>
          <p:nvPr/>
        </p:nvPicPr>
        <p:blipFill>
          <a:blip r:embed="rId4"/>
          <a:stretch>
            <a:fillRect/>
          </a:stretch>
        </p:blipFill>
        <p:spPr>
          <a:xfrm>
            <a:off x="7427753" y="1659415"/>
            <a:ext cx="3281470" cy="4157887"/>
          </a:xfrm>
          <a:prstGeom prst="rect">
            <a:avLst/>
          </a:prstGeom>
        </p:spPr>
      </p:pic>
      <p:sp>
        <p:nvSpPr>
          <p:cNvPr id="3" name="Content Placeholder 2"/>
          <p:cNvSpPr>
            <a:spLocks noGrp="1"/>
          </p:cNvSpPr>
          <p:nvPr>
            <p:ph idx="1"/>
          </p:nvPr>
        </p:nvSpPr>
        <p:spPr>
          <a:xfrm>
            <a:off x="838199" y="1951173"/>
            <a:ext cx="5772463" cy="4351338"/>
          </a:xfrm>
        </p:spPr>
        <p:txBody>
          <a:bodyPr>
            <a:normAutofit/>
          </a:bodyPr>
          <a:lstStyle/>
          <a:p>
            <a:pPr marL="0" indent="0">
              <a:buNone/>
            </a:pPr>
            <a:r>
              <a:rPr lang="en-US" sz="3600" dirty="0"/>
              <a:t>Equipment &amp; vehicular traffic</a:t>
            </a:r>
          </a:p>
          <a:p>
            <a:pPr marL="0" indent="0">
              <a:buNone/>
            </a:pPr>
            <a:endParaRPr lang="en-US" sz="3600" dirty="0"/>
          </a:p>
          <a:p>
            <a:r>
              <a:rPr lang="en-US" sz="3600" dirty="0"/>
              <a:t>Accidental vehicle entry</a:t>
            </a:r>
          </a:p>
          <a:p>
            <a:r>
              <a:rPr lang="en-US" sz="3600" dirty="0"/>
              <a:t>Falling loads</a:t>
            </a:r>
          </a:p>
          <a:p>
            <a:r>
              <a:rPr lang="en-US" sz="3600" dirty="0"/>
              <a:t>Struck while loading or unloading </a:t>
            </a:r>
          </a:p>
          <a:p>
            <a:endParaRPr lang="en-US" sz="3600" dirty="0"/>
          </a:p>
          <a:p>
            <a:endParaRPr lang="en-US" sz="3600" dirty="0"/>
          </a:p>
        </p:txBody>
      </p:sp>
      <p:sp>
        <p:nvSpPr>
          <p:cNvPr id="2" name="Title 1"/>
          <p:cNvSpPr>
            <a:spLocks noGrp="1"/>
          </p:cNvSpPr>
          <p:nvPr>
            <p:ph type="title"/>
          </p:nvPr>
        </p:nvSpPr>
        <p:spPr>
          <a:xfrm>
            <a:off x="838200" y="136525"/>
            <a:ext cx="10515600" cy="1325563"/>
          </a:xfrm>
        </p:spPr>
        <p:txBody>
          <a:bodyPr/>
          <a:lstStyle/>
          <a:p>
            <a:pPr algn="ctr"/>
            <a:r>
              <a:rPr lang="en-US" dirty="0">
                <a:latin typeface="Arial Black" panose="020B0A04020102020204" pitchFamily="34" charset="0"/>
              </a:rPr>
              <a:t>Identifying Hazards</a:t>
            </a:r>
          </a:p>
        </p:txBody>
      </p:sp>
    </p:spTree>
    <p:extLst>
      <p:ext uri="{BB962C8B-B14F-4D97-AF65-F5344CB8AC3E}">
        <p14:creationId xmlns:p14="http://schemas.microsoft.com/office/powerpoint/2010/main" val="290743153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100FEF7-740A-4DC0-8167-1891D79B5640}"/>
              </a:ext>
            </a:extLst>
          </p:cNvPr>
          <p:cNvSpPr>
            <a:spLocks noGrp="1"/>
          </p:cNvSpPr>
          <p:nvPr>
            <p:ph type="sldNum" sz="quarter" idx="12"/>
          </p:nvPr>
        </p:nvSpPr>
        <p:spPr/>
        <p:txBody>
          <a:bodyPr/>
          <a:lstStyle/>
          <a:p>
            <a:fld id="{5E779C6D-2D3D-407B-ABDD-AB2C83943F7F}" type="slidenum">
              <a:rPr lang="en-US" smtClean="0"/>
              <a:t>43</a:t>
            </a:fld>
            <a:endParaRPr lang="en-US"/>
          </a:p>
        </p:txBody>
      </p:sp>
      <p:sp>
        <p:nvSpPr>
          <p:cNvPr id="6" name="TextBox 5">
            <a:extLst>
              <a:ext uri="{FF2B5EF4-FFF2-40B4-BE49-F238E27FC236}">
                <a16:creationId xmlns:a16="http://schemas.microsoft.com/office/drawing/2014/main" id="{96416949-0170-47ED-801F-0F93637F2005}"/>
              </a:ext>
            </a:extLst>
          </p:cNvPr>
          <p:cNvSpPr txBox="1"/>
          <p:nvPr/>
        </p:nvSpPr>
        <p:spPr>
          <a:xfrm>
            <a:off x="7141563" y="5131744"/>
            <a:ext cx="3051748" cy="369332"/>
          </a:xfrm>
          <a:prstGeom prst="rect">
            <a:avLst/>
          </a:prstGeom>
          <a:noFill/>
        </p:spPr>
        <p:txBody>
          <a:bodyPr wrap="square" rtlCol="0">
            <a:spAutoFit/>
          </a:bodyPr>
          <a:lstStyle/>
          <a:p>
            <a:r>
              <a:rPr lang="en-US" dirty="0"/>
              <a:t>This image courtesy of </a:t>
            </a:r>
            <a:r>
              <a:rPr lang="en-US" dirty="0">
                <a:hlinkClick r:id="rId3"/>
              </a:rPr>
              <a:t>CPWR</a:t>
            </a:r>
            <a:r>
              <a:rPr lang="en-US" dirty="0"/>
              <a:t>. </a:t>
            </a:r>
          </a:p>
        </p:txBody>
      </p:sp>
      <p:pic>
        <p:nvPicPr>
          <p:cNvPr id="5" name="Picture 4" descr="Firefighters working in and around a trench.">
            <a:extLst>
              <a:ext uri="{FF2B5EF4-FFF2-40B4-BE49-F238E27FC236}">
                <a16:creationId xmlns:a16="http://schemas.microsoft.com/office/drawing/2014/main" id="{B9F9B116-A9B3-499C-85F7-9D005429492C}"/>
              </a:ext>
            </a:extLst>
          </p:cNvPr>
          <p:cNvPicPr>
            <a:picLocks noChangeAspect="1"/>
          </p:cNvPicPr>
          <p:nvPr/>
        </p:nvPicPr>
        <p:blipFill>
          <a:blip r:embed="rId4"/>
          <a:stretch>
            <a:fillRect/>
          </a:stretch>
        </p:blipFill>
        <p:spPr>
          <a:xfrm>
            <a:off x="5438332" y="1842866"/>
            <a:ext cx="6344535" cy="3172268"/>
          </a:xfrm>
          <a:prstGeom prst="rect">
            <a:avLst/>
          </a:prstGeom>
        </p:spPr>
      </p:pic>
      <p:sp>
        <p:nvSpPr>
          <p:cNvPr id="3" name="Content Placeholder 2"/>
          <p:cNvSpPr>
            <a:spLocks noGrp="1"/>
          </p:cNvSpPr>
          <p:nvPr>
            <p:ph idx="1"/>
          </p:nvPr>
        </p:nvSpPr>
        <p:spPr>
          <a:xfrm>
            <a:off x="838199" y="1951173"/>
            <a:ext cx="4600133" cy="4351338"/>
          </a:xfrm>
        </p:spPr>
        <p:txBody>
          <a:bodyPr>
            <a:normAutofit lnSpcReduction="10000"/>
          </a:bodyPr>
          <a:lstStyle/>
          <a:p>
            <a:pPr marL="0" indent="0">
              <a:buNone/>
            </a:pPr>
            <a:r>
              <a:rPr lang="en-US" sz="3600" dirty="0"/>
              <a:t>Hazardous atmosphere</a:t>
            </a:r>
          </a:p>
          <a:p>
            <a:pPr marL="0" indent="0">
              <a:buNone/>
            </a:pPr>
            <a:endParaRPr lang="en-US" sz="3600" dirty="0"/>
          </a:p>
          <a:p>
            <a:r>
              <a:rPr lang="en-US" sz="3600" dirty="0"/>
              <a:t>Lack of oxygen</a:t>
            </a:r>
          </a:p>
          <a:p>
            <a:r>
              <a:rPr lang="en-US" sz="3600" dirty="0"/>
              <a:t>Flammable, explosive or toxic air</a:t>
            </a:r>
          </a:p>
          <a:p>
            <a:r>
              <a:rPr lang="en-US" sz="3600" dirty="0"/>
              <a:t>Lack of rescue equipment</a:t>
            </a:r>
          </a:p>
          <a:p>
            <a:pPr marL="0" indent="0">
              <a:buNone/>
            </a:pPr>
            <a:endParaRPr lang="en-US" sz="3600" dirty="0"/>
          </a:p>
          <a:p>
            <a:endParaRPr lang="en-US" sz="3600" dirty="0"/>
          </a:p>
        </p:txBody>
      </p:sp>
      <p:sp>
        <p:nvSpPr>
          <p:cNvPr id="2" name="Title 1"/>
          <p:cNvSpPr>
            <a:spLocks noGrp="1"/>
          </p:cNvSpPr>
          <p:nvPr>
            <p:ph type="title"/>
          </p:nvPr>
        </p:nvSpPr>
        <p:spPr>
          <a:xfrm>
            <a:off x="838200" y="136525"/>
            <a:ext cx="10515600" cy="1325563"/>
          </a:xfrm>
        </p:spPr>
        <p:txBody>
          <a:bodyPr/>
          <a:lstStyle/>
          <a:p>
            <a:pPr algn="ctr"/>
            <a:r>
              <a:rPr lang="en-US" dirty="0">
                <a:latin typeface="Arial Black" panose="020B0A04020102020204" pitchFamily="34" charset="0"/>
              </a:rPr>
              <a:t>Identifying Hazards</a:t>
            </a:r>
          </a:p>
        </p:txBody>
      </p:sp>
    </p:spTree>
    <p:extLst>
      <p:ext uri="{BB962C8B-B14F-4D97-AF65-F5344CB8AC3E}">
        <p14:creationId xmlns:p14="http://schemas.microsoft.com/office/powerpoint/2010/main" val="62060332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100FEF7-740A-4DC0-8167-1891D79B5640}"/>
              </a:ext>
            </a:extLst>
          </p:cNvPr>
          <p:cNvSpPr>
            <a:spLocks noGrp="1"/>
          </p:cNvSpPr>
          <p:nvPr>
            <p:ph type="sldNum" sz="quarter" idx="12"/>
          </p:nvPr>
        </p:nvSpPr>
        <p:spPr/>
        <p:txBody>
          <a:bodyPr/>
          <a:lstStyle/>
          <a:p>
            <a:fld id="{5E779C6D-2D3D-407B-ABDD-AB2C83943F7F}" type="slidenum">
              <a:rPr lang="en-US" smtClean="0"/>
              <a:t>44</a:t>
            </a:fld>
            <a:endParaRPr lang="en-US"/>
          </a:p>
        </p:txBody>
      </p:sp>
      <p:pic>
        <p:nvPicPr>
          <p:cNvPr id="6" name="Picture 5" descr="Excavation at a jobsite with a significant amount of water pooling at the bottom. ">
            <a:extLst>
              <a:ext uri="{FF2B5EF4-FFF2-40B4-BE49-F238E27FC236}">
                <a16:creationId xmlns:a16="http://schemas.microsoft.com/office/drawing/2014/main" id="{3CADDBF6-1EA6-4DC1-8D31-2BFF25B43BEB}"/>
              </a:ext>
            </a:extLst>
          </p:cNvPr>
          <p:cNvPicPr/>
          <p:nvPr/>
        </p:nvPicPr>
        <p:blipFill rotWithShape="1">
          <a:blip r:embed="rId3" cstate="print">
            <a:extLst>
              <a:ext uri="{28A0092B-C50C-407E-A947-70E740481C1C}">
                <a14:useLocalDpi xmlns:a14="http://schemas.microsoft.com/office/drawing/2010/main" val="0"/>
              </a:ext>
            </a:extLst>
          </a:blip>
          <a:srcRect l="8405" t="-1" r="314" b="15620"/>
          <a:stretch/>
        </p:blipFill>
        <p:spPr bwMode="auto">
          <a:xfrm>
            <a:off x="6223226" y="1648756"/>
            <a:ext cx="5130574" cy="3560488"/>
          </a:xfrm>
          <a:prstGeom prst="rect">
            <a:avLst/>
          </a:prstGeom>
          <a:ln>
            <a:noFill/>
          </a:ln>
          <a:extLst>
            <a:ext uri="{53640926-AAD7-44D8-BBD7-CCE9431645EC}">
              <a14:shadowObscured xmlns:a14="http://schemas.microsoft.com/office/drawing/2010/main"/>
            </a:ext>
          </a:extLst>
        </p:spPr>
      </p:pic>
      <p:sp>
        <p:nvSpPr>
          <p:cNvPr id="3" name="Content Placeholder 2"/>
          <p:cNvSpPr>
            <a:spLocks noGrp="1"/>
          </p:cNvSpPr>
          <p:nvPr>
            <p:ph idx="1"/>
          </p:nvPr>
        </p:nvSpPr>
        <p:spPr>
          <a:xfrm>
            <a:off x="838199" y="1951173"/>
            <a:ext cx="10389433" cy="4351338"/>
          </a:xfrm>
        </p:spPr>
        <p:txBody>
          <a:bodyPr>
            <a:normAutofit/>
          </a:bodyPr>
          <a:lstStyle/>
          <a:p>
            <a:pPr marL="0" indent="0">
              <a:buNone/>
            </a:pPr>
            <a:r>
              <a:rPr lang="en-US" sz="3600" dirty="0"/>
              <a:t>Water accumulation</a:t>
            </a:r>
          </a:p>
          <a:p>
            <a:pPr marL="0" indent="0">
              <a:buNone/>
            </a:pPr>
            <a:endParaRPr lang="en-US" sz="3600" dirty="0"/>
          </a:p>
          <a:p>
            <a:r>
              <a:rPr lang="en-US" sz="3600" dirty="0"/>
              <a:t>Drowning hazard</a:t>
            </a:r>
          </a:p>
          <a:p>
            <a:r>
              <a:rPr lang="en-US" sz="3600" dirty="0"/>
              <a:t>Slipping hazard</a:t>
            </a:r>
          </a:p>
          <a:p>
            <a:r>
              <a:rPr lang="en-US" sz="3600" dirty="0"/>
              <a:t>Electrical </a:t>
            </a:r>
          </a:p>
          <a:p>
            <a:r>
              <a:rPr lang="en-US" sz="3600" dirty="0"/>
              <a:t>Egress and stability hazard</a:t>
            </a:r>
          </a:p>
          <a:p>
            <a:pPr marL="0" indent="0">
              <a:buNone/>
            </a:pPr>
            <a:endParaRPr lang="en-US" sz="3600" dirty="0"/>
          </a:p>
          <a:p>
            <a:endParaRPr lang="en-US" sz="3600" dirty="0"/>
          </a:p>
        </p:txBody>
      </p:sp>
      <p:sp>
        <p:nvSpPr>
          <p:cNvPr id="2" name="Title 1"/>
          <p:cNvSpPr>
            <a:spLocks noGrp="1"/>
          </p:cNvSpPr>
          <p:nvPr>
            <p:ph type="title"/>
          </p:nvPr>
        </p:nvSpPr>
        <p:spPr>
          <a:xfrm>
            <a:off x="838200" y="136525"/>
            <a:ext cx="10515600" cy="1325563"/>
          </a:xfrm>
        </p:spPr>
        <p:txBody>
          <a:bodyPr/>
          <a:lstStyle/>
          <a:p>
            <a:pPr algn="ctr"/>
            <a:r>
              <a:rPr lang="en-US" dirty="0">
                <a:latin typeface="Arial Black" panose="020B0A04020102020204" pitchFamily="34" charset="0"/>
              </a:rPr>
              <a:t>Identifying Hazards</a:t>
            </a:r>
          </a:p>
        </p:txBody>
      </p:sp>
    </p:spTree>
    <p:extLst>
      <p:ext uri="{BB962C8B-B14F-4D97-AF65-F5344CB8AC3E}">
        <p14:creationId xmlns:p14="http://schemas.microsoft.com/office/powerpoint/2010/main" val="332100566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100FEF7-740A-4DC0-8167-1891D79B5640}"/>
              </a:ext>
            </a:extLst>
          </p:cNvPr>
          <p:cNvSpPr>
            <a:spLocks noGrp="1"/>
          </p:cNvSpPr>
          <p:nvPr>
            <p:ph type="sldNum" sz="quarter" idx="12"/>
          </p:nvPr>
        </p:nvSpPr>
        <p:spPr/>
        <p:txBody>
          <a:bodyPr/>
          <a:lstStyle/>
          <a:p>
            <a:fld id="{5E779C6D-2D3D-407B-ABDD-AB2C83943F7F}" type="slidenum">
              <a:rPr lang="en-US" smtClean="0"/>
              <a:t>45</a:t>
            </a:fld>
            <a:endParaRPr lang="en-US"/>
          </a:p>
        </p:txBody>
      </p:sp>
      <p:pic>
        <p:nvPicPr>
          <p:cNvPr id="6" name="Picture 5" descr="A trench showing loose soil or rock built-up around the edges of the trench.">
            <a:extLst>
              <a:ext uri="{FF2B5EF4-FFF2-40B4-BE49-F238E27FC236}">
                <a16:creationId xmlns:a16="http://schemas.microsoft.com/office/drawing/2014/main" id="{E421D9B5-FAA0-4565-A033-D52996BBC008}"/>
              </a:ext>
            </a:extLst>
          </p:cNvPr>
          <p:cNvPicPr>
            <a:picLocks noChangeAspect="1"/>
          </p:cNvPicPr>
          <p:nvPr/>
        </p:nvPicPr>
        <p:blipFill rotWithShape="1">
          <a:blip r:embed="rId3">
            <a:extLst>
              <a:ext uri="{28A0092B-C50C-407E-A947-70E740481C1C}">
                <a14:useLocalDpi xmlns:a14="http://schemas.microsoft.com/office/drawing/2010/main" val="0"/>
              </a:ext>
            </a:extLst>
          </a:blip>
          <a:srcRect b="14792"/>
          <a:stretch/>
        </p:blipFill>
        <p:spPr>
          <a:xfrm>
            <a:off x="6647954" y="1322837"/>
            <a:ext cx="3983202" cy="4525304"/>
          </a:xfrm>
          <a:prstGeom prst="rect">
            <a:avLst/>
          </a:prstGeom>
        </p:spPr>
      </p:pic>
      <p:sp>
        <p:nvSpPr>
          <p:cNvPr id="3" name="Content Placeholder 2"/>
          <p:cNvSpPr>
            <a:spLocks noGrp="1"/>
          </p:cNvSpPr>
          <p:nvPr>
            <p:ph idx="1"/>
          </p:nvPr>
        </p:nvSpPr>
        <p:spPr>
          <a:xfrm>
            <a:off x="1177976" y="1733550"/>
            <a:ext cx="4918024" cy="4351338"/>
          </a:xfrm>
        </p:spPr>
        <p:txBody>
          <a:bodyPr>
            <a:normAutofit/>
          </a:bodyPr>
          <a:lstStyle/>
          <a:p>
            <a:pPr marL="0" indent="0">
              <a:buNone/>
            </a:pPr>
            <a:r>
              <a:rPr lang="en-US" sz="3600" dirty="0"/>
              <a:t>Stability</a:t>
            </a:r>
          </a:p>
          <a:p>
            <a:pPr marL="0" indent="0">
              <a:buNone/>
            </a:pPr>
            <a:endParaRPr lang="en-US" sz="3600" dirty="0"/>
          </a:p>
          <a:p>
            <a:r>
              <a:rPr lang="en-US" sz="3600" dirty="0"/>
              <a:t>Loose soil or rock along edges</a:t>
            </a:r>
          </a:p>
          <a:p>
            <a:r>
              <a:rPr lang="en-US" sz="3600" dirty="0"/>
              <a:t>Surface encumbrances</a:t>
            </a:r>
          </a:p>
          <a:p>
            <a:r>
              <a:rPr lang="en-US" sz="3600" dirty="0"/>
              <a:t>Cave-ins</a:t>
            </a:r>
          </a:p>
          <a:p>
            <a:endParaRPr lang="en-US" sz="3600" dirty="0"/>
          </a:p>
          <a:p>
            <a:endParaRPr lang="en-US" sz="3600" dirty="0"/>
          </a:p>
        </p:txBody>
      </p:sp>
      <p:sp>
        <p:nvSpPr>
          <p:cNvPr id="2" name="Title 1"/>
          <p:cNvSpPr>
            <a:spLocks noGrp="1"/>
          </p:cNvSpPr>
          <p:nvPr>
            <p:ph type="title"/>
          </p:nvPr>
        </p:nvSpPr>
        <p:spPr>
          <a:xfrm>
            <a:off x="838200" y="136525"/>
            <a:ext cx="10515600" cy="1325563"/>
          </a:xfrm>
        </p:spPr>
        <p:txBody>
          <a:bodyPr/>
          <a:lstStyle/>
          <a:p>
            <a:pPr algn="ctr"/>
            <a:r>
              <a:rPr lang="en-US" dirty="0">
                <a:latin typeface="Arial Black" panose="020B0A04020102020204" pitchFamily="34" charset="0"/>
              </a:rPr>
              <a:t>Identifying Hazards</a:t>
            </a:r>
          </a:p>
        </p:txBody>
      </p:sp>
    </p:spTree>
    <p:extLst>
      <p:ext uri="{BB962C8B-B14F-4D97-AF65-F5344CB8AC3E}">
        <p14:creationId xmlns:p14="http://schemas.microsoft.com/office/powerpoint/2010/main" val="331778749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100FEF7-740A-4DC0-8167-1891D79B5640}"/>
              </a:ext>
            </a:extLst>
          </p:cNvPr>
          <p:cNvSpPr>
            <a:spLocks noGrp="1"/>
          </p:cNvSpPr>
          <p:nvPr>
            <p:ph type="sldNum" sz="quarter" idx="12"/>
          </p:nvPr>
        </p:nvSpPr>
        <p:spPr/>
        <p:txBody>
          <a:bodyPr/>
          <a:lstStyle/>
          <a:p>
            <a:fld id="{5E779C6D-2D3D-407B-ABDD-AB2C83943F7F}" type="slidenum">
              <a:rPr lang="en-US" smtClean="0"/>
              <a:t>46</a:t>
            </a:fld>
            <a:endParaRPr lang="en-US"/>
          </a:p>
        </p:txBody>
      </p:sp>
      <p:pic>
        <p:nvPicPr>
          <p:cNvPr id="5" name="Picture 4" descr="A picture showing rocks being dumped from heavy equipment on a work site.">
            <a:extLst>
              <a:ext uri="{FF2B5EF4-FFF2-40B4-BE49-F238E27FC236}">
                <a16:creationId xmlns:a16="http://schemas.microsoft.com/office/drawing/2014/main" id="{9BEB7E05-A866-416E-989B-6D97C6F58D33}"/>
              </a:ext>
            </a:extLst>
          </p:cNvPr>
          <p:cNvPicPr>
            <a:picLocks noChangeAspect="1"/>
          </p:cNvPicPr>
          <p:nvPr/>
        </p:nvPicPr>
        <p:blipFill rotWithShape="1">
          <a:blip r:embed="rId3"/>
          <a:srcRect b="52349"/>
          <a:stretch/>
        </p:blipFill>
        <p:spPr>
          <a:xfrm>
            <a:off x="5963558" y="1798819"/>
            <a:ext cx="5390241" cy="3439231"/>
          </a:xfrm>
          <a:prstGeom prst="rect">
            <a:avLst/>
          </a:prstGeom>
        </p:spPr>
      </p:pic>
      <p:sp>
        <p:nvSpPr>
          <p:cNvPr id="3" name="Content Placeholder 2"/>
          <p:cNvSpPr>
            <a:spLocks noGrp="1"/>
          </p:cNvSpPr>
          <p:nvPr>
            <p:ph idx="1"/>
          </p:nvPr>
        </p:nvSpPr>
        <p:spPr>
          <a:xfrm>
            <a:off x="838200" y="1951173"/>
            <a:ext cx="4918024" cy="4351338"/>
          </a:xfrm>
        </p:spPr>
        <p:txBody>
          <a:bodyPr>
            <a:normAutofit fontScale="92500" lnSpcReduction="10000"/>
          </a:bodyPr>
          <a:lstStyle/>
          <a:p>
            <a:pPr marL="0" indent="0">
              <a:buNone/>
            </a:pPr>
            <a:r>
              <a:rPr lang="en-US" sz="3600" dirty="0"/>
              <a:t>Unsafe behaviors</a:t>
            </a:r>
          </a:p>
          <a:p>
            <a:pPr marL="0" indent="0">
              <a:buNone/>
            </a:pPr>
            <a:endParaRPr lang="en-US" sz="3600" dirty="0"/>
          </a:p>
          <a:p>
            <a:r>
              <a:rPr lang="en-US" sz="3600" dirty="0"/>
              <a:t>Poor equipment operation</a:t>
            </a:r>
          </a:p>
          <a:p>
            <a:r>
              <a:rPr lang="en-US" sz="3600" dirty="0"/>
              <a:t>Overconfidence</a:t>
            </a:r>
          </a:p>
          <a:p>
            <a:r>
              <a:rPr lang="en-US" sz="3600" dirty="0"/>
              <a:t>Resistant to change</a:t>
            </a:r>
          </a:p>
          <a:p>
            <a:r>
              <a:rPr lang="en-US" sz="3600" dirty="0"/>
              <a:t>Ignorant of hazard severity</a:t>
            </a:r>
          </a:p>
          <a:p>
            <a:endParaRPr lang="en-US" sz="3600" dirty="0"/>
          </a:p>
          <a:p>
            <a:endParaRPr lang="en-US" sz="3600" dirty="0"/>
          </a:p>
        </p:txBody>
      </p:sp>
      <p:sp>
        <p:nvSpPr>
          <p:cNvPr id="2" name="Title 1"/>
          <p:cNvSpPr>
            <a:spLocks noGrp="1"/>
          </p:cNvSpPr>
          <p:nvPr>
            <p:ph type="title"/>
          </p:nvPr>
        </p:nvSpPr>
        <p:spPr>
          <a:xfrm>
            <a:off x="838200" y="136525"/>
            <a:ext cx="10515600" cy="1325563"/>
          </a:xfrm>
        </p:spPr>
        <p:txBody>
          <a:bodyPr/>
          <a:lstStyle/>
          <a:p>
            <a:pPr algn="ctr"/>
            <a:r>
              <a:rPr lang="en-US" dirty="0">
                <a:latin typeface="Arial Black" panose="020B0A04020102020204" pitchFamily="34" charset="0"/>
              </a:rPr>
              <a:t>Identifying Hazards</a:t>
            </a:r>
          </a:p>
        </p:txBody>
      </p:sp>
    </p:spTree>
    <p:extLst>
      <p:ext uri="{BB962C8B-B14F-4D97-AF65-F5344CB8AC3E}">
        <p14:creationId xmlns:p14="http://schemas.microsoft.com/office/powerpoint/2010/main" val="231610827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5DD8EF3-FAFB-4CEE-AB4E-0DDBCC59913A}"/>
              </a:ext>
            </a:extLst>
          </p:cNvPr>
          <p:cNvSpPr>
            <a:spLocks noGrp="1"/>
          </p:cNvSpPr>
          <p:nvPr>
            <p:ph type="sldNum" sz="quarter" idx="12"/>
          </p:nvPr>
        </p:nvSpPr>
        <p:spPr/>
        <p:txBody>
          <a:bodyPr/>
          <a:lstStyle/>
          <a:p>
            <a:fld id="{5E779C6D-2D3D-407B-ABDD-AB2C83943F7F}" type="slidenum">
              <a:rPr lang="en-US" smtClean="0"/>
              <a:t>47</a:t>
            </a:fld>
            <a:endParaRPr lang="en-US"/>
          </a:p>
        </p:txBody>
      </p:sp>
      <p:sp>
        <p:nvSpPr>
          <p:cNvPr id="2" name="Title 1">
            <a:extLst>
              <a:ext uri="{FF2B5EF4-FFF2-40B4-BE49-F238E27FC236}">
                <a16:creationId xmlns:a16="http://schemas.microsoft.com/office/drawing/2014/main" id="{DEBC3A0A-FDFB-4354-8165-5FDF1E5B36C3}"/>
              </a:ext>
            </a:extLst>
          </p:cNvPr>
          <p:cNvSpPr>
            <a:spLocks noGrp="1"/>
          </p:cNvSpPr>
          <p:nvPr>
            <p:ph type="title"/>
          </p:nvPr>
        </p:nvSpPr>
        <p:spPr>
          <a:xfrm>
            <a:off x="609600" y="2570205"/>
            <a:ext cx="10972800" cy="1143000"/>
          </a:xfrm>
        </p:spPr>
        <p:txBody>
          <a:bodyPr>
            <a:normAutofit fontScale="90000"/>
          </a:bodyPr>
          <a:lstStyle/>
          <a:p>
            <a:r>
              <a:rPr lang="en-US" dirty="0">
                <a:latin typeface="Arial Black" panose="020B0A04020102020204" pitchFamily="34" charset="0"/>
              </a:rPr>
              <a:t>Workshop A</a:t>
            </a:r>
            <a:br>
              <a:rPr lang="en-US" dirty="0">
                <a:latin typeface="Arial Black" panose="020B0A04020102020204" pitchFamily="34" charset="0"/>
              </a:rPr>
            </a:br>
            <a:r>
              <a:rPr lang="en-US" dirty="0">
                <a:latin typeface="Arial Black" panose="020B0A04020102020204" pitchFamily="34" charset="0"/>
              </a:rPr>
              <a:t>Hazard Identification</a:t>
            </a:r>
          </a:p>
        </p:txBody>
      </p:sp>
    </p:spTree>
    <p:extLst>
      <p:ext uri="{BB962C8B-B14F-4D97-AF65-F5344CB8AC3E}">
        <p14:creationId xmlns:p14="http://schemas.microsoft.com/office/powerpoint/2010/main" val="156437971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100FEF7-740A-4DC0-8167-1891D79B5640}"/>
              </a:ext>
            </a:extLst>
          </p:cNvPr>
          <p:cNvSpPr>
            <a:spLocks noGrp="1"/>
          </p:cNvSpPr>
          <p:nvPr>
            <p:ph type="sldNum" sz="quarter" idx="12"/>
          </p:nvPr>
        </p:nvSpPr>
        <p:spPr/>
        <p:txBody>
          <a:bodyPr/>
          <a:lstStyle/>
          <a:p>
            <a:fld id="{5E779C6D-2D3D-407B-ABDD-AB2C83943F7F}" type="slidenum">
              <a:rPr lang="en-US" smtClean="0"/>
              <a:t>48</a:t>
            </a:fld>
            <a:endParaRPr lang="en-US"/>
          </a:p>
        </p:txBody>
      </p:sp>
      <p:sp>
        <p:nvSpPr>
          <p:cNvPr id="14" name="TextBox 13">
            <a:extLst>
              <a:ext uri="{FF2B5EF4-FFF2-40B4-BE49-F238E27FC236}">
                <a16:creationId xmlns:a16="http://schemas.microsoft.com/office/drawing/2014/main" id="{3A685C1D-2FEB-4AC4-96A9-D342C9F111F3}"/>
              </a:ext>
            </a:extLst>
          </p:cNvPr>
          <p:cNvSpPr txBox="1"/>
          <p:nvPr/>
        </p:nvSpPr>
        <p:spPr>
          <a:xfrm>
            <a:off x="1096817" y="6538913"/>
            <a:ext cx="4715168" cy="276999"/>
          </a:xfrm>
          <a:prstGeom prst="rect">
            <a:avLst/>
          </a:prstGeom>
          <a:noFill/>
        </p:spPr>
        <p:txBody>
          <a:bodyPr wrap="square" rtlCol="0">
            <a:spAutoFit/>
          </a:bodyPr>
          <a:lstStyle/>
          <a:p>
            <a:r>
              <a:rPr lang="en-US" sz="1200" dirty="0"/>
              <a:t>These images are courtesy of creative commons. </a:t>
            </a:r>
          </a:p>
        </p:txBody>
      </p:sp>
      <p:sp>
        <p:nvSpPr>
          <p:cNvPr id="13" name="Content Placeholder 2">
            <a:extLst>
              <a:ext uri="{FF2B5EF4-FFF2-40B4-BE49-F238E27FC236}">
                <a16:creationId xmlns:a16="http://schemas.microsoft.com/office/drawing/2014/main" id="{21EADF51-281E-473D-8D03-7269079C250D}"/>
              </a:ext>
            </a:extLst>
          </p:cNvPr>
          <p:cNvSpPr txBox="1">
            <a:spLocks/>
          </p:cNvSpPr>
          <p:nvPr/>
        </p:nvSpPr>
        <p:spPr>
          <a:xfrm>
            <a:off x="7244772" y="5447018"/>
            <a:ext cx="3039300" cy="76176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200" dirty="0"/>
              <a:t>-about 2700 lb.</a:t>
            </a:r>
          </a:p>
          <a:p>
            <a:pPr marL="0" indent="0">
              <a:buFont typeface="Arial" panose="020B0604020202020204" pitchFamily="34" charset="0"/>
              <a:buNone/>
            </a:pPr>
            <a:endParaRPr lang="en-US" sz="3200" dirty="0"/>
          </a:p>
          <a:p>
            <a:endParaRPr lang="en-US" sz="3200" dirty="0"/>
          </a:p>
        </p:txBody>
      </p:sp>
      <p:sp>
        <p:nvSpPr>
          <p:cNvPr id="12" name="Content Placeholder 2">
            <a:extLst>
              <a:ext uri="{FF2B5EF4-FFF2-40B4-BE49-F238E27FC236}">
                <a16:creationId xmlns:a16="http://schemas.microsoft.com/office/drawing/2014/main" id="{854E5CF6-6A3B-4420-88C7-47078F6D68CE}"/>
              </a:ext>
            </a:extLst>
          </p:cNvPr>
          <p:cNvSpPr txBox="1">
            <a:spLocks/>
          </p:cNvSpPr>
          <p:nvPr/>
        </p:nvSpPr>
        <p:spPr>
          <a:xfrm>
            <a:off x="7244772" y="4852248"/>
            <a:ext cx="3426577" cy="761765"/>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200" dirty="0"/>
              <a:t>-1 cubic yard of soil </a:t>
            </a:r>
          </a:p>
          <a:p>
            <a:pPr marL="0" indent="0">
              <a:buFont typeface="Arial" panose="020B0604020202020204" pitchFamily="34" charset="0"/>
              <a:buNone/>
            </a:pPr>
            <a:endParaRPr lang="en-US" sz="3200" dirty="0"/>
          </a:p>
          <a:p>
            <a:endParaRPr lang="en-US" sz="3200" dirty="0"/>
          </a:p>
        </p:txBody>
      </p:sp>
      <p:pic>
        <p:nvPicPr>
          <p:cNvPr id="9" name="Picture 8" descr="A small red car. ">
            <a:extLst>
              <a:ext uri="{FF2B5EF4-FFF2-40B4-BE49-F238E27FC236}">
                <a16:creationId xmlns:a16="http://schemas.microsoft.com/office/drawing/2014/main" id="{D8C82729-7399-45D8-B57C-891C9A6926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47942" y="1574929"/>
            <a:ext cx="4711733" cy="3141156"/>
          </a:xfrm>
          <a:prstGeom prst="rect">
            <a:avLst/>
          </a:prstGeom>
        </p:spPr>
      </p:pic>
      <p:sp>
        <p:nvSpPr>
          <p:cNvPr id="11" name="Content Placeholder 2">
            <a:extLst>
              <a:ext uri="{FF2B5EF4-FFF2-40B4-BE49-F238E27FC236}">
                <a16:creationId xmlns:a16="http://schemas.microsoft.com/office/drawing/2014/main" id="{206E9F78-52F6-4843-AE2A-E50ADF8F88C8}"/>
              </a:ext>
            </a:extLst>
          </p:cNvPr>
          <p:cNvSpPr txBox="1">
            <a:spLocks/>
          </p:cNvSpPr>
          <p:nvPr/>
        </p:nvSpPr>
        <p:spPr>
          <a:xfrm>
            <a:off x="1907928" y="5569637"/>
            <a:ext cx="2714314" cy="76176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200" dirty="0"/>
              <a:t>-about 100 lb.</a:t>
            </a:r>
          </a:p>
          <a:p>
            <a:pPr marL="0" indent="0">
              <a:buFont typeface="Arial" panose="020B0604020202020204" pitchFamily="34" charset="0"/>
              <a:buNone/>
            </a:pPr>
            <a:endParaRPr lang="en-US" sz="3600" dirty="0"/>
          </a:p>
          <a:p>
            <a:endParaRPr lang="en-US" sz="3600" dirty="0"/>
          </a:p>
        </p:txBody>
      </p:sp>
      <p:sp>
        <p:nvSpPr>
          <p:cNvPr id="8" name="Content Placeholder 2">
            <a:extLst>
              <a:ext uri="{FF2B5EF4-FFF2-40B4-BE49-F238E27FC236}">
                <a16:creationId xmlns:a16="http://schemas.microsoft.com/office/drawing/2014/main" id="{1A8FE951-EF26-46B1-B21A-95569A5ED303}"/>
              </a:ext>
            </a:extLst>
          </p:cNvPr>
          <p:cNvSpPr txBox="1">
            <a:spLocks/>
          </p:cNvSpPr>
          <p:nvPr/>
        </p:nvSpPr>
        <p:spPr>
          <a:xfrm>
            <a:off x="1907928" y="4852248"/>
            <a:ext cx="3317319" cy="761765"/>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200" dirty="0"/>
              <a:t>-1 cubic foot of soil  </a:t>
            </a:r>
          </a:p>
          <a:p>
            <a:pPr marL="0" indent="0">
              <a:buFont typeface="Arial" panose="020B0604020202020204" pitchFamily="34" charset="0"/>
              <a:buNone/>
            </a:pPr>
            <a:endParaRPr lang="en-US" sz="3200" dirty="0"/>
          </a:p>
          <a:p>
            <a:endParaRPr lang="en-US" sz="3200" dirty="0"/>
          </a:p>
        </p:txBody>
      </p:sp>
      <p:pic>
        <p:nvPicPr>
          <p:cNvPr id="10" name="Picture 9" descr="Two bags of concrete mix, each one labeled as 50 Lbs. ">
            <a:extLst>
              <a:ext uri="{FF2B5EF4-FFF2-40B4-BE49-F238E27FC236}">
                <a16:creationId xmlns:a16="http://schemas.microsoft.com/office/drawing/2014/main" id="{B855DE64-A2F9-4CB7-BE76-0F69C0D0F1EC}"/>
              </a:ext>
            </a:extLst>
          </p:cNvPr>
          <p:cNvPicPr>
            <a:picLocks noChangeAspect="1"/>
          </p:cNvPicPr>
          <p:nvPr/>
        </p:nvPicPr>
        <p:blipFill>
          <a:blip r:embed="rId4"/>
          <a:stretch>
            <a:fillRect/>
          </a:stretch>
        </p:blipFill>
        <p:spPr>
          <a:xfrm>
            <a:off x="2022913" y="1414698"/>
            <a:ext cx="2484343" cy="3437550"/>
          </a:xfrm>
          <a:prstGeom prst="rect">
            <a:avLst/>
          </a:prstGeom>
        </p:spPr>
      </p:pic>
      <p:sp>
        <p:nvSpPr>
          <p:cNvPr id="2" name="Title 1"/>
          <p:cNvSpPr>
            <a:spLocks noGrp="1"/>
          </p:cNvSpPr>
          <p:nvPr>
            <p:ph type="title"/>
          </p:nvPr>
        </p:nvSpPr>
        <p:spPr>
          <a:xfrm>
            <a:off x="838200" y="136525"/>
            <a:ext cx="10515600" cy="1325563"/>
          </a:xfrm>
        </p:spPr>
        <p:txBody>
          <a:bodyPr/>
          <a:lstStyle/>
          <a:p>
            <a:pPr algn="ctr"/>
            <a:r>
              <a:rPr lang="en-US" dirty="0">
                <a:latin typeface="Arial Black" panose="020B0A04020102020204" pitchFamily="34" charset="0"/>
              </a:rPr>
              <a:t>Soil Mechanics</a:t>
            </a:r>
          </a:p>
        </p:txBody>
      </p:sp>
    </p:spTree>
    <p:extLst>
      <p:ext uri="{BB962C8B-B14F-4D97-AF65-F5344CB8AC3E}">
        <p14:creationId xmlns:p14="http://schemas.microsoft.com/office/powerpoint/2010/main" val="415793094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26082CE-8345-43E1-B51D-A571E1646692}"/>
              </a:ext>
            </a:extLst>
          </p:cNvPr>
          <p:cNvSpPr>
            <a:spLocks noGrp="1"/>
          </p:cNvSpPr>
          <p:nvPr>
            <p:ph type="sldNum" sz="quarter" idx="12"/>
          </p:nvPr>
        </p:nvSpPr>
        <p:spPr/>
        <p:txBody>
          <a:bodyPr/>
          <a:lstStyle/>
          <a:p>
            <a:fld id="{5E779C6D-2D3D-407B-ABDD-AB2C83943F7F}" type="slidenum">
              <a:rPr lang="en-US" smtClean="0"/>
              <a:t>49</a:t>
            </a:fld>
            <a:endParaRPr lang="en-US"/>
          </a:p>
        </p:txBody>
      </p:sp>
      <p:sp>
        <p:nvSpPr>
          <p:cNvPr id="3" name="Content Placeholder 2">
            <a:extLst>
              <a:ext uri="{FF2B5EF4-FFF2-40B4-BE49-F238E27FC236}">
                <a16:creationId xmlns:a16="http://schemas.microsoft.com/office/drawing/2014/main" id="{A724D45D-8E9D-407E-A6EC-8D27699AF7AA}"/>
              </a:ext>
            </a:extLst>
          </p:cNvPr>
          <p:cNvSpPr>
            <a:spLocks noGrp="1"/>
          </p:cNvSpPr>
          <p:nvPr>
            <p:ph idx="1"/>
          </p:nvPr>
        </p:nvSpPr>
        <p:spPr>
          <a:xfrm>
            <a:off x="609600" y="2257887"/>
            <a:ext cx="10972800" cy="3375055"/>
          </a:xfrm>
        </p:spPr>
        <p:txBody>
          <a:bodyPr>
            <a:normAutofit/>
          </a:bodyPr>
          <a:lstStyle/>
          <a:p>
            <a:r>
              <a:rPr lang="en-US" dirty="0"/>
              <a:t>Fissured </a:t>
            </a:r>
          </a:p>
          <a:p>
            <a:pPr lvl="1"/>
            <a:r>
              <a:rPr lang="en-US" dirty="0"/>
              <a:t>soil material that has a tendency to break along definite planes of fracture with little resistance, or a material that exhibits open cracks, such as tension cracks, in an exposed surface.</a:t>
            </a:r>
          </a:p>
        </p:txBody>
      </p:sp>
      <p:sp>
        <p:nvSpPr>
          <p:cNvPr id="5" name="Content Placeholder 2">
            <a:extLst>
              <a:ext uri="{FF2B5EF4-FFF2-40B4-BE49-F238E27FC236}">
                <a16:creationId xmlns:a16="http://schemas.microsoft.com/office/drawing/2014/main" id="{521BB3C5-7502-4207-9158-F102BE0F759B}"/>
              </a:ext>
            </a:extLst>
          </p:cNvPr>
          <p:cNvSpPr txBox="1">
            <a:spLocks/>
          </p:cNvSpPr>
          <p:nvPr/>
        </p:nvSpPr>
        <p:spPr>
          <a:xfrm>
            <a:off x="5337900" y="1516677"/>
            <a:ext cx="1516200" cy="594779"/>
          </a:xfrm>
          <a:prstGeom prst="rect">
            <a:avLst/>
          </a:prstGeom>
        </p:spPr>
        <p:txBody>
          <a:bodyPr vert="horz" lIns="91440" tIns="45720" rIns="91440" bIns="45720" rtlCol="0">
            <a:normAutofit/>
          </a:bodyPr>
          <a:lst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indent="0">
              <a:buFont typeface="Arial"/>
              <a:buNone/>
            </a:pPr>
            <a:r>
              <a:rPr lang="en-US" sz="3200" dirty="0"/>
              <a:t>Failures</a:t>
            </a:r>
          </a:p>
          <a:p>
            <a:pPr marL="0" indent="0">
              <a:buFont typeface="Arial"/>
              <a:buNone/>
            </a:pPr>
            <a:endParaRPr lang="en-US" sz="3200" dirty="0"/>
          </a:p>
          <a:p>
            <a:endParaRPr lang="en-US" sz="3200" dirty="0"/>
          </a:p>
        </p:txBody>
      </p:sp>
      <p:sp>
        <p:nvSpPr>
          <p:cNvPr id="2" name="Title 1">
            <a:extLst>
              <a:ext uri="{FF2B5EF4-FFF2-40B4-BE49-F238E27FC236}">
                <a16:creationId xmlns:a16="http://schemas.microsoft.com/office/drawing/2014/main" id="{261BCD1B-8E90-4537-8279-C2AEFA20F70E}"/>
              </a:ext>
            </a:extLst>
          </p:cNvPr>
          <p:cNvSpPr>
            <a:spLocks noGrp="1"/>
          </p:cNvSpPr>
          <p:nvPr>
            <p:ph type="title"/>
          </p:nvPr>
        </p:nvSpPr>
        <p:spPr/>
        <p:txBody>
          <a:bodyPr/>
          <a:lstStyle/>
          <a:p>
            <a:r>
              <a:rPr lang="en-US" dirty="0">
                <a:latin typeface="Arial Black" panose="020B0A04020102020204" pitchFamily="34" charset="0"/>
              </a:rPr>
              <a:t>Soil Mechanics</a:t>
            </a:r>
            <a:endParaRPr lang="en-US" dirty="0"/>
          </a:p>
        </p:txBody>
      </p:sp>
    </p:spTree>
    <p:extLst>
      <p:ext uri="{BB962C8B-B14F-4D97-AF65-F5344CB8AC3E}">
        <p14:creationId xmlns:p14="http://schemas.microsoft.com/office/powerpoint/2010/main" val="24698710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580FF47-38E7-40D9-9305-48A3BD3BAA5E}"/>
              </a:ext>
            </a:extLst>
          </p:cNvPr>
          <p:cNvSpPr>
            <a:spLocks noGrp="1"/>
          </p:cNvSpPr>
          <p:nvPr>
            <p:ph type="sldNum" sz="quarter" idx="12"/>
          </p:nvPr>
        </p:nvSpPr>
        <p:spPr/>
        <p:txBody>
          <a:bodyPr/>
          <a:lstStyle/>
          <a:p>
            <a:fld id="{5E779C6D-2D3D-407B-ABDD-AB2C83943F7F}" type="slidenum">
              <a:rPr lang="en-US" smtClean="0"/>
              <a:t>5</a:t>
            </a:fld>
            <a:endParaRPr lang="en-US"/>
          </a:p>
        </p:txBody>
      </p:sp>
      <p:sp>
        <p:nvSpPr>
          <p:cNvPr id="5" name="Rectangle 4">
            <a:extLst>
              <a:ext uri="{FF2B5EF4-FFF2-40B4-BE49-F238E27FC236}">
                <a16:creationId xmlns:a16="http://schemas.microsoft.com/office/drawing/2014/main" id="{5214003F-86CD-4460-9413-79CBA8AE2DBE}"/>
              </a:ext>
            </a:extLst>
          </p:cNvPr>
          <p:cNvSpPr/>
          <p:nvPr/>
        </p:nvSpPr>
        <p:spPr>
          <a:xfrm>
            <a:off x="1435525" y="1517954"/>
            <a:ext cx="9918275" cy="3354765"/>
          </a:xfrm>
          <a:prstGeom prst="rect">
            <a:avLst/>
          </a:prstGeom>
        </p:spPr>
        <p:txBody>
          <a:bodyPr wrap="square">
            <a:spAutoFit/>
          </a:bodyPr>
          <a:lstStyle/>
          <a:p>
            <a:pPr marL="457200" indent="-457200">
              <a:spcAft>
                <a:spcPts val="1200"/>
              </a:spcAft>
              <a:buFont typeface="Arial" panose="020B0604020202020204" pitchFamily="34" charset="0"/>
              <a:buChar char="•"/>
            </a:pPr>
            <a:r>
              <a:rPr lang="en-US" sz="3200" dirty="0">
                <a:latin typeface="Calibri" panose="020F0502020204030204" pitchFamily="34" charset="0"/>
                <a:ea typeface="Calibri" panose="020F0502020204030204" pitchFamily="34" charset="0"/>
                <a:cs typeface="Times New Roman" panose="02020603050405020304" pitchFamily="18" charset="0"/>
              </a:rPr>
              <a:t>Explain how to identify and avoid trenching and excavation hazards  </a:t>
            </a:r>
          </a:p>
          <a:p>
            <a:pPr marL="457200" marR="0" lvl="0" indent="-457200">
              <a:spcAft>
                <a:spcPts val="1200"/>
              </a:spcAft>
              <a:buFont typeface="Arial" panose="020B0604020202020204" pitchFamily="34" charset="0"/>
              <a:buChar char="•"/>
            </a:pPr>
            <a:r>
              <a:rPr lang="en-US" sz="3200" dirty="0">
                <a:latin typeface="Calibri" panose="020F0502020204030204" pitchFamily="34" charset="0"/>
                <a:ea typeface="Calibri" panose="020F0502020204030204" pitchFamily="34" charset="0"/>
                <a:cs typeface="Times New Roman" panose="02020603050405020304" pitchFamily="18" charset="0"/>
              </a:rPr>
              <a:t>Explain the physics and characteristics of soil and explain the different methods of soil testing </a:t>
            </a:r>
          </a:p>
          <a:p>
            <a:pPr marL="457200" marR="0" lvl="0" indent="-457200">
              <a:spcAft>
                <a:spcPts val="1200"/>
              </a:spcAft>
              <a:buFont typeface="Arial" panose="020B0604020202020204" pitchFamily="34" charset="0"/>
              <a:buChar char="•"/>
            </a:pPr>
            <a:r>
              <a:rPr lang="en-US" sz="3200" dirty="0">
                <a:latin typeface="Calibri" panose="020F0502020204030204" pitchFamily="34" charset="0"/>
                <a:ea typeface="Calibri" panose="020F0502020204030204" pitchFamily="34" charset="0"/>
                <a:cs typeface="Times New Roman" panose="02020603050405020304" pitchFamily="18" charset="0"/>
              </a:rPr>
              <a:t>Describe a trench and excavation safety program that meets all requirements of OSHA subpart P</a:t>
            </a:r>
          </a:p>
        </p:txBody>
      </p:sp>
      <p:sp>
        <p:nvSpPr>
          <p:cNvPr id="2" name="Title 1"/>
          <p:cNvSpPr>
            <a:spLocks noGrp="1"/>
          </p:cNvSpPr>
          <p:nvPr>
            <p:ph type="title"/>
          </p:nvPr>
        </p:nvSpPr>
        <p:spPr>
          <a:xfrm>
            <a:off x="909918" y="136525"/>
            <a:ext cx="10515600" cy="1325563"/>
          </a:xfrm>
        </p:spPr>
        <p:txBody>
          <a:bodyPr/>
          <a:lstStyle/>
          <a:p>
            <a:pPr algn="ctr"/>
            <a:r>
              <a:rPr lang="en-US" dirty="0">
                <a:latin typeface="Arial Black" panose="020B0A04020102020204" pitchFamily="34" charset="0"/>
              </a:rPr>
              <a:t>Learning Objectives</a:t>
            </a:r>
          </a:p>
        </p:txBody>
      </p:sp>
    </p:spTree>
    <p:extLst>
      <p:ext uri="{BB962C8B-B14F-4D97-AF65-F5344CB8AC3E}">
        <p14:creationId xmlns:p14="http://schemas.microsoft.com/office/powerpoint/2010/main" val="233054134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100FEF7-740A-4DC0-8167-1891D79B5640}"/>
              </a:ext>
            </a:extLst>
          </p:cNvPr>
          <p:cNvSpPr>
            <a:spLocks noGrp="1"/>
          </p:cNvSpPr>
          <p:nvPr>
            <p:ph type="sldNum" sz="quarter" idx="12"/>
          </p:nvPr>
        </p:nvSpPr>
        <p:spPr/>
        <p:txBody>
          <a:bodyPr/>
          <a:lstStyle/>
          <a:p>
            <a:fld id="{5E779C6D-2D3D-407B-ABDD-AB2C83943F7F}" type="slidenum">
              <a:rPr lang="en-US" smtClean="0"/>
              <a:t>50</a:t>
            </a:fld>
            <a:endParaRPr lang="en-US"/>
          </a:p>
        </p:txBody>
      </p:sp>
      <p:sp>
        <p:nvSpPr>
          <p:cNvPr id="9" name="TextBox 8">
            <a:extLst>
              <a:ext uri="{FF2B5EF4-FFF2-40B4-BE49-F238E27FC236}">
                <a16:creationId xmlns:a16="http://schemas.microsoft.com/office/drawing/2014/main" id="{03A32DB5-D86E-48E6-9FD3-45DCAA1F1E3A}"/>
              </a:ext>
            </a:extLst>
          </p:cNvPr>
          <p:cNvSpPr txBox="1"/>
          <p:nvPr/>
        </p:nvSpPr>
        <p:spPr>
          <a:xfrm>
            <a:off x="4625892" y="6538913"/>
            <a:ext cx="4043988" cy="369332"/>
          </a:xfrm>
          <a:prstGeom prst="rect">
            <a:avLst/>
          </a:prstGeom>
          <a:noFill/>
        </p:spPr>
        <p:txBody>
          <a:bodyPr wrap="square" rtlCol="0">
            <a:spAutoFit/>
          </a:bodyPr>
          <a:lstStyle/>
          <a:p>
            <a:r>
              <a:rPr lang="en-US" dirty="0"/>
              <a:t>These images courtesy of </a:t>
            </a:r>
            <a:r>
              <a:rPr lang="en-US" dirty="0">
                <a:hlinkClick r:id="rId3"/>
              </a:rPr>
              <a:t>OSHA</a:t>
            </a:r>
            <a:r>
              <a:rPr lang="en-US" dirty="0"/>
              <a:t>.</a:t>
            </a:r>
          </a:p>
        </p:txBody>
      </p:sp>
      <p:pic>
        <p:nvPicPr>
          <p:cNvPr id="6" name="Picture 5" descr="A diagram showing two trench failures. &#10;&#10;The first one labeled &quot;Tension Crack&quot;, and the second one labeled &quot;Sliding&quot;.">
            <a:extLst>
              <a:ext uri="{FF2B5EF4-FFF2-40B4-BE49-F238E27FC236}">
                <a16:creationId xmlns:a16="http://schemas.microsoft.com/office/drawing/2014/main" id="{FF49CEB1-9D3F-4CFD-9943-89AF106CB153}"/>
              </a:ext>
            </a:extLst>
          </p:cNvPr>
          <p:cNvPicPr>
            <a:picLocks noChangeAspect="1"/>
          </p:cNvPicPr>
          <p:nvPr/>
        </p:nvPicPr>
        <p:blipFill rotWithShape="1">
          <a:blip r:embed="rId4"/>
          <a:srcRect b="9190"/>
          <a:stretch/>
        </p:blipFill>
        <p:spPr>
          <a:xfrm>
            <a:off x="1197977" y="731588"/>
            <a:ext cx="5449909" cy="5820087"/>
          </a:xfrm>
          <a:prstGeom prst="rect">
            <a:avLst/>
          </a:prstGeom>
        </p:spPr>
      </p:pic>
      <p:sp>
        <p:nvSpPr>
          <p:cNvPr id="3" name="Content Placeholder 2"/>
          <p:cNvSpPr>
            <a:spLocks noGrp="1"/>
          </p:cNvSpPr>
          <p:nvPr>
            <p:ph idx="1"/>
          </p:nvPr>
        </p:nvSpPr>
        <p:spPr>
          <a:xfrm>
            <a:off x="8269069" y="1735076"/>
            <a:ext cx="1516200" cy="594779"/>
          </a:xfrm>
        </p:spPr>
        <p:txBody>
          <a:bodyPr>
            <a:normAutofit/>
          </a:bodyPr>
          <a:lstStyle/>
          <a:p>
            <a:pPr marL="0" indent="0">
              <a:buNone/>
            </a:pPr>
            <a:r>
              <a:rPr lang="en-US" sz="3200" dirty="0"/>
              <a:t>Failures</a:t>
            </a:r>
          </a:p>
          <a:p>
            <a:pPr marL="0" indent="0">
              <a:buNone/>
            </a:pPr>
            <a:endParaRPr lang="en-US" sz="3200" dirty="0"/>
          </a:p>
          <a:p>
            <a:endParaRPr lang="en-US" sz="3200" dirty="0"/>
          </a:p>
        </p:txBody>
      </p:sp>
      <p:sp>
        <p:nvSpPr>
          <p:cNvPr id="2" name="Title 1"/>
          <p:cNvSpPr>
            <a:spLocks noGrp="1"/>
          </p:cNvSpPr>
          <p:nvPr>
            <p:ph type="title"/>
          </p:nvPr>
        </p:nvSpPr>
        <p:spPr>
          <a:xfrm>
            <a:off x="6442700" y="316983"/>
            <a:ext cx="4766300" cy="1325563"/>
          </a:xfrm>
        </p:spPr>
        <p:txBody>
          <a:bodyPr>
            <a:normAutofit fontScale="90000"/>
          </a:bodyPr>
          <a:lstStyle/>
          <a:p>
            <a:pPr algn="ctr"/>
            <a:r>
              <a:rPr lang="en-US" dirty="0">
                <a:latin typeface="Arial Black" panose="020B0A04020102020204" pitchFamily="34" charset="0"/>
              </a:rPr>
              <a:t>Soil Mechanics</a:t>
            </a:r>
          </a:p>
        </p:txBody>
      </p:sp>
    </p:spTree>
    <p:extLst>
      <p:ext uri="{BB962C8B-B14F-4D97-AF65-F5344CB8AC3E}">
        <p14:creationId xmlns:p14="http://schemas.microsoft.com/office/powerpoint/2010/main" val="257574437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42700" y="316983"/>
            <a:ext cx="4766300" cy="1325563"/>
          </a:xfrm>
        </p:spPr>
        <p:txBody>
          <a:bodyPr>
            <a:normAutofit fontScale="90000"/>
          </a:bodyPr>
          <a:lstStyle/>
          <a:p>
            <a:pPr algn="ctr"/>
            <a:r>
              <a:rPr lang="en-US" dirty="0">
                <a:latin typeface="Arial Black" panose="020B0A04020102020204" pitchFamily="34" charset="0"/>
              </a:rPr>
              <a:t>Soil Mechanics</a:t>
            </a:r>
          </a:p>
        </p:txBody>
      </p:sp>
      <p:sp>
        <p:nvSpPr>
          <p:cNvPr id="3" name="Content Placeholder 2"/>
          <p:cNvSpPr>
            <a:spLocks noGrp="1"/>
          </p:cNvSpPr>
          <p:nvPr>
            <p:ph idx="1"/>
          </p:nvPr>
        </p:nvSpPr>
        <p:spPr>
          <a:xfrm>
            <a:off x="8269069" y="1735076"/>
            <a:ext cx="1516200" cy="594779"/>
          </a:xfrm>
        </p:spPr>
        <p:txBody>
          <a:bodyPr>
            <a:normAutofit/>
          </a:bodyPr>
          <a:lstStyle/>
          <a:p>
            <a:pPr marL="0" indent="0">
              <a:buNone/>
            </a:pPr>
            <a:r>
              <a:rPr lang="en-US" sz="3200" dirty="0"/>
              <a:t>Failures</a:t>
            </a:r>
          </a:p>
          <a:p>
            <a:pPr marL="0" indent="0">
              <a:buNone/>
            </a:pPr>
            <a:endParaRPr lang="en-US" sz="3200" dirty="0"/>
          </a:p>
          <a:p>
            <a:endParaRPr lang="en-US" sz="3200" dirty="0"/>
          </a:p>
        </p:txBody>
      </p:sp>
      <p:sp>
        <p:nvSpPr>
          <p:cNvPr id="4" name="Slide Number Placeholder 3">
            <a:extLst>
              <a:ext uri="{FF2B5EF4-FFF2-40B4-BE49-F238E27FC236}">
                <a16:creationId xmlns:a16="http://schemas.microsoft.com/office/drawing/2014/main" id="{3100FEF7-740A-4DC0-8167-1891D79B5640}"/>
              </a:ext>
            </a:extLst>
          </p:cNvPr>
          <p:cNvSpPr>
            <a:spLocks noGrp="1"/>
          </p:cNvSpPr>
          <p:nvPr>
            <p:ph type="sldNum" sz="quarter" idx="12"/>
          </p:nvPr>
        </p:nvSpPr>
        <p:spPr/>
        <p:txBody>
          <a:bodyPr/>
          <a:lstStyle/>
          <a:p>
            <a:fld id="{5E779C6D-2D3D-407B-ABDD-AB2C83943F7F}" type="slidenum">
              <a:rPr lang="en-US" smtClean="0"/>
              <a:t>51</a:t>
            </a:fld>
            <a:endParaRPr lang="en-US"/>
          </a:p>
        </p:txBody>
      </p:sp>
      <p:sp>
        <p:nvSpPr>
          <p:cNvPr id="9" name="TextBox 8">
            <a:extLst>
              <a:ext uri="{FF2B5EF4-FFF2-40B4-BE49-F238E27FC236}">
                <a16:creationId xmlns:a16="http://schemas.microsoft.com/office/drawing/2014/main" id="{03A32DB5-D86E-48E6-9FD3-45DCAA1F1E3A}"/>
              </a:ext>
            </a:extLst>
          </p:cNvPr>
          <p:cNvSpPr txBox="1"/>
          <p:nvPr/>
        </p:nvSpPr>
        <p:spPr>
          <a:xfrm>
            <a:off x="4420706" y="6536810"/>
            <a:ext cx="4043988" cy="369332"/>
          </a:xfrm>
          <a:prstGeom prst="rect">
            <a:avLst/>
          </a:prstGeom>
          <a:noFill/>
        </p:spPr>
        <p:txBody>
          <a:bodyPr wrap="square" rtlCol="0">
            <a:spAutoFit/>
          </a:bodyPr>
          <a:lstStyle/>
          <a:p>
            <a:r>
              <a:rPr lang="en-US" dirty="0"/>
              <a:t>These images courtesy of </a:t>
            </a:r>
            <a:r>
              <a:rPr lang="en-US" dirty="0">
                <a:hlinkClick r:id="rId3"/>
              </a:rPr>
              <a:t>OSHA</a:t>
            </a:r>
            <a:r>
              <a:rPr lang="en-US" dirty="0"/>
              <a:t>.</a:t>
            </a:r>
          </a:p>
        </p:txBody>
      </p:sp>
      <p:pic>
        <p:nvPicPr>
          <p:cNvPr id="5" name="Picture 4" descr="A diagram showing two trench failures.&#10;&#10;The first one is labeled &quot;Toppling&quot;. The second one labeled &quot;Subsidence and Bulging&quot;. ">
            <a:extLst>
              <a:ext uri="{FF2B5EF4-FFF2-40B4-BE49-F238E27FC236}">
                <a16:creationId xmlns:a16="http://schemas.microsoft.com/office/drawing/2014/main" id="{36B69AF1-5E40-4E97-9657-F43D5277D53D}"/>
              </a:ext>
            </a:extLst>
          </p:cNvPr>
          <p:cNvPicPr>
            <a:picLocks noChangeAspect="1"/>
          </p:cNvPicPr>
          <p:nvPr/>
        </p:nvPicPr>
        <p:blipFill>
          <a:blip r:embed="rId4"/>
          <a:stretch>
            <a:fillRect/>
          </a:stretch>
        </p:blipFill>
        <p:spPr>
          <a:xfrm>
            <a:off x="1205479" y="873031"/>
            <a:ext cx="4890521" cy="5537201"/>
          </a:xfrm>
          <a:prstGeom prst="rect">
            <a:avLst/>
          </a:prstGeom>
        </p:spPr>
      </p:pic>
    </p:spTree>
    <p:extLst>
      <p:ext uri="{BB962C8B-B14F-4D97-AF65-F5344CB8AC3E}">
        <p14:creationId xmlns:p14="http://schemas.microsoft.com/office/powerpoint/2010/main" val="306237842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07987"/>
            <a:ext cx="10515600" cy="1325563"/>
          </a:xfrm>
        </p:spPr>
        <p:txBody>
          <a:bodyPr/>
          <a:lstStyle/>
          <a:p>
            <a:pPr algn="ctr"/>
            <a:r>
              <a:rPr lang="en-US" dirty="0">
                <a:latin typeface="Arial Black" panose="020B0A04020102020204" pitchFamily="34" charset="0"/>
              </a:rPr>
              <a:t>Competent Person</a:t>
            </a:r>
          </a:p>
        </p:txBody>
      </p:sp>
      <p:sp>
        <p:nvSpPr>
          <p:cNvPr id="3" name="Content Placeholder 2"/>
          <p:cNvSpPr>
            <a:spLocks noGrp="1"/>
          </p:cNvSpPr>
          <p:nvPr>
            <p:ph idx="1"/>
          </p:nvPr>
        </p:nvSpPr>
        <p:spPr>
          <a:xfrm>
            <a:off x="964367" y="1733550"/>
            <a:ext cx="10389433" cy="4351338"/>
          </a:xfrm>
        </p:spPr>
        <p:txBody>
          <a:bodyPr>
            <a:normAutofit/>
          </a:bodyPr>
          <a:lstStyle/>
          <a:p>
            <a:pPr marL="0" indent="0">
              <a:buNone/>
            </a:pPr>
            <a:endParaRPr lang="en-US" sz="3600" dirty="0"/>
          </a:p>
          <a:p>
            <a:pPr marL="457200" lvl="1" indent="0">
              <a:buNone/>
            </a:pPr>
            <a:r>
              <a:rPr lang="en-US" sz="3600" dirty="0">
                <a:ea typeface="Tahoma" panose="020B0604030504040204" pitchFamily="34" charset="0"/>
              </a:rPr>
              <a:t>one who is capable of identifying existing and predictable hazards in the surroundings…and who has authorization to take prompt corrective measures to eliminate them.</a:t>
            </a:r>
            <a:endParaRPr lang="en-US" altLang="en-US" sz="3600" dirty="0">
              <a:ea typeface="Tahoma" panose="020B0604030504040204" pitchFamily="34" charset="0"/>
              <a:cs typeface="Tahoma" panose="020B0604030504040204" pitchFamily="34" charset="0"/>
            </a:endParaRPr>
          </a:p>
        </p:txBody>
      </p:sp>
      <p:sp>
        <p:nvSpPr>
          <p:cNvPr id="4" name="Slide Number Placeholder 3">
            <a:extLst>
              <a:ext uri="{FF2B5EF4-FFF2-40B4-BE49-F238E27FC236}">
                <a16:creationId xmlns:a16="http://schemas.microsoft.com/office/drawing/2014/main" id="{3100FEF7-740A-4DC0-8167-1891D79B5640}"/>
              </a:ext>
            </a:extLst>
          </p:cNvPr>
          <p:cNvSpPr>
            <a:spLocks noGrp="1"/>
          </p:cNvSpPr>
          <p:nvPr>
            <p:ph type="sldNum" sz="quarter" idx="12"/>
          </p:nvPr>
        </p:nvSpPr>
        <p:spPr/>
        <p:txBody>
          <a:bodyPr/>
          <a:lstStyle/>
          <a:p>
            <a:fld id="{5E779C6D-2D3D-407B-ABDD-AB2C83943F7F}" type="slidenum">
              <a:rPr lang="en-US" smtClean="0"/>
              <a:t>52</a:t>
            </a:fld>
            <a:endParaRPr lang="en-US"/>
          </a:p>
        </p:txBody>
      </p:sp>
    </p:spTree>
    <p:extLst>
      <p:ext uri="{BB962C8B-B14F-4D97-AF65-F5344CB8AC3E}">
        <p14:creationId xmlns:p14="http://schemas.microsoft.com/office/powerpoint/2010/main" val="240404339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36525"/>
            <a:ext cx="10515600" cy="1325563"/>
          </a:xfrm>
        </p:spPr>
        <p:txBody>
          <a:bodyPr/>
          <a:lstStyle/>
          <a:p>
            <a:pPr algn="ctr"/>
            <a:r>
              <a:rPr lang="en-US" dirty="0">
                <a:latin typeface="Arial Black" panose="020B0A04020102020204" pitchFamily="34" charset="0"/>
              </a:rPr>
              <a:t>Competent Person</a:t>
            </a:r>
          </a:p>
        </p:txBody>
      </p:sp>
      <p:sp>
        <p:nvSpPr>
          <p:cNvPr id="3" name="Content Placeholder 2"/>
          <p:cNvSpPr>
            <a:spLocks noGrp="1"/>
          </p:cNvSpPr>
          <p:nvPr>
            <p:ph idx="1"/>
          </p:nvPr>
        </p:nvSpPr>
        <p:spPr>
          <a:xfrm>
            <a:off x="838199" y="1951173"/>
            <a:ext cx="10515599" cy="4351338"/>
          </a:xfrm>
        </p:spPr>
        <p:txBody>
          <a:bodyPr>
            <a:normAutofit lnSpcReduction="10000"/>
          </a:bodyPr>
          <a:lstStyle/>
          <a:p>
            <a:pPr marL="0" indent="0">
              <a:buNone/>
            </a:pPr>
            <a:r>
              <a:rPr lang="en-US" sz="3600" dirty="0"/>
              <a:t>Role &amp; responsibilities:</a:t>
            </a:r>
          </a:p>
          <a:p>
            <a:pPr marL="0" indent="0">
              <a:buNone/>
            </a:pPr>
            <a:endParaRPr lang="en-US" sz="3600" dirty="0"/>
          </a:p>
          <a:p>
            <a:r>
              <a:rPr lang="en-US" sz="3600" dirty="0"/>
              <a:t>Design structural ramps used for workers only</a:t>
            </a:r>
          </a:p>
          <a:p>
            <a:r>
              <a:rPr lang="en-US" sz="3600" dirty="0"/>
              <a:t>Monitor water removal operations</a:t>
            </a:r>
          </a:p>
          <a:p>
            <a:r>
              <a:rPr lang="en-US" sz="3600" dirty="0"/>
              <a:t>Inspection prior to work and during shift </a:t>
            </a:r>
          </a:p>
          <a:p>
            <a:r>
              <a:rPr lang="en-US" sz="3600" dirty="0"/>
              <a:t>Remove workers exposed to hazardous area</a:t>
            </a:r>
          </a:p>
          <a:p>
            <a:r>
              <a:rPr lang="en-US" sz="3600" dirty="0"/>
              <a:t>Take precautions for worker safety</a:t>
            </a:r>
          </a:p>
          <a:p>
            <a:pPr marL="0" indent="0">
              <a:buNone/>
            </a:pPr>
            <a:endParaRPr lang="en-US" sz="3600" dirty="0"/>
          </a:p>
          <a:p>
            <a:endParaRPr lang="en-US" sz="3600" dirty="0"/>
          </a:p>
          <a:p>
            <a:endParaRPr lang="en-US" sz="3600" dirty="0"/>
          </a:p>
        </p:txBody>
      </p:sp>
      <p:sp>
        <p:nvSpPr>
          <p:cNvPr id="4" name="Slide Number Placeholder 3">
            <a:extLst>
              <a:ext uri="{FF2B5EF4-FFF2-40B4-BE49-F238E27FC236}">
                <a16:creationId xmlns:a16="http://schemas.microsoft.com/office/drawing/2014/main" id="{3100FEF7-740A-4DC0-8167-1891D79B5640}"/>
              </a:ext>
            </a:extLst>
          </p:cNvPr>
          <p:cNvSpPr>
            <a:spLocks noGrp="1"/>
          </p:cNvSpPr>
          <p:nvPr>
            <p:ph type="sldNum" sz="quarter" idx="12"/>
          </p:nvPr>
        </p:nvSpPr>
        <p:spPr/>
        <p:txBody>
          <a:bodyPr/>
          <a:lstStyle/>
          <a:p>
            <a:fld id="{5E779C6D-2D3D-407B-ABDD-AB2C83943F7F}" type="slidenum">
              <a:rPr lang="en-US" smtClean="0"/>
              <a:t>53</a:t>
            </a:fld>
            <a:endParaRPr lang="en-US"/>
          </a:p>
        </p:txBody>
      </p:sp>
    </p:spTree>
    <p:extLst>
      <p:ext uri="{BB962C8B-B14F-4D97-AF65-F5344CB8AC3E}">
        <p14:creationId xmlns:p14="http://schemas.microsoft.com/office/powerpoint/2010/main" val="252365201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100FEF7-740A-4DC0-8167-1891D79B5640}"/>
              </a:ext>
            </a:extLst>
          </p:cNvPr>
          <p:cNvSpPr>
            <a:spLocks noGrp="1"/>
          </p:cNvSpPr>
          <p:nvPr>
            <p:ph type="sldNum" sz="quarter" idx="12"/>
          </p:nvPr>
        </p:nvSpPr>
        <p:spPr/>
        <p:txBody>
          <a:bodyPr/>
          <a:lstStyle/>
          <a:p>
            <a:fld id="{5E779C6D-2D3D-407B-ABDD-AB2C83943F7F}" type="slidenum">
              <a:rPr lang="en-US" smtClean="0"/>
              <a:t>54</a:t>
            </a:fld>
            <a:endParaRPr lang="en-US"/>
          </a:p>
        </p:txBody>
      </p:sp>
      <p:sp>
        <p:nvSpPr>
          <p:cNvPr id="3" name="Content Placeholder 2"/>
          <p:cNvSpPr>
            <a:spLocks noGrp="1"/>
          </p:cNvSpPr>
          <p:nvPr>
            <p:ph idx="1"/>
          </p:nvPr>
        </p:nvSpPr>
        <p:spPr>
          <a:xfrm>
            <a:off x="838201" y="1733550"/>
            <a:ext cx="10515599" cy="4351338"/>
          </a:xfrm>
        </p:spPr>
        <p:txBody>
          <a:bodyPr>
            <a:normAutofit fontScale="92500" lnSpcReduction="10000"/>
          </a:bodyPr>
          <a:lstStyle/>
          <a:p>
            <a:pPr marL="0" indent="0">
              <a:buNone/>
            </a:pPr>
            <a:r>
              <a:rPr lang="en-US" sz="3600" dirty="0"/>
              <a:t>Role &amp; responsibilities:</a:t>
            </a:r>
          </a:p>
          <a:p>
            <a:pPr marL="0" indent="0">
              <a:buNone/>
            </a:pPr>
            <a:endParaRPr lang="en-US" sz="3600" dirty="0"/>
          </a:p>
          <a:p>
            <a:r>
              <a:rPr lang="en-US" sz="3600" dirty="0"/>
              <a:t>Examine ground of &lt;5 ft. excavations </a:t>
            </a:r>
          </a:p>
          <a:p>
            <a:r>
              <a:rPr lang="en-US" sz="3600" dirty="0"/>
              <a:t>Examine damaged equipment used in protective systems</a:t>
            </a:r>
          </a:p>
          <a:p>
            <a:r>
              <a:rPr lang="en-US" sz="3600" dirty="0"/>
              <a:t>Classify and reclassify soil &amp; rock</a:t>
            </a:r>
          </a:p>
          <a:p>
            <a:r>
              <a:rPr lang="en-US" sz="3600" dirty="0"/>
              <a:t>Reduce maximum slope based on surcharge                    loads</a:t>
            </a:r>
          </a:p>
          <a:p>
            <a:r>
              <a:rPr lang="en-US" sz="3600" dirty="0"/>
              <a:t>Evaluate the effects of surcharge</a:t>
            </a:r>
          </a:p>
          <a:p>
            <a:pPr marL="0" indent="0">
              <a:buNone/>
            </a:pPr>
            <a:endParaRPr lang="en-US" sz="3600" dirty="0"/>
          </a:p>
          <a:p>
            <a:endParaRPr lang="en-US" sz="3600" dirty="0"/>
          </a:p>
          <a:p>
            <a:endParaRPr lang="en-US" sz="3600" dirty="0"/>
          </a:p>
        </p:txBody>
      </p:sp>
      <p:sp>
        <p:nvSpPr>
          <p:cNvPr id="2" name="Title 1"/>
          <p:cNvSpPr>
            <a:spLocks noGrp="1"/>
          </p:cNvSpPr>
          <p:nvPr>
            <p:ph type="title"/>
          </p:nvPr>
        </p:nvSpPr>
        <p:spPr>
          <a:xfrm>
            <a:off x="838200" y="136525"/>
            <a:ext cx="10515600" cy="1325563"/>
          </a:xfrm>
        </p:spPr>
        <p:txBody>
          <a:bodyPr/>
          <a:lstStyle/>
          <a:p>
            <a:pPr algn="ctr"/>
            <a:r>
              <a:rPr lang="en-US" dirty="0">
                <a:latin typeface="Arial Black" panose="020B0A04020102020204" pitchFamily="34" charset="0"/>
              </a:rPr>
              <a:t>Competent Person</a:t>
            </a:r>
          </a:p>
        </p:txBody>
      </p:sp>
    </p:spTree>
    <p:extLst>
      <p:ext uri="{BB962C8B-B14F-4D97-AF65-F5344CB8AC3E}">
        <p14:creationId xmlns:p14="http://schemas.microsoft.com/office/powerpoint/2010/main" val="67794786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100FEF7-740A-4DC0-8167-1891D79B5640}"/>
              </a:ext>
            </a:extLst>
          </p:cNvPr>
          <p:cNvSpPr>
            <a:spLocks noGrp="1"/>
          </p:cNvSpPr>
          <p:nvPr>
            <p:ph type="sldNum" sz="quarter" idx="12"/>
          </p:nvPr>
        </p:nvSpPr>
        <p:spPr/>
        <p:txBody>
          <a:bodyPr/>
          <a:lstStyle/>
          <a:p>
            <a:fld id="{5E779C6D-2D3D-407B-ABDD-AB2C83943F7F}" type="slidenum">
              <a:rPr lang="en-US" smtClean="0"/>
              <a:t>55</a:t>
            </a:fld>
            <a:endParaRPr lang="en-US"/>
          </a:p>
        </p:txBody>
      </p:sp>
      <p:sp>
        <p:nvSpPr>
          <p:cNvPr id="5" name="TextBox 4">
            <a:extLst>
              <a:ext uri="{FF2B5EF4-FFF2-40B4-BE49-F238E27FC236}">
                <a16:creationId xmlns:a16="http://schemas.microsoft.com/office/drawing/2014/main" id="{13CA8B12-C5FB-4F1C-9F16-49927642DE7F}"/>
              </a:ext>
            </a:extLst>
          </p:cNvPr>
          <p:cNvSpPr txBox="1"/>
          <p:nvPr/>
        </p:nvSpPr>
        <p:spPr>
          <a:xfrm>
            <a:off x="5622307" y="5691175"/>
            <a:ext cx="3947106" cy="400110"/>
          </a:xfrm>
          <a:prstGeom prst="rect">
            <a:avLst/>
          </a:prstGeom>
          <a:noFill/>
        </p:spPr>
        <p:txBody>
          <a:bodyPr wrap="none" rtlCol="0">
            <a:spAutoFit/>
          </a:bodyPr>
          <a:lstStyle/>
          <a:p>
            <a:r>
              <a:rPr lang="en-US" sz="2000" dirty="0"/>
              <a:t>USDA Soil Texture Calculator (</a:t>
            </a:r>
            <a:r>
              <a:rPr lang="en-US" sz="2000" dirty="0">
                <a:hlinkClick r:id="rId3"/>
              </a:rPr>
              <a:t>link</a:t>
            </a:r>
            <a:r>
              <a:rPr lang="en-US" sz="2000" dirty="0"/>
              <a:t>)</a:t>
            </a:r>
          </a:p>
        </p:txBody>
      </p:sp>
      <p:pic>
        <p:nvPicPr>
          <p:cNvPr id="11" name="Picture 10" descr="A diagram of soil types comparing the percentages of sand, clay, and silt in different classifications of soil. ">
            <a:extLst>
              <a:ext uri="{FF2B5EF4-FFF2-40B4-BE49-F238E27FC236}">
                <a16:creationId xmlns:a16="http://schemas.microsoft.com/office/drawing/2014/main" id="{CA389C8F-775F-43EB-8074-FF9FB00D334B}"/>
              </a:ext>
            </a:extLst>
          </p:cNvPr>
          <p:cNvPicPr>
            <a:picLocks noChangeAspect="1"/>
          </p:cNvPicPr>
          <p:nvPr/>
        </p:nvPicPr>
        <p:blipFill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b="5464"/>
          <a:stretch/>
        </p:blipFill>
        <p:spPr>
          <a:xfrm>
            <a:off x="5106210" y="1174389"/>
            <a:ext cx="4979300" cy="4251720"/>
          </a:xfrm>
          <a:prstGeom prst="rect">
            <a:avLst/>
          </a:prstGeom>
        </p:spPr>
      </p:pic>
      <p:sp>
        <p:nvSpPr>
          <p:cNvPr id="3" name="Content Placeholder 2"/>
          <p:cNvSpPr>
            <a:spLocks noGrp="1"/>
          </p:cNvSpPr>
          <p:nvPr>
            <p:ph idx="1"/>
          </p:nvPr>
        </p:nvSpPr>
        <p:spPr>
          <a:xfrm>
            <a:off x="838200" y="1903751"/>
            <a:ext cx="3299086" cy="4398760"/>
          </a:xfrm>
        </p:spPr>
        <p:txBody>
          <a:bodyPr>
            <a:normAutofit/>
          </a:bodyPr>
          <a:lstStyle/>
          <a:p>
            <a:pPr marL="0" indent="0">
              <a:buNone/>
            </a:pPr>
            <a:r>
              <a:rPr lang="en-US" sz="3200" dirty="0"/>
              <a:t>Classifications:</a:t>
            </a:r>
          </a:p>
          <a:p>
            <a:pPr marL="0" indent="0">
              <a:buNone/>
            </a:pPr>
            <a:endParaRPr lang="en-US" sz="3200" dirty="0"/>
          </a:p>
          <a:p>
            <a:r>
              <a:rPr lang="en-US" sz="3200" dirty="0"/>
              <a:t>Stable rock</a:t>
            </a:r>
          </a:p>
          <a:p>
            <a:r>
              <a:rPr lang="en-US" sz="3200" dirty="0"/>
              <a:t>Type A</a:t>
            </a:r>
          </a:p>
          <a:p>
            <a:r>
              <a:rPr lang="en-US" sz="3200" dirty="0"/>
              <a:t>Type B</a:t>
            </a:r>
          </a:p>
          <a:p>
            <a:r>
              <a:rPr lang="en-US" sz="3200" dirty="0"/>
              <a:t>Type C</a:t>
            </a:r>
          </a:p>
          <a:p>
            <a:pPr marL="0" indent="0">
              <a:buNone/>
            </a:pPr>
            <a:endParaRPr lang="en-US" sz="3200" dirty="0"/>
          </a:p>
          <a:p>
            <a:endParaRPr lang="en-US" sz="3200" dirty="0"/>
          </a:p>
          <a:p>
            <a:endParaRPr lang="en-US" sz="3200" dirty="0"/>
          </a:p>
        </p:txBody>
      </p:sp>
      <p:sp>
        <p:nvSpPr>
          <p:cNvPr id="2" name="Title 1"/>
          <p:cNvSpPr>
            <a:spLocks noGrp="1"/>
          </p:cNvSpPr>
          <p:nvPr>
            <p:ph type="title"/>
          </p:nvPr>
        </p:nvSpPr>
        <p:spPr>
          <a:xfrm>
            <a:off x="838200" y="136525"/>
            <a:ext cx="10515600" cy="1325563"/>
          </a:xfrm>
        </p:spPr>
        <p:txBody>
          <a:bodyPr/>
          <a:lstStyle/>
          <a:p>
            <a:pPr algn="ctr"/>
            <a:r>
              <a:rPr lang="en-US" dirty="0">
                <a:latin typeface="Arial Black" panose="020B0A04020102020204" pitchFamily="34" charset="0"/>
              </a:rPr>
              <a:t>Soil Classification</a:t>
            </a:r>
          </a:p>
        </p:txBody>
      </p:sp>
    </p:spTree>
    <p:extLst>
      <p:ext uri="{BB962C8B-B14F-4D97-AF65-F5344CB8AC3E}">
        <p14:creationId xmlns:p14="http://schemas.microsoft.com/office/powerpoint/2010/main" val="320145971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C73E3DF-2A86-480D-9FA1-513CF339CC8E}"/>
              </a:ext>
            </a:extLst>
          </p:cNvPr>
          <p:cNvSpPr>
            <a:spLocks noGrp="1"/>
          </p:cNvSpPr>
          <p:nvPr>
            <p:ph type="sldNum" sz="quarter" idx="12"/>
          </p:nvPr>
        </p:nvSpPr>
        <p:spPr/>
        <p:txBody>
          <a:bodyPr/>
          <a:lstStyle/>
          <a:p>
            <a:fld id="{5E779C6D-2D3D-407B-ABDD-AB2C83943F7F}" type="slidenum">
              <a:rPr lang="en-US" smtClean="0"/>
              <a:t>56</a:t>
            </a:fld>
            <a:endParaRPr lang="en-US"/>
          </a:p>
        </p:txBody>
      </p:sp>
      <p:sp>
        <p:nvSpPr>
          <p:cNvPr id="5" name="TextBox 4">
            <a:extLst>
              <a:ext uri="{FF2B5EF4-FFF2-40B4-BE49-F238E27FC236}">
                <a16:creationId xmlns:a16="http://schemas.microsoft.com/office/drawing/2014/main" id="{97FDF2B8-510D-4406-8BA5-96D6A0E531B4}"/>
              </a:ext>
            </a:extLst>
          </p:cNvPr>
          <p:cNvSpPr txBox="1"/>
          <p:nvPr/>
        </p:nvSpPr>
        <p:spPr>
          <a:xfrm>
            <a:off x="7522156" y="1925898"/>
            <a:ext cx="3561175" cy="1815882"/>
          </a:xfrm>
          <a:prstGeom prst="rect">
            <a:avLst/>
          </a:prstGeom>
          <a:noFill/>
        </p:spPr>
        <p:txBody>
          <a:bodyPr wrap="square" rtlCol="0">
            <a:spAutoFit/>
          </a:bodyPr>
          <a:lstStyle/>
          <a:p>
            <a:r>
              <a:rPr lang="en-US" sz="2800" dirty="0">
                <a:solidFill>
                  <a:srgbClr val="FF0000"/>
                </a:solidFill>
              </a:rPr>
              <a:t>Cohesive with unconfined compressive strength &gt; 1.5 tons/sq. ft.</a:t>
            </a:r>
          </a:p>
        </p:txBody>
      </p:sp>
      <p:sp>
        <p:nvSpPr>
          <p:cNvPr id="3" name="Content Placeholder 2">
            <a:extLst>
              <a:ext uri="{FF2B5EF4-FFF2-40B4-BE49-F238E27FC236}">
                <a16:creationId xmlns:a16="http://schemas.microsoft.com/office/drawing/2014/main" id="{221A155A-0610-4F0F-A08F-FA30DEA1FB99}"/>
              </a:ext>
            </a:extLst>
          </p:cNvPr>
          <p:cNvSpPr>
            <a:spLocks noGrp="1"/>
          </p:cNvSpPr>
          <p:nvPr>
            <p:ph idx="1"/>
          </p:nvPr>
        </p:nvSpPr>
        <p:spPr>
          <a:xfrm>
            <a:off x="1021583" y="1749092"/>
            <a:ext cx="10972800" cy="4665427"/>
          </a:xfrm>
        </p:spPr>
        <p:txBody>
          <a:bodyPr>
            <a:normAutofit fontScale="92500" lnSpcReduction="20000"/>
          </a:bodyPr>
          <a:lstStyle/>
          <a:p>
            <a:r>
              <a:rPr lang="en-US" dirty="0"/>
              <a:t>Undisturbed</a:t>
            </a:r>
          </a:p>
          <a:p>
            <a:r>
              <a:rPr lang="en-US" dirty="0"/>
              <a:t>Stable </a:t>
            </a:r>
          </a:p>
          <a:p>
            <a:r>
              <a:rPr lang="en-US" dirty="0"/>
              <a:t>Cohesive = Clay</a:t>
            </a:r>
          </a:p>
          <a:p>
            <a:pPr lvl="1"/>
            <a:r>
              <a:rPr lang="en-US" dirty="0"/>
              <a:t>Silty Clay</a:t>
            </a:r>
          </a:p>
          <a:p>
            <a:pPr lvl="1"/>
            <a:r>
              <a:rPr lang="en-US" dirty="0"/>
              <a:t>Sandy Clay</a:t>
            </a:r>
          </a:p>
          <a:p>
            <a:pPr lvl="1"/>
            <a:r>
              <a:rPr lang="en-US" dirty="0"/>
              <a:t>Clay Loam</a:t>
            </a:r>
          </a:p>
          <a:p>
            <a:pPr lvl="1"/>
            <a:r>
              <a:rPr lang="en-US" dirty="0"/>
              <a:t>Silty Clay Loam</a:t>
            </a:r>
          </a:p>
          <a:p>
            <a:pPr lvl="1"/>
            <a:r>
              <a:rPr lang="en-US" dirty="0"/>
              <a:t>Sandy Clay Loam </a:t>
            </a:r>
          </a:p>
        </p:txBody>
      </p:sp>
      <p:sp>
        <p:nvSpPr>
          <p:cNvPr id="2" name="Title 1">
            <a:extLst>
              <a:ext uri="{FF2B5EF4-FFF2-40B4-BE49-F238E27FC236}">
                <a16:creationId xmlns:a16="http://schemas.microsoft.com/office/drawing/2014/main" id="{BD67EDF7-7912-42B3-8016-CF5FD160EDCD}"/>
              </a:ext>
            </a:extLst>
          </p:cNvPr>
          <p:cNvSpPr>
            <a:spLocks noGrp="1"/>
          </p:cNvSpPr>
          <p:nvPr>
            <p:ph type="title"/>
          </p:nvPr>
        </p:nvSpPr>
        <p:spPr>
          <a:xfrm>
            <a:off x="609600" y="443481"/>
            <a:ext cx="10972800" cy="1143000"/>
          </a:xfrm>
        </p:spPr>
        <p:txBody>
          <a:bodyPr/>
          <a:lstStyle/>
          <a:p>
            <a:r>
              <a:rPr lang="en-US" b="1" dirty="0">
                <a:latin typeface="Arial Black" panose="020B0A04020102020204" pitchFamily="34" charset="0"/>
              </a:rPr>
              <a:t>Type A Soil </a:t>
            </a:r>
          </a:p>
        </p:txBody>
      </p:sp>
    </p:spTree>
    <p:extLst>
      <p:ext uri="{BB962C8B-B14F-4D97-AF65-F5344CB8AC3E}">
        <p14:creationId xmlns:p14="http://schemas.microsoft.com/office/powerpoint/2010/main" val="235635074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C90986F-C860-4E65-B861-D5D21CBA716A}"/>
              </a:ext>
            </a:extLst>
          </p:cNvPr>
          <p:cNvSpPr>
            <a:spLocks noGrp="1"/>
          </p:cNvSpPr>
          <p:nvPr>
            <p:ph type="sldNum" sz="quarter" idx="12"/>
          </p:nvPr>
        </p:nvSpPr>
        <p:spPr/>
        <p:txBody>
          <a:bodyPr/>
          <a:lstStyle/>
          <a:p>
            <a:fld id="{5E779C6D-2D3D-407B-ABDD-AB2C83943F7F}" type="slidenum">
              <a:rPr lang="en-US" smtClean="0"/>
              <a:t>57</a:t>
            </a:fld>
            <a:endParaRPr lang="en-US"/>
          </a:p>
        </p:txBody>
      </p:sp>
      <p:sp>
        <p:nvSpPr>
          <p:cNvPr id="3" name="Content Placeholder 2">
            <a:extLst>
              <a:ext uri="{FF2B5EF4-FFF2-40B4-BE49-F238E27FC236}">
                <a16:creationId xmlns:a16="http://schemas.microsoft.com/office/drawing/2014/main" id="{22B83D9F-42F0-4992-8A0F-C6016245D322}"/>
              </a:ext>
            </a:extLst>
          </p:cNvPr>
          <p:cNvSpPr>
            <a:spLocks noGrp="1"/>
          </p:cNvSpPr>
          <p:nvPr>
            <p:ph idx="1"/>
          </p:nvPr>
        </p:nvSpPr>
        <p:spPr>
          <a:xfrm>
            <a:off x="609600" y="1814067"/>
            <a:ext cx="10972800" cy="3881656"/>
          </a:xfrm>
        </p:spPr>
        <p:txBody>
          <a:bodyPr>
            <a:normAutofit lnSpcReduction="10000"/>
          </a:bodyPr>
          <a:lstStyle/>
          <a:p>
            <a:r>
              <a:rPr lang="en-US" dirty="0"/>
              <a:t>Uncommon </a:t>
            </a:r>
          </a:p>
          <a:p>
            <a:r>
              <a:rPr lang="en-US" dirty="0"/>
              <a:t>No Soil is Type A if: </a:t>
            </a:r>
          </a:p>
          <a:p>
            <a:pPr lvl="1"/>
            <a:r>
              <a:rPr lang="en-US" dirty="0"/>
              <a:t>Soil has been previously disturbed</a:t>
            </a:r>
          </a:p>
          <a:p>
            <a:pPr lvl="1"/>
            <a:r>
              <a:rPr lang="en-US" dirty="0"/>
              <a:t>Soil is fissured</a:t>
            </a:r>
          </a:p>
          <a:p>
            <a:pPr lvl="1"/>
            <a:r>
              <a:rPr lang="en-US" dirty="0"/>
              <a:t>Soil is subject to vibration from heavy traffic, pile driving, or similar effects </a:t>
            </a:r>
          </a:p>
        </p:txBody>
      </p:sp>
      <p:sp>
        <p:nvSpPr>
          <p:cNvPr id="2" name="Title 1">
            <a:extLst>
              <a:ext uri="{FF2B5EF4-FFF2-40B4-BE49-F238E27FC236}">
                <a16:creationId xmlns:a16="http://schemas.microsoft.com/office/drawing/2014/main" id="{7C2C369E-50CB-4222-9B97-CCEE086EEBF6}"/>
              </a:ext>
            </a:extLst>
          </p:cNvPr>
          <p:cNvSpPr>
            <a:spLocks noGrp="1"/>
          </p:cNvSpPr>
          <p:nvPr>
            <p:ph type="title"/>
          </p:nvPr>
        </p:nvSpPr>
        <p:spPr/>
        <p:txBody>
          <a:bodyPr/>
          <a:lstStyle/>
          <a:p>
            <a:r>
              <a:rPr lang="en-US" b="1" dirty="0">
                <a:latin typeface="Arial Black" panose="020B0A04020102020204" pitchFamily="34" charset="0"/>
              </a:rPr>
              <a:t>Type A Soil (cont.)	</a:t>
            </a:r>
          </a:p>
        </p:txBody>
      </p:sp>
    </p:spTree>
    <p:extLst>
      <p:ext uri="{BB962C8B-B14F-4D97-AF65-F5344CB8AC3E}">
        <p14:creationId xmlns:p14="http://schemas.microsoft.com/office/powerpoint/2010/main" val="98457617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92BC8BC-92BF-4549-BF38-6324C82B3340}"/>
              </a:ext>
            </a:extLst>
          </p:cNvPr>
          <p:cNvSpPr>
            <a:spLocks noGrp="1"/>
          </p:cNvSpPr>
          <p:nvPr>
            <p:ph type="sldNum" sz="quarter" idx="12"/>
          </p:nvPr>
        </p:nvSpPr>
        <p:spPr/>
        <p:txBody>
          <a:bodyPr/>
          <a:lstStyle/>
          <a:p>
            <a:fld id="{5E779C6D-2D3D-407B-ABDD-AB2C83943F7F}" type="slidenum">
              <a:rPr lang="en-US" smtClean="0"/>
              <a:t>58</a:t>
            </a:fld>
            <a:endParaRPr lang="en-US"/>
          </a:p>
        </p:txBody>
      </p:sp>
      <p:sp>
        <p:nvSpPr>
          <p:cNvPr id="3" name="Content Placeholder 2">
            <a:extLst>
              <a:ext uri="{FF2B5EF4-FFF2-40B4-BE49-F238E27FC236}">
                <a16:creationId xmlns:a16="http://schemas.microsoft.com/office/drawing/2014/main" id="{BCCDE840-B99F-4598-AB16-9F271046227F}"/>
              </a:ext>
            </a:extLst>
          </p:cNvPr>
          <p:cNvSpPr>
            <a:spLocks noGrp="1"/>
          </p:cNvSpPr>
          <p:nvPr>
            <p:ph idx="1"/>
          </p:nvPr>
        </p:nvSpPr>
        <p:spPr>
          <a:xfrm>
            <a:off x="609600" y="1996631"/>
            <a:ext cx="10972800" cy="4484556"/>
          </a:xfrm>
        </p:spPr>
        <p:txBody>
          <a:bodyPr>
            <a:normAutofit fontScale="70000" lnSpcReduction="20000"/>
          </a:bodyPr>
          <a:lstStyle/>
          <a:p>
            <a:r>
              <a:rPr lang="en-US" dirty="0"/>
              <a:t>Previously disturbed </a:t>
            </a:r>
          </a:p>
          <a:p>
            <a:r>
              <a:rPr lang="en-US" dirty="0"/>
              <a:t>Granular cohesionless soils (crushed rock)</a:t>
            </a:r>
          </a:p>
          <a:p>
            <a:r>
              <a:rPr lang="en-US" dirty="0"/>
              <a:t>Soil that meets the unconfined compressive strength or cementation requirements for Type A, but is fissured or subject to vibration; or</a:t>
            </a:r>
          </a:p>
          <a:p>
            <a:r>
              <a:rPr lang="en-US" dirty="0"/>
              <a:t>Dry rock that is not stable; or</a:t>
            </a:r>
          </a:p>
          <a:p>
            <a:r>
              <a:rPr lang="en-US" dirty="0"/>
              <a:t>Material that is part of a sloped, layered system where the layers dip into the excavation on a slope less steep than four horizontal to one vertical (4H:1V), but only if the material would otherwise be classified as Type B.</a:t>
            </a:r>
          </a:p>
        </p:txBody>
      </p:sp>
      <p:sp>
        <p:nvSpPr>
          <p:cNvPr id="5" name="TextBox 4">
            <a:extLst>
              <a:ext uri="{FF2B5EF4-FFF2-40B4-BE49-F238E27FC236}">
                <a16:creationId xmlns:a16="http://schemas.microsoft.com/office/drawing/2014/main" id="{83B812EF-556E-43FB-8AF6-9EAEA2F4451C}"/>
              </a:ext>
            </a:extLst>
          </p:cNvPr>
          <p:cNvSpPr txBox="1"/>
          <p:nvPr/>
        </p:nvSpPr>
        <p:spPr>
          <a:xfrm>
            <a:off x="393561" y="1001535"/>
            <a:ext cx="12007780" cy="523220"/>
          </a:xfrm>
          <a:prstGeom prst="rect">
            <a:avLst/>
          </a:prstGeom>
          <a:noFill/>
        </p:spPr>
        <p:txBody>
          <a:bodyPr wrap="square" rtlCol="0">
            <a:spAutoFit/>
          </a:bodyPr>
          <a:lstStyle/>
          <a:p>
            <a:r>
              <a:rPr lang="en-US" sz="2800" dirty="0">
                <a:solidFill>
                  <a:srgbClr val="FF0000"/>
                </a:solidFill>
              </a:rPr>
              <a:t>Cohesive with unconfined compressive strength between 0.5 and 1.5 tons/</a:t>
            </a:r>
            <a:r>
              <a:rPr lang="en-US" sz="2800" dirty="0" err="1">
                <a:solidFill>
                  <a:srgbClr val="FF0000"/>
                </a:solidFill>
              </a:rPr>
              <a:t>sq.ft</a:t>
            </a:r>
            <a:r>
              <a:rPr lang="en-US" sz="2800" dirty="0">
                <a:solidFill>
                  <a:srgbClr val="FF0000"/>
                </a:solidFill>
              </a:rPr>
              <a:t>. </a:t>
            </a:r>
          </a:p>
        </p:txBody>
      </p:sp>
      <p:sp>
        <p:nvSpPr>
          <p:cNvPr id="2" name="Title 1">
            <a:extLst>
              <a:ext uri="{FF2B5EF4-FFF2-40B4-BE49-F238E27FC236}">
                <a16:creationId xmlns:a16="http://schemas.microsoft.com/office/drawing/2014/main" id="{D4931FC7-132D-4C86-9B7F-C30CBA673F22}"/>
              </a:ext>
            </a:extLst>
          </p:cNvPr>
          <p:cNvSpPr>
            <a:spLocks noGrp="1"/>
          </p:cNvSpPr>
          <p:nvPr>
            <p:ph type="title"/>
          </p:nvPr>
        </p:nvSpPr>
        <p:spPr>
          <a:xfrm>
            <a:off x="609600" y="0"/>
            <a:ext cx="10972800" cy="1143000"/>
          </a:xfrm>
        </p:spPr>
        <p:txBody>
          <a:bodyPr/>
          <a:lstStyle/>
          <a:p>
            <a:r>
              <a:rPr lang="en-US" b="1" dirty="0">
                <a:latin typeface="Arial Black" panose="020B0A04020102020204" pitchFamily="34" charset="0"/>
              </a:rPr>
              <a:t>Type B Soil </a:t>
            </a:r>
          </a:p>
        </p:txBody>
      </p:sp>
    </p:spTree>
    <p:extLst>
      <p:ext uri="{BB962C8B-B14F-4D97-AF65-F5344CB8AC3E}">
        <p14:creationId xmlns:p14="http://schemas.microsoft.com/office/powerpoint/2010/main" val="416182778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7B23A11-C97A-494C-9DEB-D230DA1F746F}"/>
              </a:ext>
            </a:extLst>
          </p:cNvPr>
          <p:cNvSpPr>
            <a:spLocks noGrp="1"/>
          </p:cNvSpPr>
          <p:nvPr>
            <p:ph type="sldNum" sz="quarter" idx="12"/>
          </p:nvPr>
        </p:nvSpPr>
        <p:spPr/>
        <p:txBody>
          <a:bodyPr/>
          <a:lstStyle/>
          <a:p>
            <a:fld id="{5E779C6D-2D3D-407B-ABDD-AB2C83943F7F}" type="slidenum">
              <a:rPr lang="en-US" smtClean="0"/>
              <a:t>59</a:t>
            </a:fld>
            <a:endParaRPr lang="en-US"/>
          </a:p>
        </p:txBody>
      </p:sp>
      <p:sp>
        <p:nvSpPr>
          <p:cNvPr id="5" name="TextBox 4">
            <a:extLst>
              <a:ext uri="{FF2B5EF4-FFF2-40B4-BE49-F238E27FC236}">
                <a16:creationId xmlns:a16="http://schemas.microsoft.com/office/drawing/2014/main" id="{5F9F1212-8FE4-49D7-964B-A444B6AE6CC5}"/>
              </a:ext>
            </a:extLst>
          </p:cNvPr>
          <p:cNvSpPr txBox="1"/>
          <p:nvPr/>
        </p:nvSpPr>
        <p:spPr>
          <a:xfrm>
            <a:off x="7522156" y="1925898"/>
            <a:ext cx="3561175" cy="1815882"/>
          </a:xfrm>
          <a:prstGeom prst="rect">
            <a:avLst/>
          </a:prstGeom>
          <a:noFill/>
        </p:spPr>
        <p:txBody>
          <a:bodyPr wrap="square" rtlCol="0">
            <a:spAutoFit/>
          </a:bodyPr>
          <a:lstStyle/>
          <a:p>
            <a:r>
              <a:rPr lang="en-US" sz="2800" dirty="0">
                <a:solidFill>
                  <a:srgbClr val="FF0000"/>
                </a:solidFill>
              </a:rPr>
              <a:t>Cohesive with unconfined compressive strength less than 0.5 tons/sq. ft.</a:t>
            </a:r>
          </a:p>
        </p:txBody>
      </p:sp>
      <p:sp>
        <p:nvSpPr>
          <p:cNvPr id="3" name="Content Placeholder 2">
            <a:extLst>
              <a:ext uri="{FF2B5EF4-FFF2-40B4-BE49-F238E27FC236}">
                <a16:creationId xmlns:a16="http://schemas.microsoft.com/office/drawing/2014/main" id="{01DAC0FC-5FBF-4F99-8239-14C32C24612C}"/>
              </a:ext>
            </a:extLst>
          </p:cNvPr>
          <p:cNvSpPr>
            <a:spLocks noGrp="1"/>
          </p:cNvSpPr>
          <p:nvPr>
            <p:ph idx="1"/>
          </p:nvPr>
        </p:nvSpPr>
        <p:spPr>
          <a:xfrm>
            <a:off x="609600" y="1814067"/>
            <a:ext cx="10972800" cy="4190302"/>
          </a:xfrm>
        </p:spPr>
        <p:txBody>
          <a:bodyPr>
            <a:normAutofit/>
          </a:bodyPr>
          <a:lstStyle/>
          <a:p>
            <a:r>
              <a:rPr lang="en-US" dirty="0"/>
              <a:t>Granular </a:t>
            </a:r>
          </a:p>
          <a:p>
            <a:r>
              <a:rPr lang="en-US" dirty="0"/>
              <a:t>Gravel </a:t>
            </a:r>
          </a:p>
          <a:p>
            <a:r>
              <a:rPr lang="en-US" dirty="0"/>
              <a:t>Sand</a:t>
            </a:r>
          </a:p>
          <a:p>
            <a:r>
              <a:rPr lang="en-US" dirty="0"/>
              <a:t>Submerged soil or soil from which water is freely seeping</a:t>
            </a:r>
          </a:p>
        </p:txBody>
      </p:sp>
      <p:sp>
        <p:nvSpPr>
          <p:cNvPr id="2" name="Title 1">
            <a:extLst>
              <a:ext uri="{FF2B5EF4-FFF2-40B4-BE49-F238E27FC236}">
                <a16:creationId xmlns:a16="http://schemas.microsoft.com/office/drawing/2014/main" id="{A54239C5-FAE8-45C2-8801-80806DDB4D4B}"/>
              </a:ext>
            </a:extLst>
          </p:cNvPr>
          <p:cNvSpPr>
            <a:spLocks noGrp="1"/>
          </p:cNvSpPr>
          <p:nvPr>
            <p:ph type="title"/>
          </p:nvPr>
        </p:nvSpPr>
        <p:spPr/>
        <p:txBody>
          <a:bodyPr/>
          <a:lstStyle/>
          <a:p>
            <a:r>
              <a:rPr lang="en-US" b="1" dirty="0">
                <a:latin typeface="Arial Black" panose="020B0A04020102020204" pitchFamily="34" charset="0"/>
              </a:rPr>
              <a:t>Type C Soil</a:t>
            </a:r>
          </a:p>
        </p:txBody>
      </p:sp>
    </p:spTree>
    <p:extLst>
      <p:ext uri="{BB962C8B-B14F-4D97-AF65-F5344CB8AC3E}">
        <p14:creationId xmlns:p14="http://schemas.microsoft.com/office/powerpoint/2010/main" val="24636277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9918" y="136525"/>
            <a:ext cx="10515600" cy="1325563"/>
          </a:xfrm>
        </p:spPr>
        <p:txBody>
          <a:bodyPr/>
          <a:lstStyle/>
          <a:p>
            <a:pPr algn="ctr"/>
            <a:r>
              <a:rPr lang="en-US" dirty="0">
                <a:latin typeface="Arial Black" panose="020B0A04020102020204" pitchFamily="34" charset="0"/>
              </a:rPr>
              <a:t>Learning Objectives</a:t>
            </a:r>
          </a:p>
        </p:txBody>
      </p:sp>
      <p:sp>
        <p:nvSpPr>
          <p:cNvPr id="6" name="Content Placeholder 5">
            <a:extLst>
              <a:ext uri="{FF2B5EF4-FFF2-40B4-BE49-F238E27FC236}">
                <a16:creationId xmlns:a16="http://schemas.microsoft.com/office/drawing/2014/main" id="{D2B31175-1E4F-4036-97EC-DDAC50555EB1}"/>
              </a:ext>
            </a:extLst>
          </p:cNvPr>
          <p:cNvSpPr>
            <a:spLocks noGrp="1"/>
          </p:cNvSpPr>
          <p:nvPr>
            <p:ph idx="1"/>
          </p:nvPr>
        </p:nvSpPr>
        <p:spPr>
          <a:xfrm>
            <a:off x="1319436" y="1506506"/>
            <a:ext cx="9763829" cy="4351338"/>
          </a:xfrm>
        </p:spPr>
        <p:txBody>
          <a:bodyPr/>
          <a:lstStyle/>
          <a:p>
            <a:pPr>
              <a:lnSpc>
                <a:spcPct val="100000"/>
              </a:lnSpc>
              <a:spcBef>
                <a:spcPts val="0"/>
              </a:spcBef>
              <a:spcAft>
                <a:spcPts val="1200"/>
              </a:spcAft>
            </a:pPr>
            <a:r>
              <a:rPr lang="en-US" sz="3200" dirty="0">
                <a:latin typeface="Calibri" panose="020F0502020204030204" pitchFamily="34" charset="0"/>
                <a:ea typeface="Calibri" panose="020F0502020204030204" pitchFamily="34" charset="0"/>
                <a:cs typeface="Times New Roman" panose="02020603050405020304" pitchFamily="18" charset="0"/>
              </a:rPr>
              <a:t>Demonstrate how to recognize and abate trenching and excavation hazards</a:t>
            </a:r>
          </a:p>
          <a:p>
            <a:pPr>
              <a:lnSpc>
                <a:spcPct val="100000"/>
              </a:lnSpc>
              <a:spcBef>
                <a:spcPts val="0"/>
              </a:spcBef>
              <a:spcAft>
                <a:spcPts val="1200"/>
              </a:spcAft>
            </a:pPr>
            <a:r>
              <a:rPr lang="en-US" sz="3200" dirty="0">
                <a:latin typeface="Calibri" panose="020F0502020204030204" pitchFamily="34" charset="0"/>
                <a:ea typeface="Calibri" panose="020F0502020204030204" pitchFamily="34" charset="0"/>
                <a:cs typeface="Times New Roman" panose="02020603050405020304" pitchFamily="18" charset="0"/>
              </a:rPr>
              <a:t>Describe the role and responsibilities of a competent person according to OSHA subpart P </a:t>
            </a:r>
          </a:p>
          <a:p>
            <a:pPr>
              <a:lnSpc>
                <a:spcPct val="100000"/>
              </a:lnSpc>
              <a:spcBef>
                <a:spcPts val="0"/>
              </a:spcBef>
              <a:spcAft>
                <a:spcPts val="1200"/>
              </a:spcAft>
            </a:pPr>
            <a:r>
              <a:rPr lang="en-US" sz="3200" dirty="0">
                <a:latin typeface="Calibri" panose="020F0502020204030204" pitchFamily="34" charset="0"/>
                <a:ea typeface="Calibri" panose="020F0502020204030204" pitchFamily="34" charset="0"/>
                <a:cs typeface="Times New Roman" panose="02020603050405020304" pitchFamily="18" charset="0"/>
              </a:rPr>
              <a:t>Describe best practices to protect workers from cave-ins</a:t>
            </a:r>
          </a:p>
          <a:p>
            <a:endParaRPr lang="en-US" dirty="0"/>
          </a:p>
        </p:txBody>
      </p:sp>
      <p:sp>
        <p:nvSpPr>
          <p:cNvPr id="4" name="Slide Number Placeholder 3">
            <a:extLst>
              <a:ext uri="{FF2B5EF4-FFF2-40B4-BE49-F238E27FC236}">
                <a16:creationId xmlns:a16="http://schemas.microsoft.com/office/drawing/2014/main" id="{4580FF47-38E7-40D9-9305-48A3BD3BAA5E}"/>
              </a:ext>
            </a:extLst>
          </p:cNvPr>
          <p:cNvSpPr>
            <a:spLocks noGrp="1"/>
          </p:cNvSpPr>
          <p:nvPr>
            <p:ph type="sldNum" sz="quarter" idx="12"/>
          </p:nvPr>
        </p:nvSpPr>
        <p:spPr/>
        <p:txBody>
          <a:bodyPr/>
          <a:lstStyle/>
          <a:p>
            <a:fld id="{5E779C6D-2D3D-407B-ABDD-AB2C83943F7F}" type="slidenum">
              <a:rPr lang="en-US" smtClean="0"/>
              <a:t>6</a:t>
            </a:fld>
            <a:endParaRPr lang="en-US" dirty="0"/>
          </a:p>
        </p:txBody>
      </p:sp>
    </p:spTree>
    <p:extLst>
      <p:ext uri="{BB962C8B-B14F-4D97-AF65-F5344CB8AC3E}">
        <p14:creationId xmlns:p14="http://schemas.microsoft.com/office/powerpoint/2010/main" val="79010668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100FEF7-740A-4DC0-8167-1891D79B5640}"/>
              </a:ext>
            </a:extLst>
          </p:cNvPr>
          <p:cNvSpPr>
            <a:spLocks noGrp="1"/>
          </p:cNvSpPr>
          <p:nvPr>
            <p:ph type="sldNum" sz="quarter" idx="12"/>
          </p:nvPr>
        </p:nvSpPr>
        <p:spPr/>
        <p:txBody>
          <a:bodyPr/>
          <a:lstStyle/>
          <a:p>
            <a:fld id="{5E779C6D-2D3D-407B-ABDD-AB2C83943F7F}" type="slidenum">
              <a:rPr lang="en-US" smtClean="0"/>
              <a:t>60</a:t>
            </a:fld>
            <a:endParaRPr lang="en-US"/>
          </a:p>
        </p:txBody>
      </p:sp>
      <p:pic>
        <p:nvPicPr>
          <p:cNvPr id="5" name="Picture 4" descr="A worker working on a pipe in a trench.">
            <a:extLst>
              <a:ext uri="{FF2B5EF4-FFF2-40B4-BE49-F238E27FC236}">
                <a16:creationId xmlns:a16="http://schemas.microsoft.com/office/drawing/2014/main" id="{F604A17E-9163-4C54-A078-AD98B62D9F34}"/>
              </a:ext>
            </a:extLst>
          </p:cNvPr>
          <p:cNvPicPr>
            <a:picLocks noChangeAspect="1"/>
          </p:cNvPicPr>
          <p:nvPr/>
        </p:nvPicPr>
        <p:blipFill>
          <a:blip r:embed="rId3"/>
          <a:stretch>
            <a:fillRect/>
          </a:stretch>
        </p:blipFill>
        <p:spPr>
          <a:xfrm>
            <a:off x="5613636" y="2065413"/>
            <a:ext cx="4937134" cy="3687613"/>
          </a:xfrm>
          <a:prstGeom prst="rect">
            <a:avLst/>
          </a:prstGeom>
        </p:spPr>
      </p:pic>
      <p:sp>
        <p:nvSpPr>
          <p:cNvPr id="3" name="Content Placeholder 2"/>
          <p:cNvSpPr>
            <a:spLocks noGrp="1"/>
          </p:cNvSpPr>
          <p:nvPr>
            <p:ph idx="1"/>
          </p:nvPr>
        </p:nvSpPr>
        <p:spPr>
          <a:xfrm>
            <a:off x="838199" y="1951173"/>
            <a:ext cx="10515599" cy="4351338"/>
          </a:xfrm>
        </p:spPr>
        <p:txBody>
          <a:bodyPr>
            <a:normAutofit fontScale="85000" lnSpcReduction="20000"/>
          </a:bodyPr>
          <a:lstStyle/>
          <a:p>
            <a:pPr marL="0" indent="0">
              <a:buNone/>
            </a:pPr>
            <a:r>
              <a:rPr lang="en-US" sz="3600" dirty="0"/>
              <a:t>Visual tests:</a:t>
            </a:r>
          </a:p>
          <a:p>
            <a:pPr marL="0" indent="0">
              <a:buNone/>
            </a:pPr>
            <a:endParaRPr lang="en-US" sz="3600" dirty="0"/>
          </a:p>
          <a:p>
            <a:r>
              <a:rPr lang="en-US" sz="3600" dirty="0"/>
              <a:t>Grain</a:t>
            </a:r>
          </a:p>
          <a:p>
            <a:r>
              <a:rPr lang="en-US" sz="3600" dirty="0"/>
              <a:t>Clumps vs. breaks easily</a:t>
            </a:r>
          </a:p>
          <a:p>
            <a:r>
              <a:rPr lang="en-US" sz="3600" dirty="0"/>
              <a:t>Fissured material</a:t>
            </a:r>
          </a:p>
          <a:p>
            <a:r>
              <a:rPr lang="en-US" sz="3600" dirty="0"/>
              <a:t>Previously disturbed</a:t>
            </a:r>
          </a:p>
          <a:p>
            <a:r>
              <a:rPr lang="en-US" sz="3600" dirty="0"/>
              <a:t>Layers</a:t>
            </a:r>
          </a:p>
          <a:p>
            <a:r>
              <a:rPr lang="en-US" sz="3600" dirty="0"/>
              <a:t>Water</a:t>
            </a:r>
          </a:p>
          <a:p>
            <a:r>
              <a:rPr lang="en-US" sz="3600" dirty="0"/>
              <a:t>Vibration</a:t>
            </a:r>
          </a:p>
          <a:p>
            <a:pPr marL="0" indent="0">
              <a:buNone/>
            </a:pPr>
            <a:endParaRPr lang="en-US" sz="3600" dirty="0"/>
          </a:p>
          <a:p>
            <a:endParaRPr lang="en-US" sz="3600" dirty="0"/>
          </a:p>
          <a:p>
            <a:endParaRPr lang="en-US" sz="3600" dirty="0"/>
          </a:p>
        </p:txBody>
      </p:sp>
      <p:sp>
        <p:nvSpPr>
          <p:cNvPr id="2" name="Title 1"/>
          <p:cNvSpPr>
            <a:spLocks noGrp="1"/>
          </p:cNvSpPr>
          <p:nvPr>
            <p:ph type="title"/>
          </p:nvPr>
        </p:nvSpPr>
        <p:spPr>
          <a:xfrm>
            <a:off x="838200" y="136525"/>
            <a:ext cx="10515600" cy="1325563"/>
          </a:xfrm>
        </p:spPr>
        <p:txBody>
          <a:bodyPr/>
          <a:lstStyle/>
          <a:p>
            <a:pPr algn="ctr"/>
            <a:r>
              <a:rPr lang="en-US" dirty="0">
                <a:latin typeface="Arial Black" panose="020B0A04020102020204" pitchFamily="34" charset="0"/>
              </a:rPr>
              <a:t>Soil Testing</a:t>
            </a:r>
          </a:p>
        </p:txBody>
      </p:sp>
    </p:spTree>
    <p:extLst>
      <p:ext uri="{BB962C8B-B14F-4D97-AF65-F5344CB8AC3E}">
        <p14:creationId xmlns:p14="http://schemas.microsoft.com/office/powerpoint/2010/main" val="320196281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100FEF7-740A-4DC0-8167-1891D79B5640}"/>
              </a:ext>
            </a:extLst>
          </p:cNvPr>
          <p:cNvSpPr>
            <a:spLocks noGrp="1"/>
          </p:cNvSpPr>
          <p:nvPr>
            <p:ph type="sldNum" sz="quarter" idx="12"/>
          </p:nvPr>
        </p:nvSpPr>
        <p:spPr/>
        <p:txBody>
          <a:bodyPr/>
          <a:lstStyle/>
          <a:p>
            <a:fld id="{5E779C6D-2D3D-407B-ABDD-AB2C83943F7F}" type="slidenum">
              <a:rPr lang="en-US" smtClean="0"/>
              <a:t>61</a:t>
            </a:fld>
            <a:endParaRPr lang="en-US"/>
          </a:p>
        </p:txBody>
      </p:sp>
      <p:sp>
        <p:nvSpPr>
          <p:cNvPr id="6" name="TextBox 5">
            <a:extLst>
              <a:ext uri="{FF2B5EF4-FFF2-40B4-BE49-F238E27FC236}">
                <a16:creationId xmlns:a16="http://schemas.microsoft.com/office/drawing/2014/main" id="{C3CD22DC-85DE-4AA4-AAED-100A3B7AD898}"/>
              </a:ext>
            </a:extLst>
          </p:cNvPr>
          <p:cNvSpPr txBox="1"/>
          <p:nvPr/>
        </p:nvSpPr>
        <p:spPr>
          <a:xfrm>
            <a:off x="6419600" y="3427745"/>
            <a:ext cx="4793521" cy="230832"/>
          </a:xfrm>
          <a:prstGeom prst="rect">
            <a:avLst/>
          </a:prstGeom>
          <a:noFill/>
        </p:spPr>
        <p:txBody>
          <a:bodyPr wrap="square" rtlCol="0">
            <a:spAutoFit/>
          </a:bodyPr>
          <a:lstStyle/>
          <a:p>
            <a:r>
              <a:rPr lang="en-US" sz="900" dirty="0"/>
              <a:t>This image courtesy of creative commons.</a:t>
            </a:r>
          </a:p>
        </p:txBody>
      </p:sp>
      <p:pic>
        <p:nvPicPr>
          <p:cNvPr id="5" name="Picture 4" descr="An image of a Pocket Penetrometer.">
            <a:extLst>
              <a:ext uri="{FF2B5EF4-FFF2-40B4-BE49-F238E27FC236}">
                <a16:creationId xmlns:a16="http://schemas.microsoft.com/office/drawing/2014/main" id="{C503E08B-9713-4767-BE80-A8ED96718CBD}"/>
              </a:ext>
            </a:extLst>
          </p:cNvPr>
          <p:cNvPicPr>
            <a:picLocks noChangeAspect="1"/>
          </p:cNvPicPr>
          <p:nvPr/>
        </p:nvPicPr>
        <p:blipFill rotWithShape="1">
          <a:blip r:embed="rId3"/>
          <a:srcRect t="27590" b="21811"/>
          <a:stretch/>
        </p:blipFill>
        <p:spPr>
          <a:xfrm>
            <a:off x="5935224" y="1693186"/>
            <a:ext cx="4666820" cy="2361363"/>
          </a:xfrm>
          <a:prstGeom prst="rect">
            <a:avLst/>
          </a:prstGeom>
        </p:spPr>
      </p:pic>
      <p:sp>
        <p:nvSpPr>
          <p:cNvPr id="3" name="Content Placeholder 2"/>
          <p:cNvSpPr>
            <a:spLocks noGrp="1"/>
          </p:cNvSpPr>
          <p:nvPr>
            <p:ph idx="1"/>
          </p:nvPr>
        </p:nvSpPr>
        <p:spPr>
          <a:xfrm>
            <a:off x="838199" y="1951173"/>
            <a:ext cx="10515599" cy="4351338"/>
          </a:xfrm>
        </p:spPr>
        <p:txBody>
          <a:bodyPr>
            <a:normAutofit lnSpcReduction="10000"/>
          </a:bodyPr>
          <a:lstStyle/>
          <a:p>
            <a:pPr marL="0" indent="0">
              <a:buNone/>
            </a:pPr>
            <a:r>
              <a:rPr lang="en-US" sz="3600" dirty="0"/>
              <a:t>Manual tests:</a:t>
            </a:r>
          </a:p>
          <a:p>
            <a:pPr marL="0" indent="0">
              <a:buNone/>
            </a:pPr>
            <a:endParaRPr lang="en-US" sz="3600" dirty="0"/>
          </a:p>
          <a:p>
            <a:r>
              <a:rPr lang="en-US" sz="3600" dirty="0"/>
              <a:t>Dry strength</a:t>
            </a:r>
          </a:p>
          <a:p>
            <a:r>
              <a:rPr lang="en-US" sz="3600" dirty="0"/>
              <a:t>Plasticity </a:t>
            </a:r>
          </a:p>
          <a:p>
            <a:r>
              <a:rPr lang="en-US" sz="3600" dirty="0"/>
              <a:t>Thumb penetration </a:t>
            </a:r>
          </a:p>
          <a:p>
            <a:r>
              <a:rPr lang="en-US" sz="3600" dirty="0"/>
              <a:t>Pencil Test</a:t>
            </a:r>
          </a:p>
          <a:p>
            <a:r>
              <a:rPr lang="en-US" sz="3600"/>
              <a:t>Pocket Penetrometer</a:t>
            </a:r>
            <a:endParaRPr lang="en-US" sz="3600" dirty="0"/>
          </a:p>
          <a:p>
            <a:pPr marL="0" indent="0">
              <a:buNone/>
            </a:pPr>
            <a:endParaRPr lang="en-US" sz="3600" dirty="0"/>
          </a:p>
          <a:p>
            <a:endParaRPr lang="en-US" sz="3600" dirty="0"/>
          </a:p>
          <a:p>
            <a:endParaRPr lang="en-US" sz="3600" dirty="0"/>
          </a:p>
        </p:txBody>
      </p:sp>
      <p:sp>
        <p:nvSpPr>
          <p:cNvPr id="2" name="Title 1"/>
          <p:cNvSpPr>
            <a:spLocks noGrp="1"/>
          </p:cNvSpPr>
          <p:nvPr>
            <p:ph type="title"/>
          </p:nvPr>
        </p:nvSpPr>
        <p:spPr>
          <a:xfrm>
            <a:off x="838200" y="136525"/>
            <a:ext cx="10515600" cy="1325563"/>
          </a:xfrm>
        </p:spPr>
        <p:txBody>
          <a:bodyPr/>
          <a:lstStyle/>
          <a:p>
            <a:pPr algn="ctr"/>
            <a:r>
              <a:rPr lang="en-US" dirty="0">
                <a:latin typeface="Arial Black" panose="020B0A04020102020204" pitchFamily="34" charset="0"/>
              </a:rPr>
              <a:t>Soil Testing</a:t>
            </a:r>
          </a:p>
        </p:txBody>
      </p:sp>
    </p:spTree>
    <p:extLst>
      <p:ext uri="{BB962C8B-B14F-4D97-AF65-F5344CB8AC3E}">
        <p14:creationId xmlns:p14="http://schemas.microsoft.com/office/powerpoint/2010/main" val="245726178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5DD8EF3-FAFB-4CEE-AB4E-0DDBCC59913A}"/>
              </a:ext>
            </a:extLst>
          </p:cNvPr>
          <p:cNvSpPr>
            <a:spLocks noGrp="1"/>
          </p:cNvSpPr>
          <p:nvPr>
            <p:ph type="sldNum" sz="quarter" idx="12"/>
          </p:nvPr>
        </p:nvSpPr>
        <p:spPr/>
        <p:txBody>
          <a:bodyPr/>
          <a:lstStyle/>
          <a:p>
            <a:fld id="{5E779C6D-2D3D-407B-ABDD-AB2C83943F7F}" type="slidenum">
              <a:rPr lang="en-US" smtClean="0"/>
              <a:t>62</a:t>
            </a:fld>
            <a:endParaRPr lang="en-US"/>
          </a:p>
        </p:txBody>
      </p:sp>
      <p:sp>
        <p:nvSpPr>
          <p:cNvPr id="2" name="Title 1">
            <a:extLst>
              <a:ext uri="{FF2B5EF4-FFF2-40B4-BE49-F238E27FC236}">
                <a16:creationId xmlns:a16="http://schemas.microsoft.com/office/drawing/2014/main" id="{DEBC3A0A-FDFB-4354-8165-5FDF1E5B36C3}"/>
              </a:ext>
            </a:extLst>
          </p:cNvPr>
          <p:cNvSpPr>
            <a:spLocks noGrp="1"/>
          </p:cNvSpPr>
          <p:nvPr>
            <p:ph type="title"/>
          </p:nvPr>
        </p:nvSpPr>
        <p:spPr>
          <a:xfrm>
            <a:off x="609600" y="2570205"/>
            <a:ext cx="10972800" cy="1143000"/>
          </a:xfrm>
        </p:spPr>
        <p:txBody>
          <a:bodyPr>
            <a:normAutofit fontScale="90000"/>
          </a:bodyPr>
          <a:lstStyle/>
          <a:p>
            <a:r>
              <a:rPr lang="en-US" dirty="0">
                <a:latin typeface="Arial Black" panose="020B0A04020102020204" pitchFamily="34" charset="0"/>
              </a:rPr>
              <a:t>Workshop B</a:t>
            </a:r>
            <a:br>
              <a:rPr lang="en-US" dirty="0">
                <a:latin typeface="Arial Black" panose="020B0A04020102020204" pitchFamily="34" charset="0"/>
              </a:rPr>
            </a:br>
            <a:r>
              <a:rPr lang="en-US" dirty="0">
                <a:latin typeface="Arial Black" panose="020B0A04020102020204" pitchFamily="34" charset="0"/>
              </a:rPr>
              <a:t>Soil Testing</a:t>
            </a:r>
          </a:p>
        </p:txBody>
      </p:sp>
    </p:spTree>
    <p:extLst>
      <p:ext uri="{BB962C8B-B14F-4D97-AF65-F5344CB8AC3E}">
        <p14:creationId xmlns:p14="http://schemas.microsoft.com/office/powerpoint/2010/main" val="393854129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100FEF7-740A-4DC0-8167-1891D79B5640}"/>
              </a:ext>
            </a:extLst>
          </p:cNvPr>
          <p:cNvSpPr>
            <a:spLocks noGrp="1"/>
          </p:cNvSpPr>
          <p:nvPr>
            <p:ph type="sldNum" sz="quarter" idx="12"/>
          </p:nvPr>
        </p:nvSpPr>
        <p:spPr/>
        <p:txBody>
          <a:bodyPr/>
          <a:lstStyle/>
          <a:p>
            <a:fld id="{5E779C6D-2D3D-407B-ABDD-AB2C83943F7F}" type="slidenum">
              <a:rPr lang="en-US" smtClean="0"/>
              <a:t>63</a:t>
            </a:fld>
            <a:endParaRPr lang="en-US"/>
          </a:p>
        </p:txBody>
      </p:sp>
      <p:graphicFrame>
        <p:nvGraphicFramePr>
          <p:cNvPr id="8" name="Table 7">
            <a:extLst>
              <a:ext uri="{FF2B5EF4-FFF2-40B4-BE49-F238E27FC236}">
                <a16:creationId xmlns:a16="http://schemas.microsoft.com/office/drawing/2014/main" id="{355DB9C1-CD77-47E2-8EA6-1CBFCBB6A08A}"/>
              </a:ext>
            </a:extLst>
          </p:cNvPr>
          <p:cNvGraphicFramePr>
            <a:graphicFrameLocks noGrp="1"/>
          </p:cNvGraphicFramePr>
          <p:nvPr>
            <p:extLst/>
          </p:nvPr>
        </p:nvGraphicFramePr>
        <p:xfrm>
          <a:off x="5774370" y="1822055"/>
          <a:ext cx="5672460" cy="3905797"/>
        </p:xfrm>
        <a:graphic>
          <a:graphicData uri="http://schemas.openxmlformats.org/drawingml/2006/table">
            <a:tbl>
              <a:tblPr firstRow="1"/>
              <a:tblGrid>
                <a:gridCol w="1613949">
                  <a:extLst>
                    <a:ext uri="{9D8B030D-6E8A-4147-A177-3AD203B41FA5}">
                      <a16:colId xmlns:a16="http://schemas.microsoft.com/office/drawing/2014/main" val="2648318755"/>
                    </a:ext>
                  </a:extLst>
                </a:gridCol>
                <a:gridCol w="1613949">
                  <a:extLst>
                    <a:ext uri="{9D8B030D-6E8A-4147-A177-3AD203B41FA5}">
                      <a16:colId xmlns:a16="http://schemas.microsoft.com/office/drawing/2014/main" val="2632129314"/>
                    </a:ext>
                  </a:extLst>
                </a:gridCol>
                <a:gridCol w="900459">
                  <a:extLst>
                    <a:ext uri="{9D8B030D-6E8A-4147-A177-3AD203B41FA5}">
                      <a16:colId xmlns:a16="http://schemas.microsoft.com/office/drawing/2014/main" val="1344682013"/>
                    </a:ext>
                  </a:extLst>
                </a:gridCol>
                <a:gridCol w="79515">
                  <a:extLst>
                    <a:ext uri="{9D8B030D-6E8A-4147-A177-3AD203B41FA5}">
                      <a16:colId xmlns:a16="http://schemas.microsoft.com/office/drawing/2014/main" val="4184604198"/>
                    </a:ext>
                  </a:extLst>
                </a:gridCol>
                <a:gridCol w="79515">
                  <a:extLst>
                    <a:ext uri="{9D8B030D-6E8A-4147-A177-3AD203B41FA5}">
                      <a16:colId xmlns:a16="http://schemas.microsoft.com/office/drawing/2014/main" val="3488184669"/>
                    </a:ext>
                  </a:extLst>
                </a:gridCol>
                <a:gridCol w="401377">
                  <a:extLst>
                    <a:ext uri="{9D8B030D-6E8A-4147-A177-3AD203B41FA5}">
                      <a16:colId xmlns:a16="http://schemas.microsoft.com/office/drawing/2014/main" val="3372321497"/>
                    </a:ext>
                  </a:extLst>
                </a:gridCol>
                <a:gridCol w="983696">
                  <a:extLst>
                    <a:ext uri="{9D8B030D-6E8A-4147-A177-3AD203B41FA5}">
                      <a16:colId xmlns:a16="http://schemas.microsoft.com/office/drawing/2014/main" val="3834899947"/>
                    </a:ext>
                  </a:extLst>
                </a:gridCol>
              </a:tblGrid>
              <a:tr h="0">
                <a:tc gridSpan="7">
                  <a:txBody>
                    <a:bodyPr/>
                    <a:lstStyle/>
                    <a:p>
                      <a:pPr marL="0" marR="0" lvl="0" indent="0" algn="ctr" defTabSz="609585" rtl="0" eaLnBrk="1" fontAlgn="auto" latinLnBrk="0" hangingPunct="1">
                        <a:lnSpc>
                          <a:spcPct val="100000"/>
                        </a:lnSpc>
                        <a:spcBef>
                          <a:spcPts val="0"/>
                        </a:spcBef>
                        <a:spcAft>
                          <a:spcPts val="0"/>
                        </a:spcAft>
                        <a:buClrTx/>
                        <a:buSzTx/>
                        <a:buFontTx/>
                        <a:buNone/>
                        <a:tabLst>
                          <a:tab pos="3314700" algn="l"/>
                        </a:tabLst>
                        <a:defRPr/>
                      </a:pPr>
                      <a:r>
                        <a:rPr lang="en-US" sz="1200" b="1" dirty="0"/>
                        <a:t>Job Hazard Analysis (JHA)</a:t>
                      </a:r>
                      <a:endParaRPr lang="en-US" sz="1200" b="1"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2904" marR="52904"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pPr marL="0" marR="160020">
                        <a:spcBef>
                          <a:spcPts val="0"/>
                        </a:spcBef>
                        <a:spcAft>
                          <a:spcPts val="0"/>
                        </a:spcAft>
                        <a:tabLst>
                          <a:tab pos="1371600" algn="l"/>
                          <a:tab pos="3314700" algn="l"/>
                        </a:tabLst>
                      </a:pPr>
                      <a:endParaRPr lang="en-US" sz="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2904" marR="52904"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hMerge="1">
                  <a:txBody>
                    <a:bodyPr/>
                    <a:lstStyle/>
                    <a:p>
                      <a:pPr marL="0" marR="160020">
                        <a:spcBef>
                          <a:spcPts val="0"/>
                        </a:spcBef>
                        <a:spcAft>
                          <a:spcPts val="0"/>
                        </a:spcAft>
                        <a:tabLst>
                          <a:tab pos="1371600" algn="l"/>
                          <a:tab pos="3314700" algn="l"/>
                        </a:tabLst>
                      </a:pPr>
                      <a:endParaRPr lang="en-US" sz="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2904" marR="529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pPr marL="0" marR="160020">
                        <a:spcBef>
                          <a:spcPts val="0"/>
                        </a:spcBef>
                        <a:spcAft>
                          <a:spcPts val="0"/>
                        </a:spcAft>
                        <a:tabLst>
                          <a:tab pos="1371600" algn="l"/>
                          <a:tab pos="3314700" algn="l"/>
                        </a:tabLst>
                      </a:pPr>
                      <a:endParaRPr lang="en-US" sz="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2904" marR="52904"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18493803"/>
                  </a:ext>
                </a:extLst>
              </a:tr>
              <a:tr h="0">
                <a:tc gridSpan="2">
                  <a:txBody>
                    <a:bodyPr/>
                    <a:lstStyle/>
                    <a:p>
                      <a:pPr marL="0" marR="160020">
                        <a:spcBef>
                          <a:spcPts val="0"/>
                        </a:spcBef>
                        <a:spcAft>
                          <a:spcPts val="0"/>
                        </a:spcAft>
                        <a:tabLst>
                          <a:tab pos="3314700" algn="l"/>
                        </a:tabLst>
                      </a:pPr>
                      <a:r>
                        <a:rPr lang="en-US" sz="500" dirty="0">
                          <a:effectLst/>
                          <a:latin typeface="Arial" panose="020B0604020202020204" pitchFamily="34" charset="0"/>
                          <a:ea typeface="Times New Roman" panose="02020603050405020304" pitchFamily="18" charset="0"/>
                          <a:cs typeface="Times New Roman" panose="02020603050405020304" pitchFamily="18" charset="0"/>
                        </a:rPr>
                        <a:t>COMPANY/ PROJECT NAME or ID/ LOCATION ( City, State)</a:t>
                      </a:r>
                      <a:endParaRPr lang="en-US" sz="8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a:spcBef>
                          <a:spcPts val="0"/>
                        </a:spcBef>
                        <a:spcAft>
                          <a:spcPts val="0"/>
                        </a:spcAft>
                        <a:tabLst>
                          <a:tab pos="3314700" algn="l"/>
                        </a:tabLst>
                      </a:pPr>
                      <a:endParaRPr lang="en-US" sz="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2904" marR="52904"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160020">
                        <a:spcBef>
                          <a:spcPts val="0"/>
                        </a:spcBef>
                        <a:spcAft>
                          <a:spcPts val="0"/>
                        </a:spcAft>
                        <a:tabLst>
                          <a:tab pos="1371600" algn="l"/>
                          <a:tab pos="3314700" algn="l"/>
                        </a:tabLst>
                      </a:pPr>
                      <a:r>
                        <a:rPr lang="en-US" sz="500" dirty="0">
                          <a:effectLst/>
                          <a:latin typeface="Arial" panose="020B0604020202020204" pitchFamily="34" charset="0"/>
                          <a:ea typeface="Times New Roman" panose="02020603050405020304" pitchFamily="18" charset="0"/>
                          <a:cs typeface="Times New Roman" panose="02020603050405020304" pitchFamily="18" charset="0"/>
                        </a:rPr>
                        <a:t>DATE</a:t>
                      </a:r>
                      <a:endParaRPr lang="en-US" sz="8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160020">
                        <a:spcBef>
                          <a:spcPts val="0"/>
                        </a:spcBef>
                        <a:spcAft>
                          <a:spcPts val="0"/>
                        </a:spcAft>
                        <a:tabLst>
                          <a:tab pos="1371600" algn="l"/>
                          <a:tab pos="3314700" algn="l"/>
                        </a:tabLst>
                      </a:pPr>
                      <a:r>
                        <a:rPr lang="en-US" sz="5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2904" marR="52904"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gridSpan="3">
                  <a:txBody>
                    <a:bodyPr/>
                    <a:lstStyle/>
                    <a:p>
                      <a:pPr marL="0" marR="160020">
                        <a:spcBef>
                          <a:spcPts val="0"/>
                        </a:spcBef>
                        <a:spcAft>
                          <a:spcPts val="0"/>
                        </a:spcAft>
                        <a:tabLst>
                          <a:tab pos="1371600" algn="l"/>
                          <a:tab pos="3314700" algn="l"/>
                        </a:tabLst>
                      </a:pPr>
                      <a:r>
                        <a:rPr lang="en-US" sz="500" dirty="0">
                          <a:effectLst/>
                          <a:latin typeface="Arial" panose="020B0604020202020204" pitchFamily="34" charset="0"/>
                          <a:ea typeface="Times New Roman" panose="02020603050405020304" pitchFamily="18" charset="0"/>
                          <a:cs typeface="Times New Roman" panose="02020603050405020304" pitchFamily="18" charset="0"/>
                        </a:rPr>
                        <a:t>     NEW </a:t>
                      </a:r>
                    </a:p>
                    <a:p>
                      <a:pPr marL="0" marR="160020">
                        <a:spcBef>
                          <a:spcPts val="0"/>
                        </a:spcBef>
                        <a:spcAft>
                          <a:spcPts val="0"/>
                        </a:spcAft>
                        <a:tabLst>
                          <a:tab pos="1371600" algn="l"/>
                          <a:tab pos="3314700" algn="l"/>
                        </a:tabLst>
                      </a:pPr>
                      <a:r>
                        <a:rPr lang="en-US" sz="500" dirty="0">
                          <a:effectLst/>
                          <a:latin typeface="Arial" panose="020B0604020202020204" pitchFamily="34" charset="0"/>
                          <a:ea typeface="Times New Roman" panose="02020603050405020304" pitchFamily="18" charset="0"/>
                          <a:cs typeface="Times New Roman" panose="02020603050405020304" pitchFamily="18" charset="0"/>
                        </a:rPr>
                        <a:t>     REVISED</a:t>
                      </a:r>
                      <a:endParaRPr lang="en-US" sz="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2904" marR="529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a:txBody>
                    <a:bodyPr/>
                    <a:lstStyle/>
                    <a:p>
                      <a:pPr marL="0" marR="160020">
                        <a:spcBef>
                          <a:spcPts val="0"/>
                        </a:spcBef>
                        <a:spcAft>
                          <a:spcPts val="0"/>
                        </a:spcAft>
                        <a:tabLst>
                          <a:tab pos="1371600" algn="l"/>
                          <a:tab pos="3314700" algn="l"/>
                        </a:tabLst>
                      </a:pPr>
                      <a:r>
                        <a:rPr lang="en-US" sz="500">
                          <a:effectLst/>
                          <a:latin typeface="Arial" panose="020B0604020202020204" pitchFamily="34" charset="0"/>
                          <a:ea typeface="Times New Roman" panose="02020603050405020304" pitchFamily="18" charset="0"/>
                          <a:cs typeface="Times New Roman" panose="02020603050405020304" pitchFamily="18" charset="0"/>
                        </a:rPr>
                        <a:t> </a:t>
                      </a:r>
                      <a:endParaRPr lang="en-US" sz="800">
                        <a:effectLst/>
                        <a:latin typeface="Arial" panose="020B0604020202020204" pitchFamily="34" charset="0"/>
                        <a:ea typeface="Times New Roman" panose="02020603050405020304" pitchFamily="18" charset="0"/>
                        <a:cs typeface="Times New Roman" panose="02020603050405020304" pitchFamily="18" charset="0"/>
                      </a:endParaRPr>
                    </a:p>
                    <a:p>
                      <a:pPr marL="0" marR="160020">
                        <a:spcBef>
                          <a:spcPts val="0"/>
                        </a:spcBef>
                        <a:spcAft>
                          <a:spcPts val="0"/>
                        </a:spcAft>
                        <a:tabLst>
                          <a:tab pos="1371600" algn="l"/>
                          <a:tab pos="3314700" algn="l"/>
                        </a:tabLst>
                      </a:pPr>
                      <a:r>
                        <a:rPr lang="en-US" sz="500">
                          <a:effectLst/>
                          <a:latin typeface="Arial" panose="020B0604020202020204" pitchFamily="34" charset="0"/>
                          <a:ea typeface="Times New Roman" panose="02020603050405020304" pitchFamily="18" charset="0"/>
                          <a:cs typeface="Times New Roman" panose="02020603050405020304" pitchFamily="18" charset="0"/>
                        </a:rPr>
                        <a:t>PAGE 1 of 3</a:t>
                      </a:r>
                      <a:r>
                        <a:rPr lang="en-US" sz="500" u="sng">
                          <a:effectLst/>
                          <a:latin typeface="Arial" panose="020B0604020202020204" pitchFamily="34" charset="0"/>
                          <a:ea typeface="Times New Roman" panose="02020603050405020304" pitchFamily="18" charset="0"/>
                          <a:cs typeface="Times New Roman" panose="02020603050405020304" pitchFamily="18" charset="0"/>
                        </a:rPr>
                        <a:t>    </a:t>
                      </a:r>
                      <a:endParaRPr lang="en-US" sz="800">
                        <a:effectLst/>
                        <a:latin typeface="Arial" panose="020B0604020202020204" pitchFamily="34" charset="0"/>
                        <a:ea typeface="Times New Roman" panose="02020603050405020304" pitchFamily="18" charset="0"/>
                        <a:cs typeface="Times New Roman" panose="02020603050405020304" pitchFamily="18" charset="0"/>
                      </a:endParaRPr>
                    </a:p>
                  </a:txBody>
                  <a:tcPr marL="52904" marR="52904"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04072167"/>
                  </a:ext>
                </a:extLst>
              </a:tr>
              <a:tr h="258992">
                <a:tc gridSpan="7">
                  <a:txBody>
                    <a:bodyPr/>
                    <a:lstStyle/>
                    <a:p>
                      <a:pPr marL="0" marR="160020">
                        <a:spcBef>
                          <a:spcPts val="0"/>
                        </a:spcBef>
                        <a:spcAft>
                          <a:spcPts val="0"/>
                        </a:spcAft>
                      </a:pPr>
                      <a:r>
                        <a:rPr lang="en-US" sz="500" dirty="0">
                          <a:effectLst/>
                          <a:latin typeface="Arial" panose="020B0604020202020204" pitchFamily="34" charset="0"/>
                          <a:ea typeface="Times New Roman" panose="02020603050405020304" pitchFamily="18" charset="0"/>
                          <a:cs typeface="Times New Roman" panose="02020603050405020304" pitchFamily="18" charset="0"/>
                        </a:rPr>
                        <a:t>WORK ACTIVITY (Description):</a:t>
                      </a:r>
                      <a:endParaRPr lang="en-US" sz="8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160020">
                        <a:spcBef>
                          <a:spcPts val="0"/>
                        </a:spcBef>
                        <a:spcAft>
                          <a:spcPts val="0"/>
                        </a:spcAft>
                      </a:pPr>
                      <a:r>
                        <a:rPr lang="en-US" sz="1200" b="1" dirty="0">
                          <a:effectLst/>
                          <a:latin typeface="Times New Roman" panose="02020603050405020304" pitchFamily="18" charset="0"/>
                          <a:ea typeface="Times New Roman" panose="02020603050405020304" pitchFamily="18" charset="0"/>
                          <a:cs typeface="Times New Roman" panose="02020603050405020304" pitchFamily="18" charset="0"/>
                        </a:rPr>
                        <a:t>Excavation &amp; Trenching</a:t>
                      </a:r>
                      <a:endParaRPr lang="en-US" sz="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2904" marR="52904"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18929321"/>
                  </a:ext>
                </a:extLst>
              </a:tr>
              <a:tr h="78824">
                <a:tc>
                  <a:txBody>
                    <a:bodyPr/>
                    <a:lstStyle/>
                    <a:p>
                      <a:pPr marL="0" marR="160020" algn="ctr">
                        <a:spcBef>
                          <a:spcPts val="0"/>
                        </a:spcBef>
                        <a:spcAft>
                          <a:spcPts val="0"/>
                        </a:spcAft>
                      </a:pPr>
                      <a:r>
                        <a:rPr lang="en-US" sz="500" b="1">
                          <a:effectLst/>
                          <a:latin typeface="Arial" panose="020B0604020202020204" pitchFamily="34" charset="0"/>
                          <a:ea typeface="Times New Roman" panose="02020603050405020304" pitchFamily="18" charset="0"/>
                          <a:cs typeface="Times New Roman" panose="02020603050405020304" pitchFamily="18" charset="0"/>
                        </a:rPr>
                        <a:t>DEVELOPMENT TEAM</a:t>
                      </a:r>
                      <a:endParaRPr lang="en-US" sz="800">
                        <a:effectLst/>
                        <a:latin typeface="Arial" panose="020B0604020202020204" pitchFamily="34" charset="0"/>
                        <a:ea typeface="Times New Roman" panose="02020603050405020304" pitchFamily="18" charset="0"/>
                        <a:cs typeface="Times New Roman" panose="02020603050405020304" pitchFamily="18" charset="0"/>
                      </a:endParaRPr>
                    </a:p>
                  </a:txBody>
                  <a:tcPr marL="52904" marR="52904"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10">
                      <a:fgClr>
                        <a:srgbClr val="FFFFFF"/>
                      </a:fgClr>
                      <a:bgClr>
                        <a:srgbClr val="E5E5E5"/>
                      </a:bgClr>
                    </a:pattFill>
                  </a:tcPr>
                </a:tc>
                <a:tc>
                  <a:txBody>
                    <a:bodyPr/>
                    <a:lstStyle/>
                    <a:p>
                      <a:pPr marL="0" marR="160020" algn="ctr">
                        <a:spcBef>
                          <a:spcPts val="0"/>
                        </a:spcBef>
                        <a:spcAft>
                          <a:spcPts val="0"/>
                        </a:spcAft>
                      </a:pPr>
                      <a:r>
                        <a:rPr lang="en-US" sz="500" b="1">
                          <a:effectLst/>
                          <a:latin typeface="Arial" panose="020B0604020202020204" pitchFamily="34" charset="0"/>
                          <a:ea typeface="Times New Roman" panose="02020603050405020304" pitchFamily="18" charset="0"/>
                          <a:cs typeface="Times New Roman" panose="02020603050405020304" pitchFamily="18" charset="0"/>
                        </a:rPr>
                        <a:t>POSITION / TITLE</a:t>
                      </a:r>
                      <a:endParaRPr lang="en-US" sz="800">
                        <a:effectLst/>
                        <a:latin typeface="Arial" panose="020B0604020202020204" pitchFamily="34" charset="0"/>
                        <a:ea typeface="Times New Roman" panose="02020603050405020304" pitchFamily="18" charset="0"/>
                        <a:cs typeface="Times New Roman" panose="02020603050405020304" pitchFamily="18" charset="0"/>
                      </a:endParaRPr>
                    </a:p>
                  </a:txBody>
                  <a:tcPr marL="52904" marR="529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10">
                      <a:fgClr>
                        <a:srgbClr val="FFFFFF"/>
                      </a:fgClr>
                      <a:bgClr>
                        <a:srgbClr val="E5E5E5"/>
                      </a:bgClr>
                    </a:pattFill>
                  </a:tcPr>
                </a:tc>
                <a:tc gridSpan="2">
                  <a:txBody>
                    <a:bodyPr/>
                    <a:lstStyle/>
                    <a:p>
                      <a:pPr marL="0" marR="160020" algn="ctr">
                        <a:spcBef>
                          <a:spcPts val="0"/>
                        </a:spcBef>
                        <a:spcAft>
                          <a:spcPts val="0"/>
                        </a:spcAft>
                      </a:pPr>
                      <a:r>
                        <a:rPr lang="en-US" sz="500" b="1" dirty="0">
                          <a:effectLst/>
                          <a:latin typeface="Arial" panose="020B0604020202020204" pitchFamily="34" charset="0"/>
                          <a:ea typeface="Times New Roman" panose="02020603050405020304" pitchFamily="18" charset="0"/>
                          <a:cs typeface="Times New Roman" panose="02020603050405020304" pitchFamily="18" charset="0"/>
                        </a:rPr>
                        <a:t>REVIEWED BY:</a:t>
                      </a:r>
                      <a:endParaRPr lang="en-US" sz="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2904" marR="529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10">
                      <a:fgClr>
                        <a:srgbClr val="FFFFFF"/>
                      </a:fgClr>
                      <a:bgClr>
                        <a:srgbClr val="E5E5E5"/>
                      </a:bgClr>
                    </a:pattFill>
                  </a:tcPr>
                </a:tc>
                <a:tc hMerge="1">
                  <a:txBody>
                    <a:bodyPr/>
                    <a:lstStyle/>
                    <a:p>
                      <a:endParaRPr lang="en-US"/>
                    </a:p>
                  </a:txBody>
                  <a:tcPr/>
                </a:tc>
                <a:tc gridSpan="3">
                  <a:txBody>
                    <a:bodyPr/>
                    <a:lstStyle/>
                    <a:p>
                      <a:pPr marL="0" marR="160020" algn="ctr">
                        <a:spcBef>
                          <a:spcPts val="0"/>
                        </a:spcBef>
                        <a:spcAft>
                          <a:spcPts val="0"/>
                        </a:spcAft>
                      </a:pPr>
                      <a:r>
                        <a:rPr lang="en-US" sz="500" b="1">
                          <a:effectLst/>
                          <a:latin typeface="Arial" panose="020B0604020202020204" pitchFamily="34" charset="0"/>
                          <a:ea typeface="Times New Roman" panose="02020603050405020304" pitchFamily="18" charset="0"/>
                          <a:cs typeface="Times New Roman" panose="02020603050405020304" pitchFamily="18" charset="0"/>
                        </a:rPr>
                        <a:t>POSITION / TITLE</a:t>
                      </a:r>
                      <a:endParaRPr lang="en-US" sz="800">
                        <a:effectLst/>
                        <a:latin typeface="Arial" panose="020B0604020202020204" pitchFamily="34" charset="0"/>
                        <a:ea typeface="Times New Roman" panose="02020603050405020304" pitchFamily="18" charset="0"/>
                        <a:cs typeface="Times New Roman" panose="02020603050405020304" pitchFamily="18" charset="0"/>
                      </a:endParaRPr>
                    </a:p>
                  </a:txBody>
                  <a:tcPr marL="52904" marR="52904"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10">
                      <a:fgClr>
                        <a:srgbClr val="FFFFFF"/>
                      </a:fgClr>
                      <a:bgClr>
                        <a:srgbClr val="E5E5E5"/>
                      </a:bgClr>
                    </a:patt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71553551"/>
                  </a:ext>
                </a:extLst>
              </a:tr>
              <a:tr h="123865">
                <a:tc>
                  <a:txBody>
                    <a:bodyPr/>
                    <a:lstStyle/>
                    <a:p>
                      <a:pPr marL="0" marR="160020">
                        <a:spcBef>
                          <a:spcPts val="0"/>
                        </a:spcBef>
                        <a:spcAft>
                          <a:spcPts val="0"/>
                        </a:spcAft>
                      </a:pPr>
                      <a:endParaRPr lang="en-US" sz="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2904" marR="52904"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160020">
                        <a:spcBef>
                          <a:spcPts val="0"/>
                        </a:spcBef>
                        <a:spcAft>
                          <a:spcPts val="0"/>
                        </a:spcAft>
                      </a:pPr>
                      <a:r>
                        <a:rPr lang="en-US" sz="800" dirty="0">
                          <a:effectLst/>
                          <a:latin typeface="Times New Roman" panose="02020603050405020304" pitchFamily="18" charset="0"/>
                          <a:ea typeface="Times New Roman" panose="02020603050405020304" pitchFamily="18" charset="0"/>
                          <a:cs typeface="Times New Roman" panose="02020603050405020304" pitchFamily="18" charset="0"/>
                        </a:rPr>
                        <a:t>Safety Manager</a:t>
                      </a:r>
                      <a:endParaRPr lang="en-US" sz="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2904" marR="529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160020">
                        <a:spcBef>
                          <a:spcPts val="0"/>
                        </a:spcBef>
                        <a:spcAft>
                          <a:spcPts val="0"/>
                        </a:spcAft>
                      </a:pPr>
                      <a:endParaRPr lang="en-US" sz="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2904" marR="529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gridSpan="3">
                  <a:txBody>
                    <a:bodyPr/>
                    <a:lstStyle/>
                    <a:p>
                      <a:pPr marL="0" marR="160020">
                        <a:spcBef>
                          <a:spcPts val="0"/>
                        </a:spcBef>
                        <a:spcAft>
                          <a:spcPts val="0"/>
                        </a:spcAft>
                      </a:pPr>
                      <a:r>
                        <a:rPr lang="en-US" sz="800">
                          <a:effectLst/>
                          <a:latin typeface="Times New Roman" panose="02020603050405020304" pitchFamily="18" charset="0"/>
                          <a:ea typeface="Times New Roman" panose="02020603050405020304" pitchFamily="18" charset="0"/>
                          <a:cs typeface="Times New Roman" panose="02020603050405020304" pitchFamily="18" charset="0"/>
                        </a:rPr>
                        <a:t>Sr. Project Manager</a:t>
                      </a:r>
                      <a:endParaRPr lang="en-US" sz="800">
                        <a:effectLst/>
                        <a:latin typeface="Arial" panose="020B0604020202020204" pitchFamily="34" charset="0"/>
                        <a:ea typeface="Times New Roman" panose="02020603050405020304" pitchFamily="18" charset="0"/>
                        <a:cs typeface="Times New Roman" panose="02020603050405020304" pitchFamily="18" charset="0"/>
                      </a:endParaRPr>
                    </a:p>
                  </a:txBody>
                  <a:tcPr marL="52904" marR="52904"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398317508"/>
                  </a:ext>
                </a:extLst>
              </a:tr>
              <a:tr h="123865">
                <a:tc>
                  <a:txBody>
                    <a:bodyPr/>
                    <a:lstStyle/>
                    <a:p>
                      <a:pPr marL="0" marR="160020">
                        <a:spcBef>
                          <a:spcPts val="0"/>
                        </a:spcBef>
                        <a:spcAft>
                          <a:spcPts val="0"/>
                        </a:spcAft>
                      </a:pPr>
                      <a:endParaRPr lang="en-US" sz="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2904" marR="52904"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160020">
                        <a:spcBef>
                          <a:spcPts val="0"/>
                        </a:spcBef>
                        <a:spcAft>
                          <a:spcPts val="0"/>
                        </a:spcAft>
                      </a:pPr>
                      <a:r>
                        <a:rPr lang="en-US" sz="800">
                          <a:effectLst/>
                          <a:latin typeface="Times New Roman" panose="02020603050405020304" pitchFamily="18" charset="0"/>
                          <a:ea typeface="Times New Roman" panose="02020603050405020304" pitchFamily="18" charset="0"/>
                          <a:cs typeface="Times New Roman" panose="02020603050405020304" pitchFamily="18" charset="0"/>
                        </a:rPr>
                        <a:t>Site Manager</a:t>
                      </a:r>
                      <a:endParaRPr lang="en-US" sz="800">
                        <a:effectLst/>
                        <a:latin typeface="Arial" panose="020B0604020202020204" pitchFamily="34" charset="0"/>
                        <a:ea typeface="Times New Roman" panose="02020603050405020304" pitchFamily="18" charset="0"/>
                        <a:cs typeface="Times New Roman" panose="02020603050405020304" pitchFamily="18" charset="0"/>
                      </a:endParaRPr>
                    </a:p>
                  </a:txBody>
                  <a:tcPr marL="52904" marR="529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160020">
                        <a:spcBef>
                          <a:spcPts val="0"/>
                        </a:spcBef>
                        <a:spcAft>
                          <a:spcPts val="0"/>
                        </a:spcAft>
                      </a:pPr>
                      <a:r>
                        <a:rPr lang="en-US" sz="8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800">
                        <a:effectLst/>
                        <a:latin typeface="Arial" panose="020B0604020202020204" pitchFamily="34" charset="0"/>
                        <a:ea typeface="Times New Roman" panose="02020603050405020304" pitchFamily="18" charset="0"/>
                        <a:cs typeface="Times New Roman" panose="02020603050405020304" pitchFamily="18" charset="0"/>
                      </a:endParaRPr>
                    </a:p>
                  </a:txBody>
                  <a:tcPr marL="52904" marR="529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gridSpan="3">
                  <a:txBody>
                    <a:bodyPr/>
                    <a:lstStyle/>
                    <a:p>
                      <a:pPr marL="0" marR="160020">
                        <a:spcBef>
                          <a:spcPts val="0"/>
                        </a:spcBef>
                        <a:spcAft>
                          <a:spcPts val="0"/>
                        </a:spcAft>
                      </a:pPr>
                      <a:r>
                        <a:rPr lang="en-US" sz="8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800">
                        <a:effectLst/>
                        <a:latin typeface="Arial" panose="020B0604020202020204" pitchFamily="34" charset="0"/>
                        <a:ea typeface="Times New Roman" panose="02020603050405020304" pitchFamily="18" charset="0"/>
                        <a:cs typeface="Times New Roman" panose="02020603050405020304" pitchFamily="18" charset="0"/>
                      </a:endParaRPr>
                    </a:p>
                  </a:txBody>
                  <a:tcPr marL="52904" marR="52904"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12250319"/>
                  </a:ext>
                </a:extLst>
              </a:tr>
              <a:tr h="123865">
                <a:tc>
                  <a:txBody>
                    <a:bodyPr/>
                    <a:lstStyle/>
                    <a:p>
                      <a:pPr marL="0" marR="160020">
                        <a:spcBef>
                          <a:spcPts val="0"/>
                        </a:spcBef>
                        <a:spcAft>
                          <a:spcPts val="0"/>
                        </a:spcAft>
                      </a:pPr>
                      <a:endParaRPr lang="en-US" sz="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2904" marR="52904"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160020">
                        <a:spcBef>
                          <a:spcPts val="0"/>
                        </a:spcBef>
                        <a:spcAft>
                          <a:spcPts val="0"/>
                        </a:spcAft>
                      </a:pPr>
                      <a:r>
                        <a:rPr lang="en-US" sz="800">
                          <a:effectLst/>
                          <a:latin typeface="Times New Roman" panose="02020603050405020304" pitchFamily="18" charset="0"/>
                          <a:ea typeface="Times New Roman" panose="02020603050405020304" pitchFamily="18" charset="0"/>
                          <a:cs typeface="Times New Roman" panose="02020603050405020304" pitchFamily="18" charset="0"/>
                        </a:rPr>
                        <a:t>Project Engineer</a:t>
                      </a:r>
                      <a:endParaRPr lang="en-US" sz="800">
                        <a:effectLst/>
                        <a:latin typeface="Arial" panose="020B0604020202020204" pitchFamily="34" charset="0"/>
                        <a:ea typeface="Times New Roman" panose="02020603050405020304" pitchFamily="18" charset="0"/>
                        <a:cs typeface="Times New Roman" panose="02020603050405020304" pitchFamily="18" charset="0"/>
                      </a:endParaRPr>
                    </a:p>
                  </a:txBody>
                  <a:tcPr marL="52904" marR="529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160020">
                        <a:spcBef>
                          <a:spcPts val="0"/>
                        </a:spcBef>
                        <a:spcAft>
                          <a:spcPts val="0"/>
                        </a:spcAft>
                      </a:pPr>
                      <a:r>
                        <a:rPr lang="en-US" sz="8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800">
                        <a:effectLst/>
                        <a:latin typeface="Arial" panose="020B0604020202020204" pitchFamily="34" charset="0"/>
                        <a:ea typeface="Times New Roman" panose="02020603050405020304" pitchFamily="18" charset="0"/>
                        <a:cs typeface="Times New Roman" panose="02020603050405020304" pitchFamily="18" charset="0"/>
                      </a:endParaRPr>
                    </a:p>
                  </a:txBody>
                  <a:tcPr marL="52904" marR="529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gridSpan="3">
                  <a:txBody>
                    <a:bodyPr/>
                    <a:lstStyle/>
                    <a:p>
                      <a:pPr marL="0" marR="160020">
                        <a:spcBef>
                          <a:spcPts val="0"/>
                        </a:spcBef>
                        <a:spcAft>
                          <a:spcPts val="0"/>
                        </a:spcAft>
                      </a:pPr>
                      <a:r>
                        <a:rPr lang="en-US" sz="8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800">
                        <a:effectLst/>
                        <a:latin typeface="Arial" panose="020B0604020202020204" pitchFamily="34" charset="0"/>
                        <a:ea typeface="Times New Roman" panose="02020603050405020304" pitchFamily="18" charset="0"/>
                        <a:cs typeface="Times New Roman" panose="02020603050405020304" pitchFamily="18" charset="0"/>
                      </a:endParaRPr>
                    </a:p>
                  </a:txBody>
                  <a:tcPr marL="52904" marR="52904"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707575478"/>
                  </a:ext>
                </a:extLst>
              </a:tr>
              <a:tr h="78824">
                <a:tc gridSpan="7">
                  <a:txBody>
                    <a:bodyPr/>
                    <a:lstStyle/>
                    <a:p>
                      <a:pPr marL="0" marR="160020" algn="ctr">
                        <a:spcBef>
                          <a:spcPts val="0"/>
                        </a:spcBef>
                        <a:spcAft>
                          <a:spcPts val="0"/>
                        </a:spcAft>
                      </a:pPr>
                      <a:r>
                        <a:rPr lang="en-US" sz="500" b="1" dirty="0">
                          <a:effectLst/>
                          <a:latin typeface="Arial" panose="020B0604020202020204" pitchFamily="34" charset="0"/>
                          <a:ea typeface="Times New Roman" panose="02020603050405020304" pitchFamily="18" charset="0"/>
                          <a:cs typeface="Times New Roman" panose="02020603050405020304" pitchFamily="18" charset="0"/>
                        </a:rPr>
                        <a:t>MINIMUM REQUIRED PERSONAL PROTECTIVE EQUIPMENT ( SEE CRITICAL ACTIONS FOR TASK-SPECIFIC REQUIREMENTS)</a:t>
                      </a:r>
                      <a:endParaRPr lang="en-US" sz="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2904" marR="52904"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10">
                      <a:fgClr>
                        <a:srgbClr val="FFFFFF"/>
                      </a:fgClr>
                      <a:bgClr>
                        <a:srgbClr val="E5E5E5"/>
                      </a:bgClr>
                    </a:patt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522010302"/>
                  </a:ext>
                </a:extLst>
              </a:tr>
              <a:tr h="394119">
                <a:tc>
                  <a:txBody>
                    <a:bodyPr/>
                    <a:lstStyle/>
                    <a:p>
                      <a:pPr marL="0" marR="160020">
                        <a:spcBef>
                          <a:spcPts val="0"/>
                        </a:spcBef>
                        <a:spcAft>
                          <a:spcPts val="0"/>
                        </a:spcAft>
                      </a:pPr>
                      <a:r>
                        <a:rPr lang="en-US" sz="500">
                          <a:effectLst/>
                          <a:latin typeface="Arial" panose="020B0604020202020204" pitchFamily="34" charset="0"/>
                          <a:ea typeface="Times New Roman" panose="02020603050405020304" pitchFamily="18" charset="0"/>
                          <a:cs typeface="Times New Roman" panose="02020603050405020304" pitchFamily="18" charset="0"/>
                        </a:rPr>
                        <a:t>    REFLECTIVE VEST</a:t>
                      </a:r>
                    </a:p>
                    <a:p>
                      <a:pPr marL="0" marR="160020">
                        <a:spcBef>
                          <a:spcPts val="0"/>
                        </a:spcBef>
                        <a:spcAft>
                          <a:spcPts val="0"/>
                        </a:spcAft>
                      </a:pPr>
                      <a:r>
                        <a:rPr lang="en-US" sz="500">
                          <a:effectLst/>
                          <a:latin typeface="Arial" panose="020B0604020202020204" pitchFamily="34" charset="0"/>
                          <a:ea typeface="Times New Roman" panose="02020603050405020304" pitchFamily="18" charset="0"/>
                          <a:cs typeface="Times New Roman" panose="02020603050405020304" pitchFamily="18" charset="0"/>
                        </a:rPr>
                        <a:t>     HARD HAT</a:t>
                      </a:r>
                      <a:endParaRPr lang="en-US" sz="800">
                        <a:effectLst/>
                        <a:latin typeface="Arial" panose="020B0604020202020204" pitchFamily="34" charset="0"/>
                        <a:ea typeface="Times New Roman" panose="02020603050405020304" pitchFamily="18" charset="0"/>
                        <a:cs typeface="Times New Roman" panose="02020603050405020304" pitchFamily="18" charset="0"/>
                      </a:endParaRPr>
                    </a:p>
                    <a:p>
                      <a:pPr marL="0" marR="160020">
                        <a:spcBef>
                          <a:spcPts val="0"/>
                        </a:spcBef>
                        <a:spcAft>
                          <a:spcPts val="0"/>
                        </a:spcAft>
                      </a:pPr>
                      <a:r>
                        <a:rPr lang="en-US" sz="500">
                          <a:effectLst/>
                          <a:latin typeface="Arial" panose="020B0604020202020204" pitchFamily="34" charset="0"/>
                          <a:ea typeface="Times New Roman" panose="02020603050405020304" pitchFamily="18" charset="0"/>
                          <a:cs typeface="Times New Roman" panose="02020603050405020304" pitchFamily="18" charset="0"/>
                        </a:rPr>
                        <a:t>     LIFELINE /  HARNESS</a:t>
                      </a:r>
                      <a:endParaRPr lang="en-US" sz="800">
                        <a:effectLst/>
                        <a:latin typeface="Arial" panose="020B0604020202020204" pitchFamily="34" charset="0"/>
                        <a:ea typeface="Times New Roman" panose="02020603050405020304" pitchFamily="18" charset="0"/>
                        <a:cs typeface="Times New Roman" panose="02020603050405020304" pitchFamily="18" charset="0"/>
                      </a:endParaRPr>
                    </a:p>
                    <a:p>
                      <a:pPr marL="0" marR="160020">
                        <a:spcBef>
                          <a:spcPts val="0"/>
                        </a:spcBef>
                        <a:spcAft>
                          <a:spcPts val="0"/>
                        </a:spcAft>
                      </a:pPr>
                      <a:r>
                        <a:rPr lang="en-US" sz="500">
                          <a:effectLst/>
                          <a:latin typeface="Arial" panose="020B0604020202020204" pitchFamily="34" charset="0"/>
                          <a:ea typeface="Times New Roman" panose="02020603050405020304" pitchFamily="18" charset="0"/>
                          <a:cs typeface="Times New Roman" panose="02020603050405020304" pitchFamily="18" charset="0"/>
                        </a:rPr>
                        <a:t>     SAFETY GLASSES</a:t>
                      </a:r>
                      <a:endParaRPr lang="en-US" sz="800">
                        <a:effectLst/>
                        <a:latin typeface="Arial" panose="020B0604020202020204" pitchFamily="34" charset="0"/>
                        <a:ea typeface="Times New Roman" panose="02020603050405020304" pitchFamily="18" charset="0"/>
                        <a:cs typeface="Times New Roman" panose="02020603050405020304" pitchFamily="18" charset="0"/>
                      </a:endParaRPr>
                    </a:p>
                  </a:txBody>
                  <a:tcPr marL="52904" marR="52904"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160020">
                        <a:spcBef>
                          <a:spcPts val="0"/>
                        </a:spcBef>
                        <a:spcAft>
                          <a:spcPts val="0"/>
                        </a:spcAft>
                      </a:pPr>
                      <a:r>
                        <a:rPr lang="en-US" sz="500">
                          <a:effectLst/>
                          <a:latin typeface="Arial" panose="020B0604020202020204" pitchFamily="34" charset="0"/>
                          <a:ea typeface="Times New Roman" panose="02020603050405020304" pitchFamily="18" charset="0"/>
                          <a:cs typeface="Times New Roman" panose="02020603050405020304" pitchFamily="18" charset="0"/>
                        </a:rPr>
                        <a:t>    GOGGLES</a:t>
                      </a:r>
                    </a:p>
                    <a:p>
                      <a:pPr marL="0" marR="160020">
                        <a:spcBef>
                          <a:spcPts val="0"/>
                        </a:spcBef>
                        <a:spcAft>
                          <a:spcPts val="0"/>
                        </a:spcAft>
                      </a:pPr>
                      <a:r>
                        <a:rPr lang="en-US" sz="500">
                          <a:effectLst/>
                          <a:latin typeface="Arial" panose="020B0604020202020204" pitchFamily="34" charset="0"/>
                          <a:ea typeface="Times New Roman" panose="02020603050405020304" pitchFamily="18" charset="0"/>
                          <a:cs typeface="Times New Roman" panose="02020603050405020304" pitchFamily="18" charset="0"/>
                        </a:rPr>
                        <a:t>    FACE SHIELD</a:t>
                      </a:r>
                      <a:endParaRPr lang="en-US" sz="800">
                        <a:effectLst/>
                        <a:latin typeface="Arial" panose="020B0604020202020204" pitchFamily="34" charset="0"/>
                        <a:ea typeface="Times New Roman" panose="02020603050405020304" pitchFamily="18" charset="0"/>
                        <a:cs typeface="Times New Roman" panose="02020603050405020304" pitchFamily="18" charset="0"/>
                      </a:endParaRPr>
                    </a:p>
                    <a:p>
                      <a:pPr marL="0" marR="160020">
                        <a:spcBef>
                          <a:spcPts val="0"/>
                        </a:spcBef>
                        <a:spcAft>
                          <a:spcPts val="0"/>
                        </a:spcAft>
                      </a:pPr>
                      <a:r>
                        <a:rPr lang="en-US" sz="500">
                          <a:effectLst/>
                          <a:latin typeface="Arial" panose="020B0604020202020204" pitchFamily="34" charset="0"/>
                          <a:ea typeface="Times New Roman" panose="02020603050405020304" pitchFamily="18" charset="0"/>
                          <a:cs typeface="Times New Roman" panose="02020603050405020304" pitchFamily="18" charset="0"/>
                        </a:rPr>
                        <a:t>    HEARING PROTECTION</a:t>
                      </a:r>
                      <a:endParaRPr lang="en-US" sz="800">
                        <a:effectLst/>
                        <a:latin typeface="Arial" panose="020B0604020202020204" pitchFamily="34" charset="0"/>
                        <a:ea typeface="Times New Roman" panose="02020603050405020304" pitchFamily="18" charset="0"/>
                        <a:cs typeface="Times New Roman" panose="02020603050405020304" pitchFamily="18" charset="0"/>
                      </a:endParaRPr>
                    </a:p>
                    <a:p>
                      <a:pPr marL="0" marR="160020">
                        <a:spcBef>
                          <a:spcPts val="0"/>
                        </a:spcBef>
                        <a:spcAft>
                          <a:spcPts val="0"/>
                        </a:spcAft>
                      </a:pPr>
                      <a:r>
                        <a:rPr lang="en-US" sz="500">
                          <a:effectLst/>
                          <a:latin typeface="Arial" panose="020B0604020202020204" pitchFamily="34" charset="0"/>
                          <a:ea typeface="Times New Roman" panose="02020603050405020304" pitchFamily="18" charset="0"/>
                          <a:cs typeface="Times New Roman" panose="02020603050405020304" pitchFamily="18" charset="0"/>
                        </a:rPr>
                        <a:t>   SAFETY SHOES </a:t>
                      </a:r>
                      <a:endParaRPr lang="en-US" sz="800">
                        <a:effectLst/>
                        <a:latin typeface="Arial" panose="020B0604020202020204" pitchFamily="34" charset="0"/>
                        <a:ea typeface="Times New Roman" panose="02020603050405020304" pitchFamily="18" charset="0"/>
                        <a:cs typeface="Times New Roman" panose="02020603050405020304" pitchFamily="18" charset="0"/>
                      </a:endParaRPr>
                    </a:p>
                  </a:txBody>
                  <a:tcPr marL="52904" marR="529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gridSpan="3">
                  <a:txBody>
                    <a:bodyPr/>
                    <a:lstStyle/>
                    <a:p>
                      <a:pPr marL="217170" marR="160020" indent="-217170">
                        <a:spcBef>
                          <a:spcPts val="0"/>
                        </a:spcBef>
                        <a:spcAft>
                          <a:spcPts val="0"/>
                        </a:spcAft>
                      </a:pPr>
                      <a:r>
                        <a:rPr lang="en-US" sz="500">
                          <a:effectLst/>
                          <a:latin typeface="Arial" panose="020B0604020202020204" pitchFamily="34" charset="0"/>
                          <a:ea typeface="Times New Roman" panose="02020603050405020304" pitchFamily="18" charset="0"/>
                          <a:cs typeface="Times New Roman" panose="02020603050405020304" pitchFamily="18" charset="0"/>
                        </a:rPr>
                        <a:t>    AIR PURIFYING RESPIRATOR</a:t>
                      </a:r>
                    </a:p>
                    <a:p>
                      <a:pPr marL="0" marR="160020">
                        <a:spcBef>
                          <a:spcPts val="0"/>
                        </a:spcBef>
                        <a:spcAft>
                          <a:spcPts val="0"/>
                        </a:spcAft>
                      </a:pPr>
                      <a:r>
                        <a:rPr lang="en-US" sz="500">
                          <a:effectLst/>
                          <a:latin typeface="Arial" panose="020B0604020202020204" pitchFamily="34" charset="0"/>
                          <a:ea typeface="Times New Roman" panose="02020603050405020304" pitchFamily="18" charset="0"/>
                          <a:cs typeface="Times New Roman" panose="02020603050405020304" pitchFamily="18" charset="0"/>
                        </a:rPr>
                        <a:t>    SUPPLIED RESPIRATOR</a:t>
                      </a:r>
                      <a:endParaRPr lang="en-US" sz="800">
                        <a:effectLst/>
                        <a:latin typeface="Arial" panose="020B0604020202020204" pitchFamily="34" charset="0"/>
                        <a:ea typeface="Times New Roman" panose="02020603050405020304" pitchFamily="18" charset="0"/>
                        <a:cs typeface="Times New Roman" panose="02020603050405020304" pitchFamily="18" charset="0"/>
                      </a:endParaRPr>
                    </a:p>
                    <a:p>
                      <a:pPr marL="0" marR="160020">
                        <a:spcBef>
                          <a:spcPts val="0"/>
                        </a:spcBef>
                        <a:spcAft>
                          <a:spcPts val="0"/>
                        </a:spcAft>
                      </a:pPr>
                      <a:r>
                        <a:rPr lang="en-US" sz="500">
                          <a:effectLst/>
                          <a:latin typeface="Arial" panose="020B0604020202020204" pitchFamily="34" charset="0"/>
                          <a:ea typeface="Times New Roman" panose="02020603050405020304" pitchFamily="18" charset="0"/>
                          <a:cs typeface="Times New Roman" panose="02020603050405020304" pitchFamily="18" charset="0"/>
                        </a:rPr>
                        <a:t>    PPE CLOTHING  </a:t>
                      </a:r>
                      <a:endParaRPr lang="en-US" sz="800">
                        <a:effectLst/>
                        <a:latin typeface="Arial" panose="020B0604020202020204" pitchFamily="34" charset="0"/>
                        <a:ea typeface="Times New Roman" panose="02020603050405020304" pitchFamily="18" charset="0"/>
                        <a:cs typeface="Times New Roman" panose="02020603050405020304" pitchFamily="18" charset="0"/>
                      </a:endParaRPr>
                    </a:p>
                  </a:txBody>
                  <a:tcPr marL="52904" marR="52904"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2">
                  <a:txBody>
                    <a:bodyPr/>
                    <a:lstStyle/>
                    <a:p>
                      <a:pPr marL="217170" marR="160020" indent="-217170">
                        <a:spcBef>
                          <a:spcPts val="0"/>
                        </a:spcBef>
                        <a:spcAft>
                          <a:spcPts val="0"/>
                        </a:spcAft>
                      </a:pPr>
                      <a:r>
                        <a:rPr lang="en-US" sz="500">
                          <a:effectLst/>
                          <a:latin typeface="Arial" panose="020B0604020202020204" pitchFamily="34" charset="0"/>
                          <a:ea typeface="Times New Roman" panose="02020603050405020304" pitchFamily="18" charset="0"/>
                          <a:cs typeface="Times New Roman" panose="02020603050405020304" pitchFamily="18" charset="0"/>
                        </a:rPr>
                        <a:t>     GLOVES      Cut-resistant</a:t>
                      </a:r>
                    </a:p>
                    <a:p>
                      <a:pPr marL="0" marR="160020">
                        <a:spcBef>
                          <a:spcPts val="0"/>
                        </a:spcBef>
                        <a:spcAft>
                          <a:spcPts val="0"/>
                        </a:spcAft>
                      </a:pPr>
                      <a:r>
                        <a:rPr lang="en-US" sz="500">
                          <a:effectLst/>
                          <a:latin typeface="Arial" panose="020B0604020202020204" pitchFamily="34" charset="0"/>
                          <a:ea typeface="Times New Roman" panose="02020603050405020304" pitchFamily="18" charset="0"/>
                          <a:cs typeface="Times New Roman" panose="02020603050405020304" pitchFamily="18" charset="0"/>
                        </a:rPr>
                        <a:t>     OTHER     Chaps  </a:t>
                      </a:r>
                      <a:endParaRPr lang="en-US" sz="800">
                        <a:effectLst/>
                        <a:latin typeface="Arial" panose="020B0604020202020204" pitchFamily="34" charset="0"/>
                        <a:ea typeface="Times New Roman" panose="02020603050405020304" pitchFamily="18" charset="0"/>
                        <a:cs typeface="Times New Roman" panose="02020603050405020304" pitchFamily="18" charset="0"/>
                      </a:endParaRPr>
                    </a:p>
                    <a:p>
                      <a:pPr marL="0" marR="160020">
                        <a:spcBef>
                          <a:spcPts val="0"/>
                        </a:spcBef>
                        <a:spcAft>
                          <a:spcPts val="0"/>
                        </a:spcAft>
                      </a:pPr>
                      <a:r>
                        <a:rPr lang="en-US" sz="500">
                          <a:effectLst/>
                          <a:latin typeface="Arial" panose="020B0604020202020204" pitchFamily="34" charset="0"/>
                          <a:ea typeface="Times New Roman" panose="02020603050405020304" pitchFamily="18" charset="0"/>
                          <a:cs typeface="Times New Roman" panose="02020603050405020304" pitchFamily="18" charset="0"/>
                        </a:rPr>
                        <a:t> </a:t>
                      </a:r>
                      <a:endParaRPr lang="en-US" sz="800">
                        <a:effectLst/>
                        <a:latin typeface="Arial" panose="020B0604020202020204" pitchFamily="34" charset="0"/>
                        <a:ea typeface="Times New Roman" panose="02020603050405020304" pitchFamily="18" charset="0"/>
                        <a:cs typeface="Times New Roman" panose="02020603050405020304" pitchFamily="18" charset="0"/>
                      </a:endParaRPr>
                    </a:p>
                  </a:txBody>
                  <a:tcPr marL="52904" marR="52904"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470426826"/>
                  </a:ext>
                </a:extLst>
              </a:tr>
              <a:tr h="90084">
                <a:tc>
                  <a:txBody>
                    <a:bodyPr/>
                    <a:lstStyle/>
                    <a:p>
                      <a:pPr marL="0" marR="160020" algn="ctr">
                        <a:spcBef>
                          <a:spcPts val="0"/>
                        </a:spcBef>
                        <a:spcAft>
                          <a:spcPts val="0"/>
                        </a:spcAft>
                      </a:pPr>
                      <a:r>
                        <a:rPr lang="en-US" sz="600" b="1">
                          <a:effectLst/>
                          <a:latin typeface="Arial" panose="020B0604020202020204" pitchFamily="34" charset="0"/>
                          <a:ea typeface="Times New Roman" panose="02020603050405020304" pitchFamily="18" charset="0"/>
                          <a:cs typeface="Times New Roman" panose="02020603050405020304" pitchFamily="18" charset="0"/>
                        </a:rPr>
                        <a:t>¹JOB STEPS</a:t>
                      </a:r>
                      <a:endParaRPr lang="en-US" sz="800">
                        <a:effectLst/>
                        <a:latin typeface="Arial" panose="020B0604020202020204" pitchFamily="34" charset="0"/>
                        <a:ea typeface="Times New Roman" panose="02020603050405020304" pitchFamily="18" charset="0"/>
                        <a:cs typeface="Times New Roman" panose="02020603050405020304" pitchFamily="18" charset="0"/>
                      </a:endParaRPr>
                    </a:p>
                  </a:txBody>
                  <a:tcPr marL="52904" marR="52904"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10">
                      <a:fgClr>
                        <a:srgbClr val="FFFFFF"/>
                      </a:fgClr>
                      <a:bgClr>
                        <a:srgbClr val="E5E5E5"/>
                      </a:bgClr>
                    </a:pattFill>
                  </a:tcPr>
                </a:tc>
                <a:tc>
                  <a:txBody>
                    <a:bodyPr/>
                    <a:lstStyle/>
                    <a:p>
                      <a:pPr marL="0" marR="160020" algn="ctr">
                        <a:spcBef>
                          <a:spcPts val="0"/>
                        </a:spcBef>
                        <a:spcAft>
                          <a:spcPts val="0"/>
                        </a:spcAft>
                      </a:pPr>
                      <a:r>
                        <a:rPr lang="en-US" sz="600" b="1">
                          <a:effectLst/>
                          <a:latin typeface="Arial" panose="020B0604020202020204" pitchFamily="34" charset="0"/>
                          <a:ea typeface="Times New Roman" panose="02020603050405020304" pitchFamily="18" charset="0"/>
                          <a:cs typeface="Times New Roman" panose="02020603050405020304" pitchFamily="18" charset="0"/>
                        </a:rPr>
                        <a:t>²POTENTIAL HAZARDS</a:t>
                      </a:r>
                      <a:endParaRPr lang="en-US" sz="800">
                        <a:effectLst/>
                        <a:latin typeface="Arial" panose="020B0604020202020204" pitchFamily="34" charset="0"/>
                        <a:ea typeface="Times New Roman" panose="02020603050405020304" pitchFamily="18" charset="0"/>
                        <a:cs typeface="Times New Roman" panose="02020603050405020304" pitchFamily="18" charset="0"/>
                      </a:endParaRPr>
                    </a:p>
                  </a:txBody>
                  <a:tcPr marL="52904" marR="529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10">
                      <a:fgClr>
                        <a:srgbClr val="FFFFFF"/>
                      </a:fgClr>
                      <a:bgClr>
                        <a:srgbClr val="E5E5E5"/>
                      </a:bgClr>
                    </a:pattFill>
                  </a:tcPr>
                </a:tc>
                <a:tc gridSpan="5">
                  <a:txBody>
                    <a:bodyPr/>
                    <a:lstStyle/>
                    <a:p>
                      <a:pPr marL="0" marR="160020" algn="ctr">
                        <a:spcBef>
                          <a:spcPts val="0"/>
                        </a:spcBef>
                        <a:spcAft>
                          <a:spcPts val="0"/>
                        </a:spcAft>
                      </a:pPr>
                      <a:r>
                        <a:rPr lang="en-US" sz="600" b="1">
                          <a:effectLst/>
                          <a:latin typeface="Arial" panose="020B0604020202020204" pitchFamily="34" charset="0"/>
                          <a:ea typeface="Times New Roman" panose="02020603050405020304" pitchFamily="18" charset="0"/>
                          <a:cs typeface="Times New Roman" panose="02020603050405020304" pitchFamily="18" charset="0"/>
                        </a:rPr>
                        <a:t>³CRITICAL ACTIONS TO MITIGATE HAZARDS</a:t>
                      </a:r>
                      <a:endParaRPr lang="en-US" sz="800">
                        <a:effectLst/>
                        <a:latin typeface="Arial" panose="020B0604020202020204" pitchFamily="34" charset="0"/>
                        <a:ea typeface="Times New Roman" panose="02020603050405020304" pitchFamily="18" charset="0"/>
                        <a:cs typeface="Times New Roman" panose="02020603050405020304" pitchFamily="18" charset="0"/>
                      </a:endParaRPr>
                    </a:p>
                  </a:txBody>
                  <a:tcPr marL="52904" marR="52904"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10">
                      <a:fgClr>
                        <a:srgbClr val="FFFFFF"/>
                      </a:fgClr>
                      <a:bgClr>
                        <a:srgbClr val="E5E5E5"/>
                      </a:bgClr>
                    </a:patt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526808541"/>
                  </a:ext>
                </a:extLst>
              </a:tr>
              <a:tr h="1868442">
                <a:tc rowSpan="3">
                  <a:txBody>
                    <a:bodyPr/>
                    <a:lstStyle/>
                    <a:p>
                      <a:pPr marL="342900" marR="160020" lvl="0" indent="-342900">
                        <a:spcBef>
                          <a:spcPts val="0"/>
                        </a:spcBef>
                        <a:spcAft>
                          <a:spcPts val="0"/>
                        </a:spcAft>
                        <a:buFont typeface="+mj-lt"/>
                        <a:buAutoNum type="arabicPeriod"/>
                        <a:tabLst>
                          <a:tab pos="228600" algn="l"/>
                        </a:tabLst>
                      </a:pPr>
                      <a:r>
                        <a:rPr lang="en-US" sz="800" dirty="0">
                          <a:effectLst/>
                          <a:latin typeface="Arial" panose="020B0604020202020204" pitchFamily="34" charset="0"/>
                          <a:ea typeface="Times New Roman" panose="02020603050405020304" pitchFamily="18" charset="0"/>
                          <a:cs typeface="Times New Roman" panose="02020603050405020304" pitchFamily="18" charset="0"/>
                        </a:rPr>
                        <a:t>underground drawings and excavation permit </a:t>
                      </a:r>
                    </a:p>
                    <a:p>
                      <a:pPr marL="0" marR="160020">
                        <a:spcBef>
                          <a:spcPts val="0"/>
                        </a:spcBef>
                        <a:spcAft>
                          <a:spcPts val="0"/>
                        </a:spcAft>
                      </a:pPr>
                      <a:r>
                        <a:rPr lang="en-US" sz="800" dirty="0">
                          <a:effectLst/>
                          <a:latin typeface="Arial" panose="020B0604020202020204" pitchFamily="34" charset="0"/>
                          <a:ea typeface="Times New Roman" panose="02020603050405020304" pitchFamily="18" charset="0"/>
                          <a:cs typeface="Times New Roman" panose="02020603050405020304" pitchFamily="18" charset="0"/>
                        </a:rPr>
                        <a:t> </a:t>
                      </a:r>
                    </a:p>
                    <a:p>
                      <a:pPr marL="0" marR="160020">
                        <a:spcBef>
                          <a:spcPts val="0"/>
                        </a:spcBef>
                        <a:spcAft>
                          <a:spcPts val="0"/>
                        </a:spcAft>
                      </a:pPr>
                      <a:r>
                        <a:rPr lang="en-US" sz="800" dirty="0">
                          <a:effectLst/>
                          <a:latin typeface="Arial" panose="020B0604020202020204" pitchFamily="34" charset="0"/>
                          <a:ea typeface="Times New Roman" panose="02020603050405020304" pitchFamily="18" charset="0"/>
                          <a:cs typeface="Times New Roman" panose="02020603050405020304" pitchFamily="18" charset="0"/>
                        </a:rPr>
                        <a:t> </a:t>
                      </a:r>
                    </a:p>
                    <a:p>
                      <a:pPr marL="0" marR="160020">
                        <a:spcBef>
                          <a:spcPts val="0"/>
                        </a:spcBef>
                        <a:spcAft>
                          <a:spcPts val="0"/>
                        </a:spcAft>
                      </a:pPr>
                      <a:r>
                        <a:rPr lang="en-US" sz="800" dirty="0">
                          <a:effectLst/>
                          <a:latin typeface="Arial" panose="020B0604020202020204" pitchFamily="34" charset="0"/>
                          <a:ea typeface="Times New Roman" panose="02020603050405020304" pitchFamily="18" charset="0"/>
                          <a:cs typeface="Times New Roman" panose="02020603050405020304" pitchFamily="18" charset="0"/>
                        </a:rPr>
                        <a:t> </a:t>
                      </a:r>
                    </a:p>
                    <a:p>
                      <a:pPr marL="0" marR="160020">
                        <a:spcBef>
                          <a:spcPts val="0"/>
                        </a:spcBef>
                        <a:spcAft>
                          <a:spcPts val="0"/>
                        </a:spcAft>
                      </a:pPr>
                      <a:r>
                        <a:rPr lang="en-US" sz="800" dirty="0">
                          <a:effectLst/>
                          <a:latin typeface="Arial" panose="020B0604020202020204" pitchFamily="34" charset="0"/>
                          <a:ea typeface="Times New Roman" panose="02020603050405020304" pitchFamily="18" charset="0"/>
                          <a:cs typeface="Times New Roman" panose="02020603050405020304" pitchFamily="18" charset="0"/>
                        </a:rPr>
                        <a:t> </a:t>
                      </a:r>
                    </a:p>
                    <a:p>
                      <a:pPr marL="0" marR="160020">
                        <a:spcBef>
                          <a:spcPts val="0"/>
                        </a:spcBef>
                        <a:spcAft>
                          <a:spcPts val="0"/>
                        </a:spcAft>
                      </a:pPr>
                      <a:r>
                        <a:rPr lang="en-US" sz="800" dirty="0">
                          <a:effectLst/>
                          <a:latin typeface="Arial" panose="020B0604020202020204" pitchFamily="34" charset="0"/>
                          <a:ea typeface="Times New Roman" panose="02020603050405020304" pitchFamily="18" charset="0"/>
                          <a:cs typeface="Times New Roman" panose="02020603050405020304" pitchFamily="18" charset="0"/>
                        </a:rPr>
                        <a:t> </a:t>
                      </a:r>
                    </a:p>
                    <a:p>
                      <a:pPr marL="0" marR="160020">
                        <a:spcBef>
                          <a:spcPts val="0"/>
                        </a:spcBef>
                        <a:spcAft>
                          <a:spcPts val="0"/>
                        </a:spcAft>
                      </a:pPr>
                      <a:r>
                        <a:rPr lang="en-US" sz="800" dirty="0">
                          <a:effectLst/>
                          <a:latin typeface="Arial" panose="020B0604020202020204" pitchFamily="34" charset="0"/>
                          <a:ea typeface="Times New Roman" panose="02020603050405020304" pitchFamily="18" charset="0"/>
                          <a:cs typeface="Times New Roman" panose="02020603050405020304" pitchFamily="18" charset="0"/>
                        </a:rPr>
                        <a:t> </a:t>
                      </a:r>
                    </a:p>
                    <a:p>
                      <a:pPr marL="0" marR="160020">
                        <a:spcBef>
                          <a:spcPts val="0"/>
                        </a:spcBef>
                        <a:spcAft>
                          <a:spcPts val="0"/>
                        </a:spcAft>
                      </a:pPr>
                      <a:r>
                        <a:rPr lang="en-US" sz="800" dirty="0">
                          <a:effectLst/>
                          <a:latin typeface="Arial" panose="020B0604020202020204" pitchFamily="34" charset="0"/>
                          <a:ea typeface="Times New Roman" panose="02020603050405020304" pitchFamily="18" charset="0"/>
                          <a:cs typeface="Times New Roman" panose="02020603050405020304" pitchFamily="18" charset="0"/>
                        </a:rPr>
                        <a:t> </a:t>
                      </a:r>
                    </a:p>
                    <a:p>
                      <a:pPr marL="0" marR="160020">
                        <a:spcBef>
                          <a:spcPts val="0"/>
                        </a:spcBef>
                        <a:spcAft>
                          <a:spcPts val="0"/>
                        </a:spcAft>
                      </a:pPr>
                      <a:r>
                        <a:rPr lang="en-US" sz="800" dirty="0">
                          <a:effectLst/>
                          <a:latin typeface="Arial" panose="020B0604020202020204" pitchFamily="34" charset="0"/>
                          <a:ea typeface="Times New Roman" panose="02020603050405020304" pitchFamily="18" charset="0"/>
                          <a:cs typeface="Times New Roman" panose="02020603050405020304" pitchFamily="18" charset="0"/>
                        </a:rPr>
                        <a:t> </a:t>
                      </a:r>
                    </a:p>
                    <a:p>
                      <a:pPr marL="0" marR="160020">
                        <a:spcBef>
                          <a:spcPts val="0"/>
                        </a:spcBef>
                        <a:spcAft>
                          <a:spcPts val="0"/>
                        </a:spcAft>
                      </a:pPr>
                      <a:r>
                        <a:rPr lang="en-US" sz="800" dirty="0">
                          <a:effectLst/>
                          <a:latin typeface="Arial" panose="020B0604020202020204" pitchFamily="34" charset="0"/>
                          <a:ea typeface="Times New Roman" panose="02020603050405020304" pitchFamily="18" charset="0"/>
                          <a:cs typeface="Times New Roman" panose="02020603050405020304" pitchFamily="18" charset="0"/>
                        </a:rPr>
                        <a:t> </a:t>
                      </a:r>
                    </a:p>
                    <a:p>
                      <a:pPr marL="0" marR="160020">
                        <a:spcBef>
                          <a:spcPts val="0"/>
                        </a:spcBef>
                        <a:spcAft>
                          <a:spcPts val="0"/>
                        </a:spcAft>
                      </a:pPr>
                      <a:r>
                        <a:rPr lang="en-US" sz="800" dirty="0">
                          <a:effectLst/>
                          <a:latin typeface="Arial" panose="020B0604020202020204" pitchFamily="34" charset="0"/>
                          <a:ea typeface="Times New Roman" panose="02020603050405020304" pitchFamily="18" charset="0"/>
                          <a:cs typeface="Times New Roman" panose="02020603050405020304" pitchFamily="18" charset="0"/>
                        </a:rPr>
                        <a:t> </a:t>
                      </a:r>
                    </a:p>
                    <a:p>
                      <a:pPr marL="0" marR="160020">
                        <a:spcBef>
                          <a:spcPts val="0"/>
                        </a:spcBef>
                        <a:spcAft>
                          <a:spcPts val="0"/>
                        </a:spcAft>
                      </a:pPr>
                      <a:r>
                        <a:rPr lang="en-US" sz="800" dirty="0">
                          <a:effectLst/>
                          <a:latin typeface="Arial" panose="020B0604020202020204" pitchFamily="34" charset="0"/>
                          <a:ea typeface="Times New Roman" panose="02020603050405020304" pitchFamily="18" charset="0"/>
                          <a:cs typeface="Times New Roman" panose="02020603050405020304" pitchFamily="18" charset="0"/>
                        </a:rPr>
                        <a:t> </a:t>
                      </a:r>
                    </a:p>
                    <a:p>
                      <a:pPr marL="0" marR="160020">
                        <a:spcBef>
                          <a:spcPts val="0"/>
                        </a:spcBef>
                        <a:spcAft>
                          <a:spcPts val="0"/>
                        </a:spcAft>
                      </a:pPr>
                      <a:r>
                        <a:rPr lang="en-US" sz="800" dirty="0">
                          <a:effectLst/>
                          <a:latin typeface="Arial" panose="020B0604020202020204" pitchFamily="34" charset="0"/>
                          <a:ea typeface="Times New Roman" panose="02020603050405020304" pitchFamily="18" charset="0"/>
                          <a:cs typeface="Times New Roman" panose="02020603050405020304" pitchFamily="18" charset="0"/>
                        </a:rPr>
                        <a:t> </a:t>
                      </a:r>
                    </a:p>
                    <a:p>
                      <a:pPr marL="0" marR="160020">
                        <a:spcBef>
                          <a:spcPts val="0"/>
                        </a:spcBef>
                        <a:spcAft>
                          <a:spcPts val="0"/>
                        </a:spcAft>
                      </a:pPr>
                      <a:r>
                        <a:rPr lang="en-US" sz="800" dirty="0">
                          <a:effectLst/>
                          <a:latin typeface="Arial" panose="020B0604020202020204" pitchFamily="34" charset="0"/>
                          <a:ea typeface="Times New Roman" panose="02020603050405020304" pitchFamily="18" charset="0"/>
                          <a:cs typeface="Times New Roman" panose="02020603050405020304" pitchFamily="18" charset="0"/>
                        </a:rPr>
                        <a:t> </a:t>
                      </a:r>
                    </a:p>
                    <a:p>
                      <a:pPr marL="0" marR="160020">
                        <a:spcBef>
                          <a:spcPts val="0"/>
                        </a:spcBef>
                        <a:spcAft>
                          <a:spcPts val="0"/>
                        </a:spcAft>
                      </a:pPr>
                      <a:r>
                        <a:rPr lang="en-US" sz="7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2904" marR="52904"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spcBef>
                          <a:spcPts val="0"/>
                        </a:spcBef>
                        <a:spcAft>
                          <a:spcPts val="0"/>
                        </a:spcAft>
                        <a:buFont typeface="Symbol" panose="05050102010706020507" pitchFamily="18" charset="2"/>
                        <a:buChar char=""/>
                      </a:pPr>
                      <a:r>
                        <a:rPr lang="en-US" sz="800" dirty="0">
                          <a:solidFill>
                            <a:srgbClr val="000000"/>
                          </a:solidFill>
                          <a:effectLst/>
                          <a:latin typeface="Arial" panose="020B0604020202020204" pitchFamily="34" charset="0"/>
                          <a:ea typeface="Times New Roman" panose="02020603050405020304" pitchFamily="18" charset="0"/>
                        </a:rPr>
                        <a:t>Underground utilities, footings, or foundations are not identified they may be damaged during excavation, causing property damage, personal injury, or accidentally shutting down vital plant processes causing potential shut down of unit or units </a:t>
                      </a:r>
                      <a:endParaRPr lang="en-US" sz="900" dirty="0">
                        <a:solidFill>
                          <a:srgbClr val="000000"/>
                        </a:solidFill>
                        <a:effectLst/>
                        <a:latin typeface="Times New Roman" panose="02020603050405020304" pitchFamily="18" charset="0"/>
                        <a:ea typeface="Times New Roman" panose="02020603050405020304" pitchFamily="18" charset="0"/>
                      </a:endParaRPr>
                    </a:p>
                  </a:txBody>
                  <a:tcPr marL="52904" marR="529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gridSpan="5">
                  <a:txBody>
                    <a:bodyPr/>
                    <a:lstStyle/>
                    <a:p>
                      <a:pPr marL="342900" marR="0" lvl="0" indent="-342900">
                        <a:spcBef>
                          <a:spcPts val="0"/>
                        </a:spcBef>
                        <a:spcAft>
                          <a:spcPts val="0"/>
                        </a:spcAft>
                        <a:buFont typeface="Symbol" panose="05050102010706020507" pitchFamily="18" charset="2"/>
                        <a:buChar char=""/>
                      </a:pPr>
                      <a:r>
                        <a:rPr lang="en-US" sz="800" dirty="0">
                          <a:solidFill>
                            <a:srgbClr val="000000"/>
                          </a:solidFill>
                          <a:effectLst/>
                          <a:latin typeface="Arial" panose="020B0604020202020204" pitchFamily="34" charset="0"/>
                          <a:ea typeface="Times New Roman" panose="02020603050405020304" pitchFamily="18" charset="0"/>
                        </a:rPr>
                        <a:t>Call 811 for utility checks and marking (811 will not locate local water lines)</a:t>
                      </a:r>
                      <a:endParaRPr lang="en-US" sz="900" dirty="0">
                        <a:solidFill>
                          <a:srgbClr val="000000"/>
                        </a:solidFill>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800" dirty="0">
                          <a:solidFill>
                            <a:srgbClr val="000000"/>
                          </a:solidFill>
                          <a:effectLst/>
                          <a:latin typeface="Arial" panose="020B0604020202020204" pitchFamily="34" charset="0"/>
                          <a:ea typeface="Times New Roman" panose="02020603050405020304" pitchFamily="18" charset="0"/>
                        </a:rPr>
                        <a:t>Attains and understands drawings identifying underground structures in the excavation location including sewers, oily water and storm water, firewater, service water, potable water, electrical, product lines, and/or natural gas mains, pipelines, etc., foundations and footings and share this information with all employees on job during pre-job planning and toolbox meetings, to ensure excavations will not damage under-ground utilities or lines or affect the stability of any surrounding buildings, vessels, or structures </a:t>
                      </a:r>
                      <a:endParaRPr lang="en-US" sz="900" dirty="0">
                        <a:solidFill>
                          <a:srgbClr val="000000"/>
                        </a:solidFill>
                        <a:effectLst/>
                        <a:latin typeface="Times New Roman" panose="02020603050405020304" pitchFamily="18" charset="0"/>
                        <a:ea typeface="Times New Roman" panose="02020603050405020304" pitchFamily="18" charset="0"/>
                      </a:endParaRPr>
                    </a:p>
                    <a:p>
                      <a:pPr marL="0" marR="0">
                        <a:spcBef>
                          <a:spcPts val="0"/>
                        </a:spcBef>
                        <a:spcAft>
                          <a:spcPts val="0"/>
                        </a:spcAft>
                        <a:tabLst>
                          <a:tab pos="6457950" algn="l"/>
                        </a:tabLst>
                      </a:pPr>
                      <a:r>
                        <a:rPr lang="en-US" sz="800" dirty="0">
                          <a:effectLst/>
                          <a:latin typeface="Arial" panose="020B0604020202020204" pitchFamily="34" charset="0"/>
                          <a:ea typeface="Times New Roman" panose="02020603050405020304" pitchFamily="18" charset="0"/>
                          <a:cs typeface="Times New Roman" panose="02020603050405020304" pitchFamily="18" charset="0"/>
                        </a:rPr>
                        <a:t> </a:t>
                      </a:r>
                    </a:p>
                  </a:txBody>
                  <a:tcPr marL="52904" marR="52904"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210985003"/>
                  </a:ext>
                </a:extLst>
              </a:tr>
              <a:tr h="147795">
                <a:tc vMerge="1">
                  <a:txBody>
                    <a:bodyPr/>
                    <a:lstStyle/>
                    <a:p>
                      <a:endParaRPr lang="en-US"/>
                    </a:p>
                  </a:txBody>
                  <a:tcPr/>
                </a:tc>
                <a:tc>
                  <a:txBody>
                    <a:bodyPr/>
                    <a:lstStyle/>
                    <a:p>
                      <a:pPr marL="0" marR="160020">
                        <a:spcBef>
                          <a:spcPts val="0"/>
                        </a:spcBef>
                        <a:spcAft>
                          <a:spcPts val="0"/>
                        </a:spcAft>
                      </a:pPr>
                      <a:r>
                        <a:rPr lang="en-US" sz="800">
                          <a:effectLst/>
                          <a:latin typeface="Arial" panose="020B0604020202020204" pitchFamily="34" charset="0"/>
                          <a:ea typeface="Times New Roman" panose="02020603050405020304" pitchFamily="18" charset="0"/>
                          <a:cs typeface="Times New Roman" panose="02020603050405020304" pitchFamily="18" charset="0"/>
                        </a:rPr>
                        <a:t> </a:t>
                      </a:r>
                    </a:p>
                  </a:txBody>
                  <a:tcPr marL="52904" marR="529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gridSpan="5">
                  <a:txBody>
                    <a:bodyPr/>
                    <a:lstStyle/>
                    <a:p>
                      <a:pPr marL="0" marR="0">
                        <a:spcBef>
                          <a:spcPts val="0"/>
                        </a:spcBef>
                        <a:spcAft>
                          <a:spcPts val="0"/>
                        </a:spcAft>
                        <a:tabLst>
                          <a:tab pos="6457950" algn="l"/>
                        </a:tabLst>
                      </a:pPr>
                      <a:r>
                        <a:rPr lang="en-US" sz="800">
                          <a:effectLst/>
                          <a:latin typeface="Arial" panose="020B0604020202020204" pitchFamily="34" charset="0"/>
                          <a:ea typeface="Times New Roman" panose="02020603050405020304" pitchFamily="18" charset="0"/>
                          <a:cs typeface="Times New Roman" panose="02020603050405020304" pitchFamily="18" charset="0"/>
                        </a:rPr>
                        <a:t> </a:t>
                      </a:r>
                    </a:p>
                  </a:txBody>
                  <a:tcPr marL="52904" marR="52904"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284182604"/>
                  </a:ext>
                </a:extLst>
              </a:tr>
              <a:tr h="116778">
                <a:tc vMerge="1">
                  <a:txBody>
                    <a:bodyPr/>
                    <a:lstStyle/>
                    <a:p>
                      <a:endParaRPr lang="en-US"/>
                    </a:p>
                  </a:txBody>
                  <a:tcPr/>
                </a:tc>
                <a:tc>
                  <a:txBody>
                    <a:bodyPr/>
                    <a:lstStyle/>
                    <a:p>
                      <a:pPr marL="0" marR="160020">
                        <a:spcBef>
                          <a:spcPts val="0"/>
                        </a:spcBef>
                        <a:spcAft>
                          <a:spcPts val="0"/>
                        </a:spcAft>
                      </a:pPr>
                      <a:r>
                        <a:rPr lang="en-US" sz="800">
                          <a:effectLst/>
                          <a:latin typeface="Arial" panose="020B0604020202020204" pitchFamily="34" charset="0"/>
                          <a:ea typeface="Times New Roman" panose="02020603050405020304" pitchFamily="18" charset="0"/>
                          <a:cs typeface="Times New Roman" panose="02020603050405020304" pitchFamily="18" charset="0"/>
                        </a:rPr>
                        <a:t> </a:t>
                      </a:r>
                    </a:p>
                  </a:txBody>
                  <a:tcPr marL="52904" marR="529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gridSpan="5">
                  <a:txBody>
                    <a:bodyPr/>
                    <a:lstStyle/>
                    <a:p>
                      <a:pPr marL="0" marR="0">
                        <a:spcBef>
                          <a:spcPts val="0"/>
                        </a:spcBef>
                        <a:spcAft>
                          <a:spcPts val="0"/>
                        </a:spcAft>
                        <a:tabLst>
                          <a:tab pos="6457950" algn="l"/>
                        </a:tabLst>
                      </a:pPr>
                      <a:r>
                        <a:rPr lang="en-US" sz="800" dirty="0">
                          <a:effectLst/>
                          <a:latin typeface="Arial" panose="020B0604020202020204" pitchFamily="34" charset="0"/>
                          <a:ea typeface="Times New Roman" panose="02020603050405020304" pitchFamily="18" charset="0"/>
                          <a:cs typeface="Times New Roman" panose="02020603050405020304" pitchFamily="18" charset="0"/>
                        </a:rPr>
                        <a:t> </a:t>
                      </a:r>
                    </a:p>
                  </a:txBody>
                  <a:tcPr marL="52904" marR="52904"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649353154"/>
                  </a:ext>
                </a:extLst>
              </a:tr>
            </a:tbl>
          </a:graphicData>
        </a:graphic>
      </p:graphicFrame>
      <p:sp>
        <p:nvSpPr>
          <p:cNvPr id="7" name="Content Placeholder 2">
            <a:extLst>
              <a:ext uri="{FF2B5EF4-FFF2-40B4-BE49-F238E27FC236}">
                <a16:creationId xmlns:a16="http://schemas.microsoft.com/office/drawing/2014/main" id="{6F4B0DC6-B8A4-4701-9705-99B84D49B127}"/>
              </a:ext>
            </a:extLst>
          </p:cNvPr>
          <p:cNvSpPr txBox="1">
            <a:spLocks/>
          </p:cNvSpPr>
          <p:nvPr/>
        </p:nvSpPr>
        <p:spPr>
          <a:xfrm>
            <a:off x="838200" y="1951173"/>
            <a:ext cx="4918024"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200" dirty="0"/>
              <a:t>Sections:</a:t>
            </a:r>
          </a:p>
          <a:p>
            <a:pPr marL="0" indent="0">
              <a:buFont typeface="Arial" panose="020B0604020202020204" pitchFamily="34" charset="0"/>
              <a:buNone/>
            </a:pPr>
            <a:endParaRPr lang="en-US" sz="3200" dirty="0"/>
          </a:p>
          <a:p>
            <a:r>
              <a:rPr lang="en-US" sz="3200" dirty="0"/>
              <a:t>Job steps</a:t>
            </a:r>
          </a:p>
          <a:p>
            <a:r>
              <a:rPr lang="en-US" sz="3200" dirty="0"/>
              <a:t>Potential hazards</a:t>
            </a:r>
          </a:p>
          <a:p>
            <a:r>
              <a:rPr lang="en-US" sz="3200" dirty="0"/>
              <a:t>Critical actions to mitigate hazards</a:t>
            </a:r>
          </a:p>
          <a:p>
            <a:r>
              <a:rPr lang="en-US" sz="3200" dirty="0"/>
              <a:t>Minimum required PPE</a:t>
            </a:r>
          </a:p>
          <a:p>
            <a:endParaRPr lang="en-US" sz="3200" dirty="0"/>
          </a:p>
          <a:p>
            <a:endParaRPr lang="en-US" sz="3200" dirty="0"/>
          </a:p>
        </p:txBody>
      </p:sp>
      <p:sp>
        <p:nvSpPr>
          <p:cNvPr id="3" name="Content Placeholder 2"/>
          <p:cNvSpPr>
            <a:spLocks noGrp="1"/>
          </p:cNvSpPr>
          <p:nvPr>
            <p:ph idx="1"/>
          </p:nvPr>
        </p:nvSpPr>
        <p:spPr>
          <a:xfrm>
            <a:off x="3889947" y="1173073"/>
            <a:ext cx="4412105" cy="511701"/>
          </a:xfrm>
        </p:spPr>
        <p:txBody>
          <a:bodyPr>
            <a:normAutofit fontScale="92500" lnSpcReduction="10000"/>
          </a:bodyPr>
          <a:lstStyle/>
          <a:p>
            <a:pPr marL="0" indent="0">
              <a:buNone/>
            </a:pPr>
            <a:r>
              <a:rPr lang="en-US" sz="3200" dirty="0"/>
              <a:t>Job Hazard Analysis (JHA)</a:t>
            </a:r>
          </a:p>
          <a:p>
            <a:endParaRPr lang="en-US" sz="3200" dirty="0"/>
          </a:p>
        </p:txBody>
      </p:sp>
      <p:sp>
        <p:nvSpPr>
          <p:cNvPr id="2" name="Title 1"/>
          <p:cNvSpPr>
            <a:spLocks noGrp="1"/>
          </p:cNvSpPr>
          <p:nvPr>
            <p:ph type="title"/>
          </p:nvPr>
        </p:nvSpPr>
        <p:spPr>
          <a:xfrm>
            <a:off x="838200" y="136525"/>
            <a:ext cx="10515600" cy="1325563"/>
          </a:xfrm>
        </p:spPr>
        <p:txBody>
          <a:bodyPr/>
          <a:lstStyle/>
          <a:p>
            <a:pPr algn="ctr"/>
            <a:r>
              <a:rPr lang="en-US" dirty="0">
                <a:latin typeface="Arial Black" panose="020B0A04020102020204" pitchFamily="34" charset="0"/>
              </a:rPr>
              <a:t>Safety Program</a:t>
            </a:r>
          </a:p>
        </p:txBody>
      </p:sp>
    </p:spTree>
    <p:extLst>
      <p:ext uri="{BB962C8B-B14F-4D97-AF65-F5344CB8AC3E}">
        <p14:creationId xmlns:p14="http://schemas.microsoft.com/office/powerpoint/2010/main" val="160312888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100FEF7-740A-4DC0-8167-1891D79B5640}"/>
              </a:ext>
            </a:extLst>
          </p:cNvPr>
          <p:cNvSpPr>
            <a:spLocks noGrp="1"/>
          </p:cNvSpPr>
          <p:nvPr>
            <p:ph type="sldNum" sz="quarter" idx="12"/>
          </p:nvPr>
        </p:nvSpPr>
        <p:spPr/>
        <p:txBody>
          <a:bodyPr/>
          <a:lstStyle/>
          <a:p>
            <a:fld id="{5E779C6D-2D3D-407B-ABDD-AB2C83943F7F}" type="slidenum">
              <a:rPr lang="en-US" smtClean="0"/>
              <a:t>64</a:t>
            </a:fld>
            <a:endParaRPr lang="en-US"/>
          </a:p>
        </p:txBody>
      </p:sp>
      <p:pic>
        <p:nvPicPr>
          <p:cNvPr id="6" name="Picture 5" descr="A pencil writing red check marks in boxes.">
            <a:extLst>
              <a:ext uri="{FF2B5EF4-FFF2-40B4-BE49-F238E27FC236}">
                <a16:creationId xmlns:a16="http://schemas.microsoft.com/office/drawing/2014/main" id="{6CDF48AA-B0CE-47D6-B9CA-C990105AA254}"/>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5756223" y="2112273"/>
            <a:ext cx="4791856" cy="3593892"/>
          </a:xfrm>
          <a:prstGeom prst="rect">
            <a:avLst/>
          </a:prstGeom>
        </p:spPr>
      </p:pic>
      <p:sp>
        <p:nvSpPr>
          <p:cNvPr id="9" name="TextBox 8">
            <a:extLst>
              <a:ext uri="{FF2B5EF4-FFF2-40B4-BE49-F238E27FC236}">
                <a16:creationId xmlns:a16="http://schemas.microsoft.com/office/drawing/2014/main" id="{062F667B-E987-4863-A9B4-4EF0EDCA0135}"/>
              </a:ext>
            </a:extLst>
          </p:cNvPr>
          <p:cNvSpPr txBox="1"/>
          <p:nvPr/>
        </p:nvSpPr>
        <p:spPr>
          <a:xfrm>
            <a:off x="6071849" y="5936997"/>
            <a:ext cx="4793521" cy="230832"/>
          </a:xfrm>
          <a:prstGeom prst="rect">
            <a:avLst/>
          </a:prstGeom>
          <a:noFill/>
        </p:spPr>
        <p:txBody>
          <a:bodyPr wrap="square" rtlCol="0">
            <a:spAutoFit/>
          </a:bodyPr>
          <a:lstStyle/>
          <a:p>
            <a:r>
              <a:rPr lang="en-US" sz="900" dirty="0"/>
              <a:t>This image courtesy of creative commons.</a:t>
            </a:r>
          </a:p>
        </p:txBody>
      </p:sp>
      <p:sp>
        <p:nvSpPr>
          <p:cNvPr id="8" name="TextBox 7">
            <a:extLst>
              <a:ext uri="{FF2B5EF4-FFF2-40B4-BE49-F238E27FC236}">
                <a16:creationId xmlns:a16="http://schemas.microsoft.com/office/drawing/2014/main" id="{35C26F07-4D80-41FC-8C90-7444332D83DA}"/>
              </a:ext>
            </a:extLst>
          </p:cNvPr>
          <p:cNvSpPr txBox="1"/>
          <p:nvPr/>
        </p:nvSpPr>
        <p:spPr>
          <a:xfrm>
            <a:off x="6071849" y="5706165"/>
            <a:ext cx="4791856" cy="230832"/>
          </a:xfrm>
          <a:prstGeom prst="rect">
            <a:avLst/>
          </a:prstGeom>
          <a:noFill/>
        </p:spPr>
        <p:txBody>
          <a:bodyPr wrap="square" rtlCol="0">
            <a:spAutoFit/>
          </a:bodyPr>
          <a:lstStyle/>
          <a:p>
            <a:r>
              <a:rPr lang="en-US" sz="900" dirty="0">
                <a:hlinkClick r:id="rId4" tooltip="http://afro-ip.blogspot.com/2012/07/10-reasons-to-follow-european-approach.html"/>
              </a:rPr>
              <a:t>This Photo</a:t>
            </a:r>
            <a:r>
              <a:rPr lang="en-US" sz="900" dirty="0"/>
              <a:t> by Unknown Author is licensed under </a:t>
            </a:r>
            <a:r>
              <a:rPr lang="en-US" sz="900" dirty="0">
                <a:hlinkClick r:id="rId5" tooltip="https://creativecommons.org/licenses/by/3.0/"/>
              </a:rPr>
              <a:t>CC BY</a:t>
            </a:r>
            <a:endParaRPr lang="en-US" sz="900" dirty="0"/>
          </a:p>
        </p:txBody>
      </p:sp>
      <p:sp>
        <p:nvSpPr>
          <p:cNvPr id="7" name="Content Placeholder 2">
            <a:extLst>
              <a:ext uri="{FF2B5EF4-FFF2-40B4-BE49-F238E27FC236}">
                <a16:creationId xmlns:a16="http://schemas.microsoft.com/office/drawing/2014/main" id="{6F4B0DC6-B8A4-4701-9705-99B84D49B127}"/>
              </a:ext>
            </a:extLst>
          </p:cNvPr>
          <p:cNvSpPr txBox="1">
            <a:spLocks/>
          </p:cNvSpPr>
          <p:nvPr/>
        </p:nvSpPr>
        <p:spPr>
          <a:xfrm>
            <a:off x="838200" y="1951173"/>
            <a:ext cx="4918024"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200" dirty="0"/>
              <a:t>Inspect for:</a:t>
            </a:r>
          </a:p>
          <a:p>
            <a:endParaRPr lang="en-US" sz="3200" dirty="0"/>
          </a:p>
          <a:p>
            <a:r>
              <a:rPr lang="en-US" sz="3200" dirty="0"/>
              <a:t>Hazards</a:t>
            </a:r>
          </a:p>
          <a:p>
            <a:r>
              <a:rPr lang="en-US" sz="3200" dirty="0"/>
              <a:t>Access &amp; egress</a:t>
            </a:r>
          </a:p>
          <a:p>
            <a:r>
              <a:rPr lang="en-US" sz="3200" dirty="0"/>
              <a:t>Confined spaces</a:t>
            </a:r>
          </a:p>
          <a:p>
            <a:r>
              <a:rPr lang="en-US" sz="3200" dirty="0"/>
              <a:t>PPE</a:t>
            </a:r>
          </a:p>
          <a:p>
            <a:r>
              <a:rPr lang="en-US" sz="3200" dirty="0"/>
              <a:t>Housekeeping</a:t>
            </a:r>
          </a:p>
        </p:txBody>
      </p:sp>
      <p:sp>
        <p:nvSpPr>
          <p:cNvPr id="3" name="Content Placeholder 2"/>
          <p:cNvSpPr>
            <a:spLocks noGrp="1"/>
          </p:cNvSpPr>
          <p:nvPr>
            <p:ph idx="1"/>
          </p:nvPr>
        </p:nvSpPr>
        <p:spPr>
          <a:xfrm>
            <a:off x="4653197" y="1313028"/>
            <a:ext cx="2206053" cy="931141"/>
          </a:xfrm>
        </p:spPr>
        <p:txBody>
          <a:bodyPr>
            <a:normAutofit/>
          </a:bodyPr>
          <a:lstStyle/>
          <a:p>
            <a:pPr marL="0" indent="0">
              <a:buNone/>
            </a:pPr>
            <a:r>
              <a:rPr lang="en-US" sz="3200" dirty="0"/>
              <a:t>Inspections</a:t>
            </a:r>
          </a:p>
          <a:p>
            <a:pPr marL="0" indent="0">
              <a:buNone/>
            </a:pPr>
            <a:endParaRPr lang="en-US" sz="3200" dirty="0"/>
          </a:p>
          <a:p>
            <a:endParaRPr lang="en-US" sz="3200" dirty="0"/>
          </a:p>
        </p:txBody>
      </p:sp>
      <p:sp>
        <p:nvSpPr>
          <p:cNvPr id="2" name="Title 1"/>
          <p:cNvSpPr>
            <a:spLocks noGrp="1"/>
          </p:cNvSpPr>
          <p:nvPr>
            <p:ph type="title"/>
          </p:nvPr>
        </p:nvSpPr>
        <p:spPr>
          <a:xfrm>
            <a:off x="838200" y="136525"/>
            <a:ext cx="10515600" cy="1325563"/>
          </a:xfrm>
        </p:spPr>
        <p:txBody>
          <a:bodyPr/>
          <a:lstStyle/>
          <a:p>
            <a:pPr algn="ctr"/>
            <a:r>
              <a:rPr lang="en-US" dirty="0">
                <a:latin typeface="Arial Black" panose="020B0A04020102020204" pitchFamily="34" charset="0"/>
              </a:rPr>
              <a:t>Safety Program</a:t>
            </a:r>
          </a:p>
        </p:txBody>
      </p:sp>
    </p:spTree>
    <p:extLst>
      <p:ext uri="{BB962C8B-B14F-4D97-AF65-F5344CB8AC3E}">
        <p14:creationId xmlns:p14="http://schemas.microsoft.com/office/powerpoint/2010/main" val="384098205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100FEF7-740A-4DC0-8167-1891D79B5640}"/>
              </a:ext>
            </a:extLst>
          </p:cNvPr>
          <p:cNvSpPr>
            <a:spLocks noGrp="1"/>
          </p:cNvSpPr>
          <p:nvPr>
            <p:ph type="sldNum" sz="quarter" idx="12"/>
          </p:nvPr>
        </p:nvSpPr>
        <p:spPr/>
        <p:txBody>
          <a:bodyPr/>
          <a:lstStyle/>
          <a:p>
            <a:fld id="{5E779C6D-2D3D-407B-ABDD-AB2C83943F7F}" type="slidenum">
              <a:rPr lang="en-US" smtClean="0"/>
              <a:t>65</a:t>
            </a:fld>
            <a:endParaRPr lang="en-US"/>
          </a:p>
        </p:txBody>
      </p:sp>
      <p:sp>
        <p:nvSpPr>
          <p:cNvPr id="8" name="TextBox 7">
            <a:extLst>
              <a:ext uri="{FF2B5EF4-FFF2-40B4-BE49-F238E27FC236}">
                <a16:creationId xmlns:a16="http://schemas.microsoft.com/office/drawing/2014/main" id="{F4EB6124-CD49-4214-A984-D5495E6865B4}"/>
              </a:ext>
            </a:extLst>
          </p:cNvPr>
          <p:cNvSpPr txBox="1"/>
          <p:nvPr/>
        </p:nvSpPr>
        <p:spPr>
          <a:xfrm>
            <a:off x="6678379" y="5577752"/>
            <a:ext cx="4793521" cy="230832"/>
          </a:xfrm>
          <a:prstGeom prst="rect">
            <a:avLst/>
          </a:prstGeom>
          <a:noFill/>
        </p:spPr>
        <p:txBody>
          <a:bodyPr wrap="square" rtlCol="0">
            <a:spAutoFit/>
          </a:bodyPr>
          <a:lstStyle/>
          <a:p>
            <a:r>
              <a:rPr lang="en-US" sz="900" dirty="0"/>
              <a:t>This image courtesy of creative commons.</a:t>
            </a:r>
          </a:p>
        </p:txBody>
      </p:sp>
      <p:sp>
        <p:nvSpPr>
          <p:cNvPr id="9" name="TextBox 8">
            <a:extLst>
              <a:ext uri="{FF2B5EF4-FFF2-40B4-BE49-F238E27FC236}">
                <a16:creationId xmlns:a16="http://schemas.microsoft.com/office/drawing/2014/main" id="{2470DF01-2711-46D8-A519-7317CD91762A}"/>
              </a:ext>
            </a:extLst>
          </p:cNvPr>
          <p:cNvSpPr txBox="1"/>
          <p:nvPr/>
        </p:nvSpPr>
        <p:spPr>
          <a:xfrm>
            <a:off x="6692650" y="5389603"/>
            <a:ext cx="4480279" cy="230832"/>
          </a:xfrm>
          <a:prstGeom prst="rect">
            <a:avLst/>
          </a:prstGeom>
          <a:noFill/>
        </p:spPr>
        <p:txBody>
          <a:bodyPr wrap="square" rtlCol="0">
            <a:spAutoFit/>
          </a:bodyPr>
          <a:lstStyle/>
          <a:p>
            <a:r>
              <a:rPr lang="en-US" sz="900">
                <a:hlinkClick r:id="rId3" tooltip="http://www.greenlivingpedia.org/Sustainable_house_design_features_checklist"/>
              </a:rPr>
              <a:t>This Photo</a:t>
            </a:r>
            <a:r>
              <a:rPr lang="en-US" sz="900"/>
              <a:t> by Unknown Author is licensed under </a:t>
            </a:r>
            <a:r>
              <a:rPr lang="en-US" sz="900">
                <a:hlinkClick r:id="rId4" tooltip="https://creativecommons.org/licenses/by-sa/3.0/"/>
              </a:rPr>
              <a:t>CC BY-SA</a:t>
            </a:r>
            <a:endParaRPr lang="en-US" sz="900"/>
          </a:p>
        </p:txBody>
      </p:sp>
      <p:pic>
        <p:nvPicPr>
          <p:cNvPr id="6" name="Picture 5" descr="A pencil writing green check marks in boxes.">
            <a:extLst>
              <a:ext uri="{FF2B5EF4-FFF2-40B4-BE49-F238E27FC236}">
                <a16:creationId xmlns:a16="http://schemas.microsoft.com/office/drawing/2014/main" id="{AF2961FB-A5ED-46AD-A5C5-C29DFA7494EF}"/>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047208" y="1958245"/>
            <a:ext cx="4575144" cy="3431358"/>
          </a:xfrm>
          <a:prstGeom prst="rect">
            <a:avLst/>
          </a:prstGeom>
        </p:spPr>
      </p:pic>
      <p:sp>
        <p:nvSpPr>
          <p:cNvPr id="7" name="Content Placeholder 2">
            <a:extLst>
              <a:ext uri="{FF2B5EF4-FFF2-40B4-BE49-F238E27FC236}">
                <a16:creationId xmlns:a16="http://schemas.microsoft.com/office/drawing/2014/main" id="{6F4B0DC6-B8A4-4701-9705-99B84D49B127}"/>
              </a:ext>
            </a:extLst>
          </p:cNvPr>
          <p:cNvSpPr txBox="1">
            <a:spLocks/>
          </p:cNvSpPr>
          <p:nvPr/>
        </p:nvSpPr>
        <p:spPr>
          <a:xfrm>
            <a:off x="838200" y="1951173"/>
            <a:ext cx="4918024"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200" dirty="0"/>
              <a:t>Inspect for:</a:t>
            </a:r>
          </a:p>
          <a:p>
            <a:endParaRPr lang="en-US" sz="3200" dirty="0"/>
          </a:p>
          <a:p>
            <a:r>
              <a:rPr lang="en-US" sz="3200" dirty="0"/>
              <a:t>Failure of protective systems</a:t>
            </a:r>
          </a:p>
          <a:p>
            <a:r>
              <a:rPr lang="en-US" sz="3200" dirty="0"/>
              <a:t>Accumulated water/soil moisture</a:t>
            </a:r>
          </a:p>
          <a:p>
            <a:r>
              <a:rPr lang="en-US" sz="3200" dirty="0"/>
              <a:t>Cracks, sloughing, bulging</a:t>
            </a:r>
          </a:p>
          <a:p>
            <a:pPr marL="0" indent="0">
              <a:buNone/>
            </a:pPr>
            <a:endParaRPr lang="en-US" sz="3200" dirty="0"/>
          </a:p>
        </p:txBody>
      </p:sp>
      <p:sp>
        <p:nvSpPr>
          <p:cNvPr id="3" name="Content Placeholder 2"/>
          <p:cNvSpPr>
            <a:spLocks noGrp="1"/>
          </p:cNvSpPr>
          <p:nvPr>
            <p:ph idx="1"/>
          </p:nvPr>
        </p:nvSpPr>
        <p:spPr>
          <a:xfrm>
            <a:off x="4653197" y="1313028"/>
            <a:ext cx="2206053" cy="931141"/>
          </a:xfrm>
        </p:spPr>
        <p:txBody>
          <a:bodyPr>
            <a:normAutofit/>
          </a:bodyPr>
          <a:lstStyle/>
          <a:p>
            <a:pPr marL="0" indent="0">
              <a:buNone/>
            </a:pPr>
            <a:r>
              <a:rPr lang="en-US" sz="3200" dirty="0"/>
              <a:t>Inspections</a:t>
            </a:r>
          </a:p>
          <a:p>
            <a:pPr marL="0" indent="0">
              <a:buNone/>
            </a:pPr>
            <a:endParaRPr lang="en-US" sz="3200" dirty="0"/>
          </a:p>
          <a:p>
            <a:endParaRPr lang="en-US" sz="3200" dirty="0"/>
          </a:p>
        </p:txBody>
      </p:sp>
      <p:sp>
        <p:nvSpPr>
          <p:cNvPr id="2" name="Title 1"/>
          <p:cNvSpPr>
            <a:spLocks noGrp="1"/>
          </p:cNvSpPr>
          <p:nvPr>
            <p:ph type="title"/>
          </p:nvPr>
        </p:nvSpPr>
        <p:spPr>
          <a:xfrm>
            <a:off x="838200" y="136525"/>
            <a:ext cx="10515600" cy="1325563"/>
          </a:xfrm>
        </p:spPr>
        <p:txBody>
          <a:bodyPr/>
          <a:lstStyle/>
          <a:p>
            <a:pPr algn="ctr"/>
            <a:r>
              <a:rPr lang="en-US" dirty="0">
                <a:latin typeface="Arial Black" panose="020B0A04020102020204" pitchFamily="34" charset="0"/>
              </a:rPr>
              <a:t>Safety Program</a:t>
            </a:r>
          </a:p>
        </p:txBody>
      </p:sp>
    </p:spTree>
    <p:extLst>
      <p:ext uri="{BB962C8B-B14F-4D97-AF65-F5344CB8AC3E}">
        <p14:creationId xmlns:p14="http://schemas.microsoft.com/office/powerpoint/2010/main" val="287179771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100FEF7-740A-4DC0-8167-1891D79B5640}"/>
              </a:ext>
            </a:extLst>
          </p:cNvPr>
          <p:cNvSpPr>
            <a:spLocks noGrp="1"/>
          </p:cNvSpPr>
          <p:nvPr>
            <p:ph type="sldNum" sz="quarter" idx="12"/>
          </p:nvPr>
        </p:nvSpPr>
        <p:spPr/>
        <p:txBody>
          <a:bodyPr/>
          <a:lstStyle/>
          <a:p>
            <a:fld id="{5E779C6D-2D3D-407B-ABDD-AB2C83943F7F}" type="slidenum">
              <a:rPr lang="en-US" smtClean="0"/>
              <a:t>66</a:t>
            </a:fld>
            <a:endParaRPr lang="en-US"/>
          </a:p>
        </p:txBody>
      </p:sp>
      <p:sp>
        <p:nvSpPr>
          <p:cNvPr id="6" name="TextBox 5">
            <a:extLst>
              <a:ext uri="{FF2B5EF4-FFF2-40B4-BE49-F238E27FC236}">
                <a16:creationId xmlns:a16="http://schemas.microsoft.com/office/drawing/2014/main" id="{8AFA4A41-12A4-46C4-9390-D59166E4002B}"/>
              </a:ext>
            </a:extLst>
          </p:cNvPr>
          <p:cNvSpPr txBox="1"/>
          <p:nvPr/>
        </p:nvSpPr>
        <p:spPr>
          <a:xfrm>
            <a:off x="7134068" y="4031359"/>
            <a:ext cx="3177915" cy="646331"/>
          </a:xfrm>
          <a:prstGeom prst="rect">
            <a:avLst/>
          </a:prstGeom>
          <a:noFill/>
        </p:spPr>
        <p:txBody>
          <a:bodyPr wrap="square" rtlCol="0">
            <a:spAutoFit/>
          </a:bodyPr>
          <a:lstStyle/>
          <a:p>
            <a:r>
              <a:rPr lang="en-US" dirty="0"/>
              <a:t>This image courtesy of </a:t>
            </a:r>
            <a:r>
              <a:rPr lang="en-US" dirty="0">
                <a:hlinkClick r:id="rId3"/>
              </a:rPr>
              <a:t>MN Department of Public Safety</a:t>
            </a:r>
            <a:endParaRPr lang="en-US" dirty="0"/>
          </a:p>
        </p:txBody>
      </p:sp>
      <p:pic>
        <p:nvPicPr>
          <p:cNvPr id="7" name="Picture 6" descr="A chart titled &quot;APWA Color Code Chart - For Marking Underground Utility Lines.&#10;&#10;WHITE - Proposed Excavation&#10;PINK - Temporary Survey Markings&#10;RED - Electric Power Lines, Cables, Conduit and Lighting Cables&#10;YELLOW - Gas, Oil, Steam, Petroleum or Gaseous Materials&#10;ORANGE - Communication, Alarm or Signal Lines, Cables or Conduit&#10;BLUE - Potable Water&#10;PURPLE - Reclaimed Water, Irrigation and Slurry Lines&#10;GREEN - Sewers and Drain Lines">
            <a:extLst>
              <a:ext uri="{FF2B5EF4-FFF2-40B4-BE49-F238E27FC236}">
                <a16:creationId xmlns:a16="http://schemas.microsoft.com/office/drawing/2014/main" id="{3BC969D1-5300-4966-B2EC-1A3223E7D1EB}"/>
              </a:ext>
            </a:extLst>
          </p:cNvPr>
          <p:cNvPicPr>
            <a:picLocks noChangeAspect="1"/>
          </p:cNvPicPr>
          <p:nvPr/>
        </p:nvPicPr>
        <p:blipFill>
          <a:blip r:embed="rId4"/>
          <a:stretch>
            <a:fillRect/>
          </a:stretch>
        </p:blipFill>
        <p:spPr>
          <a:xfrm>
            <a:off x="6257925" y="1697734"/>
            <a:ext cx="5419725" cy="2333625"/>
          </a:xfrm>
          <a:prstGeom prst="rect">
            <a:avLst/>
          </a:prstGeom>
        </p:spPr>
      </p:pic>
      <p:sp>
        <p:nvSpPr>
          <p:cNvPr id="3" name="Content Placeholder 2"/>
          <p:cNvSpPr>
            <a:spLocks noGrp="1"/>
          </p:cNvSpPr>
          <p:nvPr>
            <p:ph idx="1"/>
          </p:nvPr>
        </p:nvSpPr>
        <p:spPr>
          <a:xfrm>
            <a:off x="838200" y="1951173"/>
            <a:ext cx="5419725" cy="4554558"/>
          </a:xfrm>
        </p:spPr>
        <p:txBody>
          <a:bodyPr>
            <a:normAutofit fontScale="92500" lnSpcReduction="20000"/>
          </a:bodyPr>
          <a:lstStyle/>
          <a:p>
            <a:pPr marL="0" indent="0">
              <a:buNone/>
            </a:pPr>
            <a:r>
              <a:rPr lang="en-US" sz="3600" dirty="0"/>
              <a:t>Locating and protecting utilities</a:t>
            </a:r>
          </a:p>
          <a:p>
            <a:pPr marL="0" indent="0">
              <a:buNone/>
            </a:pPr>
            <a:endParaRPr lang="en-US" sz="3600" dirty="0"/>
          </a:p>
          <a:p>
            <a:r>
              <a:rPr lang="en-US" sz="3600" dirty="0"/>
              <a:t>Call 811 and have utilities marked</a:t>
            </a:r>
          </a:p>
          <a:p>
            <a:r>
              <a:rPr lang="en-US" sz="3600" dirty="0"/>
              <a:t>Use other detection methods (</a:t>
            </a:r>
            <a:r>
              <a:rPr lang="en-US" sz="3600" dirty="0" err="1"/>
              <a:t>eg.</a:t>
            </a:r>
            <a:r>
              <a:rPr lang="en-US" sz="3600" dirty="0"/>
              <a:t> “potholing”)</a:t>
            </a:r>
          </a:p>
          <a:p>
            <a:r>
              <a:rPr lang="en-US" sz="3600" dirty="0"/>
              <a:t>Support/protect once uncovered</a:t>
            </a:r>
          </a:p>
          <a:p>
            <a:endParaRPr lang="en-US" sz="3600" dirty="0"/>
          </a:p>
          <a:p>
            <a:endParaRPr lang="en-US" sz="3600" dirty="0"/>
          </a:p>
        </p:txBody>
      </p:sp>
      <p:sp>
        <p:nvSpPr>
          <p:cNvPr id="2" name="Title 1"/>
          <p:cNvSpPr>
            <a:spLocks noGrp="1"/>
          </p:cNvSpPr>
          <p:nvPr>
            <p:ph type="title"/>
          </p:nvPr>
        </p:nvSpPr>
        <p:spPr>
          <a:xfrm>
            <a:off x="838200" y="136525"/>
            <a:ext cx="10515600" cy="1325563"/>
          </a:xfrm>
        </p:spPr>
        <p:txBody>
          <a:bodyPr/>
          <a:lstStyle/>
          <a:p>
            <a:pPr algn="ctr"/>
            <a:r>
              <a:rPr lang="en-US" dirty="0">
                <a:latin typeface="Arial Black" panose="020B0A04020102020204" pitchFamily="34" charset="0"/>
              </a:rPr>
              <a:t>Abating Hazards</a:t>
            </a:r>
          </a:p>
        </p:txBody>
      </p:sp>
    </p:spTree>
    <p:extLst>
      <p:ext uri="{BB962C8B-B14F-4D97-AF65-F5344CB8AC3E}">
        <p14:creationId xmlns:p14="http://schemas.microsoft.com/office/powerpoint/2010/main" val="338898484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100FEF7-740A-4DC0-8167-1891D79B5640}"/>
              </a:ext>
            </a:extLst>
          </p:cNvPr>
          <p:cNvSpPr>
            <a:spLocks noGrp="1"/>
          </p:cNvSpPr>
          <p:nvPr>
            <p:ph type="sldNum" sz="quarter" idx="12"/>
          </p:nvPr>
        </p:nvSpPr>
        <p:spPr/>
        <p:txBody>
          <a:bodyPr/>
          <a:lstStyle/>
          <a:p>
            <a:fld id="{5E779C6D-2D3D-407B-ABDD-AB2C83943F7F}" type="slidenum">
              <a:rPr lang="en-US" smtClean="0"/>
              <a:t>67</a:t>
            </a:fld>
            <a:endParaRPr lang="en-US"/>
          </a:p>
        </p:txBody>
      </p:sp>
      <p:pic>
        <p:nvPicPr>
          <p:cNvPr id="1026" name="Picture 2" descr="A worker in a trench box with a ladder coming out of it.">
            <a:extLst>
              <a:ext uri="{FF2B5EF4-FFF2-40B4-BE49-F238E27FC236}">
                <a16:creationId xmlns:a16="http://schemas.microsoft.com/office/drawing/2014/main" id="{4B7EF7C1-BC8C-40FE-8856-B2EEA48D24C2}"/>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746" b="15951"/>
          <a:stretch/>
        </p:blipFill>
        <p:spPr bwMode="auto">
          <a:xfrm>
            <a:off x="6801921" y="1739797"/>
            <a:ext cx="4777840" cy="3378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838199" y="1951173"/>
            <a:ext cx="6252149" cy="4351338"/>
          </a:xfrm>
        </p:spPr>
        <p:txBody>
          <a:bodyPr>
            <a:normAutofit fontScale="92500" lnSpcReduction="10000"/>
          </a:bodyPr>
          <a:lstStyle/>
          <a:p>
            <a:pPr marL="0" indent="0">
              <a:buNone/>
            </a:pPr>
            <a:r>
              <a:rPr lang="en-US" sz="3600" dirty="0"/>
              <a:t>Ladders and ramps</a:t>
            </a:r>
          </a:p>
          <a:p>
            <a:pPr marL="0" indent="0">
              <a:buNone/>
            </a:pPr>
            <a:endParaRPr lang="en-US" sz="3600" dirty="0"/>
          </a:p>
          <a:p>
            <a:r>
              <a:rPr lang="en-US" sz="3600" dirty="0"/>
              <a:t>Exits located within 25 lateral feet</a:t>
            </a:r>
          </a:p>
          <a:p>
            <a:r>
              <a:rPr lang="en-US" sz="3600" dirty="0"/>
              <a:t>Ladders secured and extended</a:t>
            </a:r>
          </a:p>
          <a:p>
            <a:r>
              <a:rPr lang="en-US" sz="3600" dirty="0"/>
              <a:t>Ramps designed by competent person</a:t>
            </a:r>
          </a:p>
          <a:p>
            <a:r>
              <a:rPr lang="en-US" sz="3600" dirty="0"/>
              <a:t>Internal traffic control plan</a:t>
            </a:r>
          </a:p>
          <a:p>
            <a:endParaRPr lang="en-US" sz="3600" dirty="0"/>
          </a:p>
          <a:p>
            <a:endParaRPr lang="en-US" sz="3600" dirty="0"/>
          </a:p>
        </p:txBody>
      </p:sp>
      <p:sp>
        <p:nvSpPr>
          <p:cNvPr id="2" name="Title 1"/>
          <p:cNvSpPr>
            <a:spLocks noGrp="1"/>
          </p:cNvSpPr>
          <p:nvPr>
            <p:ph type="title"/>
          </p:nvPr>
        </p:nvSpPr>
        <p:spPr>
          <a:xfrm>
            <a:off x="838200" y="136525"/>
            <a:ext cx="10515600" cy="1325563"/>
          </a:xfrm>
        </p:spPr>
        <p:txBody>
          <a:bodyPr/>
          <a:lstStyle/>
          <a:p>
            <a:pPr algn="ctr"/>
            <a:r>
              <a:rPr lang="en-US" dirty="0">
                <a:latin typeface="Arial Black" panose="020B0A04020102020204" pitchFamily="34" charset="0"/>
              </a:rPr>
              <a:t>Abating Hazards</a:t>
            </a:r>
          </a:p>
        </p:txBody>
      </p:sp>
    </p:spTree>
    <p:extLst>
      <p:ext uri="{BB962C8B-B14F-4D97-AF65-F5344CB8AC3E}">
        <p14:creationId xmlns:p14="http://schemas.microsoft.com/office/powerpoint/2010/main" val="136267880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199" y="1951173"/>
            <a:ext cx="10389433" cy="4351338"/>
          </a:xfrm>
        </p:spPr>
        <p:txBody>
          <a:bodyPr>
            <a:normAutofit lnSpcReduction="10000"/>
          </a:bodyPr>
          <a:lstStyle/>
          <a:p>
            <a:pPr marL="0" indent="0">
              <a:buNone/>
            </a:pPr>
            <a:r>
              <a:rPr lang="en-US" sz="3600" dirty="0"/>
              <a:t>Exposure controls &amp; warning systems          (concerning vehicles &amp; equipment)</a:t>
            </a:r>
          </a:p>
          <a:p>
            <a:pPr marL="0" indent="0">
              <a:buNone/>
            </a:pPr>
            <a:endParaRPr lang="en-US" sz="3600" dirty="0"/>
          </a:p>
          <a:p>
            <a:r>
              <a:rPr lang="en-US" sz="3600" dirty="0"/>
              <a:t>High viz clothing</a:t>
            </a:r>
          </a:p>
          <a:p>
            <a:r>
              <a:rPr lang="en-US" sz="3600" dirty="0"/>
              <a:t>Flag person, signs, barricades</a:t>
            </a:r>
          </a:p>
          <a:p>
            <a:r>
              <a:rPr lang="en-US" sz="3600" dirty="0"/>
              <a:t>Nobody permitted under loads</a:t>
            </a:r>
          </a:p>
          <a:p>
            <a:r>
              <a:rPr lang="en-US" sz="3600" dirty="0"/>
              <a:t>Edge barricades, stop logs, etc.</a:t>
            </a:r>
          </a:p>
          <a:p>
            <a:endParaRPr lang="en-US" sz="3600" dirty="0"/>
          </a:p>
          <a:p>
            <a:endParaRPr lang="en-US" sz="3600" dirty="0"/>
          </a:p>
        </p:txBody>
      </p:sp>
      <p:pic>
        <p:nvPicPr>
          <p:cNvPr id="5" name="Picture 4" descr="A hardhat and high visibility safety vest. ">
            <a:extLst>
              <a:ext uri="{FF2B5EF4-FFF2-40B4-BE49-F238E27FC236}">
                <a16:creationId xmlns:a16="http://schemas.microsoft.com/office/drawing/2014/main" id="{53455979-24A2-47D6-9827-2340E783D135}"/>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a14:imgEffect>
                  </a14:imgLayer>
                </a14:imgProps>
              </a:ext>
            </a:extLst>
          </a:blip>
          <a:srcRect t="12022" r="16868" b="13880"/>
          <a:stretch/>
        </p:blipFill>
        <p:spPr>
          <a:xfrm>
            <a:off x="8008001" y="1765433"/>
            <a:ext cx="3832581" cy="3612630"/>
          </a:xfrm>
          <a:prstGeom prst="rect">
            <a:avLst/>
          </a:prstGeom>
        </p:spPr>
      </p:pic>
      <p:sp>
        <p:nvSpPr>
          <p:cNvPr id="4" name="Slide Number Placeholder 3">
            <a:extLst>
              <a:ext uri="{FF2B5EF4-FFF2-40B4-BE49-F238E27FC236}">
                <a16:creationId xmlns:a16="http://schemas.microsoft.com/office/drawing/2014/main" id="{3100FEF7-740A-4DC0-8167-1891D79B5640}"/>
              </a:ext>
            </a:extLst>
          </p:cNvPr>
          <p:cNvSpPr>
            <a:spLocks noGrp="1"/>
          </p:cNvSpPr>
          <p:nvPr>
            <p:ph type="sldNum" sz="quarter" idx="12"/>
          </p:nvPr>
        </p:nvSpPr>
        <p:spPr/>
        <p:txBody>
          <a:bodyPr/>
          <a:lstStyle/>
          <a:p>
            <a:fld id="{5E779C6D-2D3D-407B-ABDD-AB2C83943F7F}" type="slidenum">
              <a:rPr lang="en-US" smtClean="0"/>
              <a:t>68</a:t>
            </a:fld>
            <a:endParaRPr lang="en-US"/>
          </a:p>
        </p:txBody>
      </p:sp>
      <p:sp>
        <p:nvSpPr>
          <p:cNvPr id="2" name="Title 1"/>
          <p:cNvSpPr>
            <a:spLocks noGrp="1"/>
          </p:cNvSpPr>
          <p:nvPr>
            <p:ph type="title"/>
          </p:nvPr>
        </p:nvSpPr>
        <p:spPr>
          <a:xfrm>
            <a:off x="838200" y="136525"/>
            <a:ext cx="10515600" cy="1325563"/>
          </a:xfrm>
        </p:spPr>
        <p:txBody>
          <a:bodyPr/>
          <a:lstStyle/>
          <a:p>
            <a:pPr algn="ctr"/>
            <a:r>
              <a:rPr lang="en-US" dirty="0">
                <a:latin typeface="Arial Black" panose="020B0A04020102020204" pitchFamily="34" charset="0"/>
              </a:rPr>
              <a:t>Abating Hazards</a:t>
            </a:r>
          </a:p>
        </p:txBody>
      </p:sp>
    </p:spTree>
    <p:extLst>
      <p:ext uri="{BB962C8B-B14F-4D97-AF65-F5344CB8AC3E}">
        <p14:creationId xmlns:p14="http://schemas.microsoft.com/office/powerpoint/2010/main" val="174289718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100FEF7-740A-4DC0-8167-1891D79B5640}"/>
              </a:ext>
            </a:extLst>
          </p:cNvPr>
          <p:cNvSpPr>
            <a:spLocks noGrp="1"/>
          </p:cNvSpPr>
          <p:nvPr>
            <p:ph type="sldNum" sz="quarter" idx="12"/>
          </p:nvPr>
        </p:nvSpPr>
        <p:spPr/>
        <p:txBody>
          <a:bodyPr/>
          <a:lstStyle/>
          <a:p>
            <a:fld id="{5E779C6D-2D3D-407B-ABDD-AB2C83943F7F}" type="slidenum">
              <a:rPr lang="en-US" smtClean="0"/>
              <a:t>69</a:t>
            </a:fld>
            <a:endParaRPr lang="en-US"/>
          </a:p>
        </p:txBody>
      </p:sp>
      <p:pic>
        <p:nvPicPr>
          <p:cNvPr id="6" name="Picture 5" descr="An equipment case labeled &quot;Bacharach&quot;. ">
            <a:extLst>
              <a:ext uri="{FF2B5EF4-FFF2-40B4-BE49-F238E27FC236}">
                <a16:creationId xmlns:a16="http://schemas.microsoft.com/office/drawing/2014/main" id="{283D2312-0249-4E83-AA1F-272B2957CBE5}"/>
              </a:ext>
            </a:extLst>
          </p:cNvPr>
          <p:cNvPicPr>
            <a:picLocks noChangeAspect="1"/>
          </p:cNvPicPr>
          <p:nvPr/>
        </p:nvPicPr>
        <p:blipFill rotWithShape="1">
          <a:blip r:embed="rId3"/>
          <a:srcRect l="1745" t="14107" r="7988"/>
          <a:stretch/>
        </p:blipFill>
        <p:spPr>
          <a:xfrm>
            <a:off x="7244352" y="1433591"/>
            <a:ext cx="3392774" cy="4322841"/>
          </a:xfrm>
          <a:prstGeom prst="rect">
            <a:avLst/>
          </a:prstGeom>
        </p:spPr>
      </p:pic>
      <p:sp>
        <p:nvSpPr>
          <p:cNvPr id="5" name="Content Placeholder 2">
            <a:extLst>
              <a:ext uri="{FF2B5EF4-FFF2-40B4-BE49-F238E27FC236}">
                <a16:creationId xmlns:a16="http://schemas.microsoft.com/office/drawing/2014/main" id="{9A4991D2-4C99-4564-850A-EBAE2C4C4B37}"/>
              </a:ext>
            </a:extLst>
          </p:cNvPr>
          <p:cNvSpPr txBox="1">
            <a:spLocks/>
          </p:cNvSpPr>
          <p:nvPr/>
        </p:nvSpPr>
        <p:spPr>
          <a:xfrm>
            <a:off x="4399613" y="3660800"/>
            <a:ext cx="3392774" cy="287811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600" dirty="0"/>
              <a:t>Control via:</a:t>
            </a:r>
          </a:p>
          <a:p>
            <a:r>
              <a:rPr lang="en-US" sz="3600" dirty="0"/>
              <a:t>Ventilation</a:t>
            </a:r>
          </a:p>
          <a:p>
            <a:r>
              <a:rPr lang="en-US" sz="3600" dirty="0"/>
              <a:t>Respirators</a:t>
            </a:r>
          </a:p>
          <a:p>
            <a:r>
              <a:rPr lang="en-US" sz="3600" dirty="0"/>
              <a:t>Rescue</a:t>
            </a:r>
          </a:p>
          <a:p>
            <a:endParaRPr lang="en-US" sz="3600" dirty="0"/>
          </a:p>
          <a:p>
            <a:endParaRPr lang="en-US" sz="3600" dirty="0"/>
          </a:p>
        </p:txBody>
      </p:sp>
      <p:sp>
        <p:nvSpPr>
          <p:cNvPr id="3" name="Content Placeholder 2"/>
          <p:cNvSpPr>
            <a:spLocks noGrp="1"/>
          </p:cNvSpPr>
          <p:nvPr>
            <p:ph idx="1"/>
          </p:nvPr>
        </p:nvSpPr>
        <p:spPr>
          <a:xfrm>
            <a:off x="838199" y="1951173"/>
            <a:ext cx="5257801" cy="4351338"/>
          </a:xfrm>
        </p:spPr>
        <p:txBody>
          <a:bodyPr>
            <a:normAutofit lnSpcReduction="10000"/>
          </a:bodyPr>
          <a:lstStyle/>
          <a:p>
            <a:pPr marL="0" indent="0">
              <a:buNone/>
            </a:pPr>
            <a:r>
              <a:rPr lang="en-US" sz="3600" dirty="0"/>
              <a:t>Testing and controls (concerning atmospheres)</a:t>
            </a:r>
          </a:p>
          <a:p>
            <a:pPr marL="0" indent="0">
              <a:buNone/>
            </a:pPr>
            <a:endParaRPr lang="en-US" sz="3600" dirty="0"/>
          </a:p>
          <a:p>
            <a:pPr marL="0" indent="0">
              <a:buNone/>
            </a:pPr>
            <a:r>
              <a:rPr lang="en-US" sz="3600" dirty="0"/>
              <a:t>Test for:</a:t>
            </a:r>
          </a:p>
          <a:p>
            <a:r>
              <a:rPr lang="en-US" sz="3600" dirty="0"/>
              <a:t>Oxygen</a:t>
            </a:r>
          </a:p>
          <a:p>
            <a:r>
              <a:rPr lang="en-US" sz="3600" dirty="0"/>
              <a:t>Flammables</a:t>
            </a:r>
          </a:p>
          <a:p>
            <a:r>
              <a:rPr lang="en-US" sz="3600" dirty="0"/>
              <a:t>Toxic substance</a:t>
            </a:r>
          </a:p>
          <a:p>
            <a:pPr marL="0" indent="0">
              <a:buNone/>
            </a:pPr>
            <a:endParaRPr lang="en-US" sz="3600" dirty="0"/>
          </a:p>
          <a:p>
            <a:endParaRPr lang="en-US" sz="3600" dirty="0"/>
          </a:p>
          <a:p>
            <a:endParaRPr lang="en-US" sz="3600" dirty="0"/>
          </a:p>
        </p:txBody>
      </p:sp>
      <p:sp>
        <p:nvSpPr>
          <p:cNvPr id="2" name="Title 1"/>
          <p:cNvSpPr>
            <a:spLocks noGrp="1"/>
          </p:cNvSpPr>
          <p:nvPr>
            <p:ph type="title"/>
          </p:nvPr>
        </p:nvSpPr>
        <p:spPr>
          <a:xfrm>
            <a:off x="838200" y="136525"/>
            <a:ext cx="10515600" cy="1325563"/>
          </a:xfrm>
        </p:spPr>
        <p:txBody>
          <a:bodyPr/>
          <a:lstStyle/>
          <a:p>
            <a:pPr algn="ctr"/>
            <a:r>
              <a:rPr lang="en-US" dirty="0">
                <a:latin typeface="Arial Black" panose="020B0A04020102020204" pitchFamily="34" charset="0"/>
              </a:rPr>
              <a:t>Abating Hazards</a:t>
            </a:r>
          </a:p>
        </p:txBody>
      </p:sp>
    </p:spTree>
    <p:extLst>
      <p:ext uri="{BB962C8B-B14F-4D97-AF65-F5344CB8AC3E}">
        <p14:creationId xmlns:p14="http://schemas.microsoft.com/office/powerpoint/2010/main" val="20613461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prstClr val="black"/>
                </a:solidFill>
                <a:latin typeface="Arial Black" panose="020B0A04020102020204" pitchFamily="34" charset="0"/>
              </a:rPr>
              <a:t>Learning Objectives</a:t>
            </a:r>
            <a:endParaRPr lang="en-US" dirty="0"/>
          </a:p>
        </p:txBody>
      </p:sp>
      <p:sp>
        <p:nvSpPr>
          <p:cNvPr id="3" name="Content Placeholder 2"/>
          <p:cNvSpPr>
            <a:spLocks noGrp="1"/>
          </p:cNvSpPr>
          <p:nvPr>
            <p:ph idx="1"/>
          </p:nvPr>
        </p:nvSpPr>
        <p:spPr/>
        <p:txBody>
          <a:bodyPr/>
          <a:lstStyle/>
          <a:p>
            <a:r>
              <a:rPr lang="en-US" dirty="0"/>
              <a:t>Pre-class Quiz</a:t>
            </a:r>
          </a:p>
        </p:txBody>
      </p:sp>
      <p:sp>
        <p:nvSpPr>
          <p:cNvPr id="4" name="Slide Number Placeholder 3"/>
          <p:cNvSpPr>
            <a:spLocks noGrp="1"/>
          </p:cNvSpPr>
          <p:nvPr>
            <p:ph type="sldNum" sz="quarter" idx="12"/>
          </p:nvPr>
        </p:nvSpPr>
        <p:spPr/>
        <p:txBody>
          <a:bodyPr/>
          <a:lstStyle/>
          <a:p>
            <a:fld id="{5E779C6D-2D3D-407B-ABDD-AB2C83943F7F}" type="slidenum">
              <a:rPr lang="en-US" smtClean="0"/>
              <a:t>7</a:t>
            </a:fld>
            <a:endParaRPr lang="en-US"/>
          </a:p>
        </p:txBody>
      </p:sp>
    </p:spTree>
    <p:extLst>
      <p:ext uri="{BB962C8B-B14F-4D97-AF65-F5344CB8AC3E}">
        <p14:creationId xmlns:p14="http://schemas.microsoft.com/office/powerpoint/2010/main" val="269273505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100FEF7-740A-4DC0-8167-1891D79B5640}"/>
              </a:ext>
            </a:extLst>
          </p:cNvPr>
          <p:cNvSpPr>
            <a:spLocks noGrp="1"/>
          </p:cNvSpPr>
          <p:nvPr>
            <p:ph type="sldNum" sz="quarter" idx="12"/>
          </p:nvPr>
        </p:nvSpPr>
        <p:spPr/>
        <p:txBody>
          <a:bodyPr/>
          <a:lstStyle/>
          <a:p>
            <a:fld id="{5E779C6D-2D3D-407B-ABDD-AB2C83943F7F}" type="slidenum">
              <a:rPr lang="en-US" smtClean="0"/>
              <a:t>70</a:t>
            </a:fld>
            <a:endParaRPr lang="en-US"/>
          </a:p>
        </p:txBody>
      </p:sp>
      <p:pic>
        <p:nvPicPr>
          <p:cNvPr id="7" name="Picture 6" descr="A trench at a jobsite with a significant amount of water in the trench. ">
            <a:extLst>
              <a:ext uri="{FF2B5EF4-FFF2-40B4-BE49-F238E27FC236}">
                <a16:creationId xmlns:a16="http://schemas.microsoft.com/office/drawing/2014/main" id="{CCEA18B6-CFC9-4308-9F82-44EEB97F94AA}"/>
              </a:ext>
            </a:extLst>
          </p:cNvPr>
          <p:cNvPicPr>
            <a:picLocks noChangeAspect="1"/>
          </p:cNvPicPr>
          <p:nvPr/>
        </p:nvPicPr>
        <p:blipFill>
          <a:blip r:embed="rId3"/>
          <a:stretch>
            <a:fillRect/>
          </a:stretch>
        </p:blipFill>
        <p:spPr>
          <a:xfrm>
            <a:off x="5980653" y="1488797"/>
            <a:ext cx="3725298" cy="5194910"/>
          </a:xfrm>
          <a:prstGeom prst="rect">
            <a:avLst/>
          </a:prstGeom>
        </p:spPr>
      </p:pic>
      <p:sp>
        <p:nvSpPr>
          <p:cNvPr id="3" name="Content Placeholder 2"/>
          <p:cNvSpPr>
            <a:spLocks noGrp="1"/>
          </p:cNvSpPr>
          <p:nvPr>
            <p:ph idx="1"/>
          </p:nvPr>
        </p:nvSpPr>
        <p:spPr>
          <a:xfrm>
            <a:off x="838200" y="1951173"/>
            <a:ext cx="4903034" cy="4351338"/>
          </a:xfrm>
        </p:spPr>
        <p:txBody>
          <a:bodyPr>
            <a:normAutofit/>
          </a:bodyPr>
          <a:lstStyle/>
          <a:p>
            <a:pPr marL="0" indent="0">
              <a:buNone/>
            </a:pPr>
            <a:r>
              <a:rPr lang="en-US" sz="3600" dirty="0"/>
              <a:t>Dealing with water</a:t>
            </a:r>
          </a:p>
          <a:p>
            <a:pPr marL="0" indent="0">
              <a:buNone/>
            </a:pPr>
            <a:endParaRPr lang="en-US" sz="3600" dirty="0"/>
          </a:p>
          <a:p>
            <a:r>
              <a:rPr lang="en-US" sz="3600" dirty="0"/>
              <a:t>Pump it out</a:t>
            </a:r>
          </a:p>
          <a:p>
            <a:r>
              <a:rPr lang="en-US" sz="3600" dirty="0"/>
              <a:t>Naturally dry out</a:t>
            </a:r>
          </a:p>
          <a:p>
            <a:r>
              <a:rPr lang="en-US" sz="3600" dirty="0"/>
              <a:t>Protection for electrical</a:t>
            </a:r>
          </a:p>
          <a:p>
            <a:endParaRPr lang="en-US" sz="3600" dirty="0"/>
          </a:p>
          <a:p>
            <a:endParaRPr lang="en-US" sz="3600" dirty="0"/>
          </a:p>
        </p:txBody>
      </p:sp>
      <p:sp>
        <p:nvSpPr>
          <p:cNvPr id="2" name="Title 1"/>
          <p:cNvSpPr>
            <a:spLocks noGrp="1"/>
          </p:cNvSpPr>
          <p:nvPr>
            <p:ph type="title"/>
          </p:nvPr>
        </p:nvSpPr>
        <p:spPr>
          <a:xfrm>
            <a:off x="838200" y="136525"/>
            <a:ext cx="10515600" cy="1325563"/>
          </a:xfrm>
        </p:spPr>
        <p:txBody>
          <a:bodyPr/>
          <a:lstStyle/>
          <a:p>
            <a:pPr algn="ctr"/>
            <a:r>
              <a:rPr lang="en-US" dirty="0">
                <a:latin typeface="Arial Black" panose="020B0A04020102020204" pitchFamily="34" charset="0"/>
              </a:rPr>
              <a:t>Abating Hazards</a:t>
            </a:r>
          </a:p>
        </p:txBody>
      </p:sp>
    </p:spTree>
    <p:extLst>
      <p:ext uri="{BB962C8B-B14F-4D97-AF65-F5344CB8AC3E}">
        <p14:creationId xmlns:p14="http://schemas.microsoft.com/office/powerpoint/2010/main" val="189900170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899A43D-FD0E-432F-934A-B75AF9A8BE50}"/>
              </a:ext>
            </a:extLst>
          </p:cNvPr>
          <p:cNvSpPr>
            <a:spLocks noGrp="1"/>
          </p:cNvSpPr>
          <p:nvPr>
            <p:ph type="sldNum" sz="quarter" idx="12"/>
          </p:nvPr>
        </p:nvSpPr>
        <p:spPr/>
        <p:txBody>
          <a:bodyPr/>
          <a:lstStyle/>
          <a:p>
            <a:fld id="{5E779C6D-2D3D-407B-ABDD-AB2C83943F7F}" type="slidenum">
              <a:rPr lang="en-US" smtClean="0"/>
              <a:t>71</a:t>
            </a:fld>
            <a:endParaRPr lang="en-US"/>
          </a:p>
        </p:txBody>
      </p:sp>
      <p:pic>
        <p:nvPicPr>
          <p:cNvPr id="3" name="Picture 2" descr="Enlarged image at a jobsite with a significant amount of water pooling at the bottom. The graphic depicts the problems with the trench and jobsite.">
            <a:extLst>
              <a:ext uri="{FF2B5EF4-FFF2-40B4-BE49-F238E27FC236}">
                <a16:creationId xmlns:a16="http://schemas.microsoft.com/office/drawing/2014/main" id="{4D9045FB-9B12-4363-A2C0-6EDE892FAF1A}"/>
              </a:ext>
            </a:extLst>
          </p:cNvPr>
          <p:cNvPicPr>
            <a:picLocks noChangeAspect="1"/>
          </p:cNvPicPr>
          <p:nvPr/>
        </p:nvPicPr>
        <p:blipFill>
          <a:blip r:embed="rId2"/>
          <a:stretch>
            <a:fillRect/>
          </a:stretch>
        </p:blipFill>
        <p:spPr>
          <a:xfrm>
            <a:off x="176463" y="192635"/>
            <a:ext cx="5101390" cy="6521043"/>
          </a:xfrm>
          <a:prstGeom prst="rect">
            <a:avLst/>
          </a:prstGeom>
        </p:spPr>
      </p:pic>
      <p:cxnSp>
        <p:nvCxnSpPr>
          <p:cNvPr id="16" name="Straight Arrow Connector 15" descr="A trench at a jobsite, emphasis on the water at the bottom of the trench with the caption: &quot;Water pooled inside the trench&quot;.">
            <a:extLst>
              <a:ext uri="{FF2B5EF4-FFF2-40B4-BE49-F238E27FC236}">
                <a16:creationId xmlns:a16="http://schemas.microsoft.com/office/drawing/2014/main" id="{6CFA169C-C3D3-4292-9EF4-A2AC9D48C4FB}"/>
              </a:ext>
            </a:extLst>
          </p:cNvPr>
          <p:cNvCxnSpPr>
            <a:cxnSpLocks/>
          </p:cNvCxnSpPr>
          <p:nvPr/>
        </p:nvCxnSpPr>
        <p:spPr>
          <a:xfrm flipH="1">
            <a:off x="2422358" y="6356351"/>
            <a:ext cx="3465095" cy="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18" name="TextBox 17">
            <a:extLst>
              <a:ext uri="{FF2B5EF4-FFF2-40B4-BE49-F238E27FC236}">
                <a16:creationId xmlns:a16="http://schemas.microsoft.com/office/drawing/2014/main" id="{45075662-A650-4543-BEAB-81BA13FCB7B3}"/>
              </a:ext>
            </a:extLst>
          </p:cNvPr>
          <p:cNvSpPr txBox="1"/>
          <p:nvPr/>
        </p:nvSpPr>
        <p:spPr>
          <a:xfrm>
            <a:off x="5791244" y="6169581"/>
            <a:ext cx="3000309" cy="369332"/>
          </a:xfrm>
          <a:prstGeom prst="rect">
            <a:avLst/>
          </a:prstGeom>
          <a:noFill/>
        </p:spPr>
        <p:txBody>
          <a:bodyPr wrap="none" rtlCol="0">
            <a:spAutoFit/>
          </a:bodyPr>
          <a:lstStyle/>
          <a:p>
            <a:r>
              <a:rPr lang="en-US" dirty="0"/>
              <a:t>Water pooled inside the trench</a:t>
            </a:r>
          </a:p>
        </p:txBody>
      </p:sp>
      <p:cxnSp>
        <p:nvCxnSpPr>
          <p:cNvPr id="24" name="Straight Arrow Connector 23" descr="A trench at a jobsite, emphasis between the side of the trench and a trench box with the caption: &quot;Distance from the excavation wall to the trench box is greater than expected  surcharge.&quot;.">
            <a:extLst>
              <a:ext uri="{FF2B5EF4-FFF2-40B4-BE49-F238E27FC236}">
                <a16:creationId xmlns:a16="http://schemas.microsoft.com/office/drawing/2014/main" id="{A8FED3AE-B339-4616-81F2-28EE1F852836}"/>
              </a:ext>
            </a:extLst>
          </p:cNvPr>
          <p:cNvCxnSpPr>
            <a:cxnSpLocks/>
          </p:cNvCxnSpPr>
          <p:nvPr/>
        </p:nvCxnSpPr>
        <p:spPr>
          <a:xfrm flipH="1">
            <a:off x="2245895" y="5550568"/>
            <a:ext cx="3641558" cy="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26" name="TextBox 25">
            <a:extLst>
              <a:ext uri="{FF2B5EF4-FFF2-40B4-BE49-F238E27FC236}">
                <a16:creationId xmlns:a16="http://schemas.microsoft.com/office/drawing/2014/main" id="{6A6BBB15-28FD-4125-B4D5-8C9D70428B1C}"/>
              </a:ext>
            </a:extLst>
          </p:cNvPr>
          <p:cNvSpPr txBox="1"/>
          <p:nvPr/>
        </p:nvSpPr>
        <p:spPr>
          <a:xfrm>
            <a:off x="5866765" y="4963011"/>
            <a:ext cx="5878532" cy="646331"/>
          </a:xfrm>
          <a:prstGeom prst="rect">
            <a:avLst/>
          </a:prstGeom>
          <a:noFill/>
        </p:spPr>
        <p:txBody>
          <a:bodyPr wrap="none" rtlCol="0">
            <a:spAutoFit/>
          </a:bodyPr>
          <a:lstStyle/>
          <a:p>
            <a:r>
              <a:rPr lang="en-US" dirty="0"/>
              <a:t>Distance from the excavation wall to the trench box is greater</a:t>
            </a:r>
          </a:p>
          <a:p>
            <a:r>
              <a:rPr lang="en-US" dirty="0"/>
              <a:t>than expected surcharge.   </a:t>
            </a:r>
          </a:p>
        </p:txBody>
      </p:sp>
      <p:cxnSp>
        <p:nvCxnSpPr>
          <p:cNvPr id="29" name="Straight Arrow Connector 28" descr="A trench at a jobsite, emphasis on the side wall of the trench with the caption: &quot;Training, competent person and inspection seem to be missing&quot;.">
            <a:extLst>
              <a:ext uri="{FF2B5EF4-FFF2-40B4-BE49-F238E27FC236}">
                <a16:creationId xmlns:a16="http://schemas.microsoft.com/office/drawing/2014/main" id="{12ED8ED4-528D-4C35-8E11-715B623C757D}"/>
              </a:ext>
            </a:extLst>
          </p:cNvPr>
          <p:cNvCxnSpPr>
            <a:cxnSpLocks/>
          </p:cNvCxnSpPr>
          <p:nvPr/>
        </p:nvCxnSpPr>
        <p:spPr>
          <a:xfrm flipH="1">
            <a:off x="3930316" y="4331368"/>
            <a:ext cx="2406316" cy="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32" name="TextBox 31">
            <a:extLst>
              <a:ext uri="{FF2B5EF4-FFF2-40B4-BE49-F238E27FC236}">
                <a16:creationId xmlns:a16="http://schemas.microsoft.com/office/drawing/2014/main" id="{BBBEF30B-E1D9-45BE-95CC-04AE03EB6B57}"/>
              </a:ext>
            </a:extLst>
          </p:cNvPr>
          <p:cNvSpPr txBox="1"/>
          <p:nvPr/>
        </p:nvSpPr>
        <p:spPr>
          <a:xfrm>
            <a:off x="6238254" y="4111317"/>
            <a:ext cx="5953746" cy="369332"/>
          </a:xfrm>
          <a:prstGeom prst="rect">
            <a:avLst/>
          </a:prstGeom>
          <a:noFill/>
        </p:spPr>
        <p:txBody>
          <a:bodyPr wrap="none" rtlCol="0">
            <a:spAutoFit/>
          </a:bodyPr>
          <a:lstStyle/>
          <a:p>
            <a:r>
              <a:rPr lang="en-US" dirty="0"/>
              <a:t>Training, competent person and inspection seem to be missing</a:t>
            </a:r>
          </a:p>
        </p:txBody>
      </p:sp>
      <p:cxnSp>
        <p:nvCxnSpPr>
          <p:cNvPr id="20" name="Straight Arrow Connector 19" descr="A trench at a jobsite, emphasis on the side wall of the trench with the caption: &quot;No access or egress&quot;.">
            <a:extLst>
              <a:ext uri="{FF2B5EF4-FFF2-40B4-BE49-F238E27FC236}">
                <a16:creationId xmlns:a16="http://schemas.microsoft.com/office/drawing/2014/main" id="{F5890AF7-D5D9-4A95-BAB0-B11859149EA2}"/>
              </a:ext>
            </a:extLst>
          </p:cNvPr>
          <p:cNvCxnSpPr>
            <a:cxnSpLocks/>
          </p:cNvCxnSpPr>
          <p:nvPr/>
        </p:nvCxnSpPr>
        <p:spPr>
          <a:xfrm flipH="1">
            <a:off x="4684295" y="3192379"/>
            <a:ext cx="2385207" cy="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22" name="TextBox 21">
            <a:extLst>
              <a:ext uri="{FF2B5EF4-FFF2-40B4-BE49-F238E27FC236}">
                <a16:creationId xmlns:a16="http://schemas.microsoft.com/office/drawing/2014/main" id="{6A1CA0DD-2362-48BE-A4E2-7EBC35512317}"/>
              </a:ext>
            </a:extLst>
          </p:cNvPr>
          <p:cNvSpPr txBox="1"/>
          <p:nvPr/>
        </p:nvSpPr>
        <p:spPr>
          <a:xfrm>
            <a:off x="7069502" y="2980336"/>
            <a:ext cx="1999265" cy="369332"/>
          </a:xfrm>
          <a:prstGeom prst="rect">
            <a:avLst/>
          </a:prstGeom>
          <a:noFill/>
        </p:spPr>
        <p:txBody>
          <a:bodyPr wrap="none" rtlCol="0">
            <a:spAutoFit/>
          </a:bodyPr>
          <a:lstStyle/>
          <a:p>
            <a:r>
              <a:rPr lang="en-US" dirty="0"/>
              <a:t>No access or egress</a:t>
            </a:r>
          </a:p>
        </p:txBody>
      </p:sp>
      <p:cxnSp>
        <p:nvCxnSpPr>
          <p:cNvPr id="34" name="Straight Arrow Connector 33" descr="A trench at a jobsite, emphasis between the top of a trench box and the top of the trench with the caption: &quot;Trench height greater than 18” from top of box&quot;.">
            <a:extLst>
              <a:ext uri="{FF2B5EF4-FFF2-40B4-BE49-F238E27FC236}">
                <a16:creationId xmlns:a16="http://schemas.microsoft.com/office/drawing/2014/main" id="{A9387C53-2C72-4239-99B5-217BDC89FED1}"/>
              </a:ext>
            </a:extLst>
          </p:cNvPr>
          <p:cNvCxnSpPr/>
          <p:nvPr/>
        </p:nvCxnSpPr>
        <p:spPr>
          <a:xfrm flipV="1">
            <a:off x="2139185" y="2217372"/>
            <a:ext cx="3184358" cy="2516887"/>
          </a:xfrm>
          <a:prstGeom prst="straightConnector1">
            <a:avLst/>
          </a:prstGeom>
          <a:ln>
            <a:headEnd type="triangle"/>
            <a:tailEnd type="triangle"/>
          </a:ln>
        </p:spPr>
        <p:style>
          <a:lnRef idx="3">
            <a:schemeClr val="accent2"/>
          </a:lnRef>
          <a:fillRef idx="0">
            <a:schemeClr val="accent2"/>
          </a:fillRef>
          <a:effectRef idx="2">
            <a:schemeClr val="accent2"/>
          </a:effectRef>
          <a:fontRef idx="minor">
            <a:schemeClr val="tx1"/>
          </a:fontRef>
        </p:style>
      </p:cxnSp>
      <p:sp>
        <p:nvSpPr>
          <p:cNvPr id="27" name="TextBox 26">
            <a:extLst>
              <a:ext uri="{FF2B5EF4-FFF2-40B4-BE49-F238E27FC236}">
                <a16:creationId xmlns:a16="http://schemas.microsoft.com/office/drawing/2014/main" id="{E4E80BC4-7AAA-44DC-B565-758D97D5C546}"/>
              </a:ext>
            </a:extLst>
          </p:cNvPr>
          <p:cNvSpPr txBox="1"/>
          <p:nvPr/>
        </p:nvSpPr>
        <p:spPr>
          <a:xfrm>
            <a:off x="5462338" y="1982421"/>
            <a:ext cx="4575163" cy="369332"/>
          </a:xfrm>
          <a:prstGeom prst="rect">
            <a:avLst/>
          </a:prstGeom>
          <a:noFill/>
        </p:spPr>
        <p:txBody>
          <a:bodyPr wrap="none" rtlCol="0">
            <a:spAutoFit/>
          </a:bodyPr>
          <a:lstStyle/>
          <a:p>
            <a:r>
              <a:rPr lang="en-US" dirty="0"/>
              <a:t>Trench height greater than 18” from top of box</a:t>
            </a:r>
          </a:p>
        </p:txBody>
      </p:sp>
      <p:sp>
        <p:nvSpPr>
          <p:cNvPr id="10" name="TextBox 9">
            <a:extLst>
              <a:ext uri="{FF2B5EF4-FFF2-40B4-BE49-F238E27FC236}">
                <a16:creationId xmlns:a16="http://schemas.microsoft.com/office/drawing/2014/main" id="{DCCDB3F9-D682-4FCD-B8C0-B8C09A85C130}"/>
              </a:ext>
            </a:extLst>
          </p:cNvPr>
          <p:cNvSpPr txBox="1"/>
          <p:nvPr/>
        </p:nvSpPr>
        <p:spPr>
          <a:xfrm>
            <a:off x="5454316" y="1507958"/>
            <a:ext cx="3230372" cy="369332"/>
          </a:xfrm>
          <a:prstGeom prst="rect">
            <a:avLst/>
          </a:prstGeom>
          <a:noFill/>
        </p:spPr>
        <p:txBody>
          <a:bodyPr wrap="none" rtlCol="0">
            <a:spAutoFit/>
          </a:bodyPr>
          <a:lstStyle/>
          <a:p>
            <a:r>
              <a:rPr lang="en-US" dirty="0"/>
              <a:t>Permit Required Confined Space</a:t>
            </a:r>
          </a:p>
        </p:txBody>
      </p:sp>
      <p:cxnSp>
        <p:nvCxnSpPr>
          <p:cNvPr id="13" name="Straight Connector 12">
            <a:extLst>
              <a:ext uri="{FF2B5EF4-FFF2-40B4-BE49-F238E27FC236}">
                <a16:creationId xmlns:a16="http://schemas.microsoft.com/office/drawing/2014/main" id="{778EACD7-37C8-4D5C-9453-5A96DD14C539}"/>
              </a:ext>
              <a:ext uri="{C183D7F6-B498-43B3-948B-1728B52AA6E4}">
                <adec:decorative xmlns:adec="http://schemas.microsoft.com/office/drawing/2017/decorative" val="1"/>
              </a:ext>
            </a:extLst>
          </p:cNvPr>
          <p:cNvCxnSpPr/>
          <p:nvPr/>
        </p:nvCxnSpPr>
        <p:spPr>
          <a:xfrm>
            <a:off x="5887453" y="1026695"/>
            <a:ext cx="0" cy="593195"/>
          </a:xfrm>
          <a:prstGeom prst="line">
            <a:avLst/>
          </a:prstGeom>
        </p:spPr>
        <p:style>
          <a:lnRef idx="3">
            <a:schemeClr val="accent2"/>
          </a:lnRef>
          <a:fillRef idx="0">
            <a:schemeClr val="accent2"/>
          </a:fillRef>
          <a:effectRef idx="2">
            <a:schemeClr val="accent2"/>
          </a:effectRef>
          <a:fontRef idx="minor">
            <a:schemeClr val="tx1"/>
          </a:fontRef>
        </p:style>
      </p:cxnSp>
      <p:cxnSp>
        <p:nvCxnSpPr>
          <p:cNvPr id="8" name="Straight Arrow Connector 7" descr="A trench at a jobsite, emphasis on the top of an uncovered manhole with the caption: &quot;Unprotected hole&quot;, and &quot;Permit Required Confined Space&quot;.">
            <a:extLst>
              <a:ext uri="{FF2B5EF4-FFF2-40B4-BE49-F238E27FC236}">
                <a16:creationId xmlns:a16="http://schemas.microsoft.com/office/drawing/2014/main" id="{5A139481-0071-4C23-BF78-4E52F71DB614}"/>
              </a:ext>
            </a:extLst>
          </p:cNvPr>
          <p:cNvCxnSpPr>
            <a:cxnSpLocks/>
          </p:cNvCxnSpPr>
          <p:nvPr/>
        </p:nvCxnSpPr>
        <p:spPr>
          <a:xfrm flipH="1">
            <a:off x="4331369" y="1187116"/>
            <a:ext cx="1556084" cy="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11" name="TextBox 10">
            <a:extLst>
              <a:ext uri="{FF2B5EF4-FFF2-40B4-BE49-F238E27FC236}">
                <a16:creationId xmlns:a16="http://schemas.microsoft.com/office/drawing/2014/main" id="{9E14DBC9-163D-4D84-96DF-E1A222CF660C}"/>
              </a:ext>
            </a:extLst>
          </p:cNvPr>
          <p:cNvSpPr txBox="1"/>
          <p:nvPr/>
        </p:nvSpPr>
        <p:spPr>
          <a:xfrm>
            <a:off x="5574384" y="681609"/>
            <a:ext cx="1781257" cy="369332"/>
          </a:xfrm>
          <a:prstGeom prst="rect">
            <a:avLst/>
          </a:prstGeom>
          <a:noFill/>
        </p:spPr>
        <p:txBody>
          <a:bodyPr wrap="none" rtlCol="0">
            <a:spAutoFit/>
          </a:bodyPr>
          <a:lstStyle/>
          <a:p>
            <a:r>
              <a:rPr lang="en-US" dirty="0"/>
              <a:t>Unprotected hole</a:t>
            </a:r>
          </a:p>
        </p:txBody>
      </p:sp>
      <p:cxnSp>
        <p:nvCxnSpPr>
          <p:cNvPr id="5" name="Straight Arrow Connector 4" descr="A trench at a jobsite, emphasis on the top to bottom of the trench with the caption: &quot;Improper Slope&quot;">
            <a:extLst>
              <a:ext uri="{FF2B5EF4-FFF2-40B4-BE49-F238E27FC236}">
                <a16:creationId xmlns:a16="http://schemas.microsoft.com/office/drawing/2014/main" id="{C2F0E944-A901-4548-A0C0-DDEE9173257F}"/>
              </a:ext>
            </a:extLst>
          </p:cNvPr>
          <p:cNvCxnSpPr/>
          <p:nvPr/>
        </p:nvCxnSpPr>
        <p:spPr>
          <a:xfrm flipH="1">
            <a:off x="2245895" y="557760"/>
            <a:ext cx="1026694" cy="3773608"/>
          </a:xfrm>
          <a:prstGeom prst="straightConnector1">
            <a:avLst/>
          </a:prstGeom>
          <a:ln>
            <a:headEnd type="triangle"/>
            <a:tailEnd type="triangle"/>
          </a:ln>
        </p:spPr>
        <p:style>
          <a:lnRef idx="3">
            <a:schemeClr val="accent2"/>
          </a:lnRef>
          <a:fillRef idx="0">
            <a:schemeClr val="accent2"/>
          </a:fillRef>
          <a:effectRef idx="2">
            <a:schemeClr val="accent2"/>
          </a:effectRef>
          <a:fontRef idx="minor">
            <a:schemeClr val="tx1"/>
          </a:fontRef>
        </p:style>
      </p:cxnSp>
      <p:sp>
        <p:nvSpPr>
          <p:cNvPr id="6" name="TextBox 5">
            <a:extLst>
              <a:ext uri="{FF2B5EF4-FFF2-40B4-BE49-F238E27FC236}">
                <a16:creationId xmlns:a16="http://schemas.microsoft.com/office/drawing/2014/main" id="{F63D5AA5-5F35-43E0-92EA-337E72C56C51}"/>
              </a:ext>
            </a:extLst>
          </p:cNvPr>
          <p:cNvSpPr txBox="1"/>
          <p:nvPr/>
        </p:nvSpPr>
        <p:spPr>
          <a:xfrm>
            <a:off x="3352800" y="385011"/>
            <a:ext cx="1588897" cy="369332"/>
          </a:xfrm>
          <a:prstGeom prst="rect">
            <a:avLst/>
          </a:prstGeom>
          <a:solidFill>
            <a:schemeClr val="bg1"/>
          </a:solidFill>
        </p:spPr>
        <p:txBody>
          <a:bodyPr wrap="none" rtlCol="0">
            <a:spAutoFit/>
          </a:bodyPr>
          <a:lstStyle/>
          <a:p>
            <a:r>
              <a:rPr lang="en-US" dirty="0"/>
              <a:t>Improper slope</a:t>
            </a:r>
          </a:p>
        </p:txBody>
      </p:sp>
      <p:sp>
        <p:nvSpPr>
          <p:cNvPr id="4" name="Title 3">
            <a:extLst>
              <a:ext uri="{FF2B5EF4-FFF2-40B4-BE49-F238E27FC236}">
                <a16:creationId xmlns:a16="http://schemas.microsoft.com/office/drawing/2014/main" id="{071EE23C-EFB5-4822-AB28-8A882909A876}"/>
              </a:ext>
            </a:extLst>
          </p:cNvPr>
          <p:cNvSpPr>
            <a:spLocks noGrp="1"/>
          </p:cNvSpPr>
          <p:nvPr>
            <p:ph type="title"/>
          </p:nvPr>
        </p:nvSpPr>
        <p:spPr>
          <a:xfrm>
            <a:off x="5034624" y="123083"/>
            <a:ext cx="7157376" cy="522752"/>
          </a:xfrm>
        </p:spPr>
        <p:txBody>
          <a:bodyPr>
            <a:noAutofit/>
          </a:bodyPr>
          <a:lstStyle/>
          <a:p>
            <a:r>
              <a:rPr lang="en-US" sz="2400" dirty="0">
                <a:solidFill>
                  <a:prstClr val="black"/>
                </a:solidFill>
                <a:latin typeface="Arial Black" panose="020B0A04020102020204" pitchFamily="34" charset="0"/>
              </a:rPr>
              <a:t>Hazards Identified within the Photo</a:t>
            </a:r>
            <a:endParaRPr lang="en-US" sz="2400" dirty="0"/>
          </a:p>
        </p:txBody>
      </p:sp>
    </p:spTree>
    <p:extLst>
      <p:ext uri="{BB962C8B-B14F-4D97-AF65-F5344CB8AC3E}">
        <p14:creationId xmlns:p14="http://schemas.microsoft.com/office/powerpoint/2010/main" val="292146317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100FEF7-740A-4DC0-8167-1891D79B5640}"/>
              </a:ext>
            </a:extLst>
          </p:cNvPr>
          <p:cNvSpPr>
            <a:spLocks noGrp="1"/>
          </p:cNvSpPr>
          <p:nvPr>
            <p:ph type="sldNum" sz="quarter" idx="12"/>
          </p:nvPr>
        </p:nvSpPr>
        <p:spPr/>
        <p:txBody>
          <a:bodyPr/>
          <a:lstStyle/>
          <a:p>
            <a:fld id="{5E779C6D-2D3D-407B-ABDD-AB2C83943F7F}" type="slidenum">
              <a:rPr lang="en-US" smtClean="0"/>
              <a:t>72</a:t>
            </a:fld>
            <a:endParaRPr lang="en-US"/>
          </a:p>
        </p:txBody>
      </p:sp>
      <p:sp>
        <p:nvSpPr>
          <p:cNvPr id="5" name="TextBox 4">
            <a:hlinkClick r:id="rId3"/>
            <a:extLst>
              <a:ext uri="{FF2B5EF4-FFF2-40B4-BE49-F238E27FC236}">
                <a16:creationId xmlns:a16="http://schemas.microsoft.com/office/drawing/2014/main" id="{F568EC17-B519-497D-8A75-B39CE74BB22E}"/>
              </a:ext>
            </a:extLst>
          </p:cNvPr>
          <p:cNvSpPr txBox="1"/>
          <p:nvPr/>
        </p:nvSpPr>
        <p:spPr>
          <a:xfrm>
            <a:off x="1440151" y="6490643"/>
            <a:ext cx="3018273" cy="230832"/>
          </a:xfrm>
          <a:prstGeom prst="rect">
            <a:avLst/>
          </a:prstGeom>
          <a:noFill/>
        </p:spPr>
        <p:txBody>
          <a:bodyPr wrap="square" rtlCol="0">
            <a:spAutoFit/>
          </a:bodyPr>
          <a:lstStyle/>
          <a:p>
            <a:r>
              <a:rPr lang="en-US" sz="900" dirty="0"/>
              <a:t>This image courtesy of </a:t>
            </a:r>
            <a:r>
              <a:rPr lang="en-US" sz="900" dirty="0">
                <a:hlinkClick r:id="rId4"/>
              </a:rPr>
              <a:t>CPWR</a:t>
            </a:r>
            <a:r>
              <a:rPr lang="en-US" sz="900" dirty="0"/>
              <a:t>.</a:t>
            </a:r>
          </a:p>
        </p:txBody>
      </p:sp>
      <p:pic>
        <p:nvPicPr>
          <p:cNvPr id="7" name="Picture 6" descr="An illustration showing a worker in a hole and a worker on the edge of the hole. A label says &quot;Keep rocks and dirt at least 2 feet away from the top of the trench&quot;. ">
            <a:extLst>
              <a:ext uri="{FF2B5EF4-FFF2-40B4-BE49-F238E27FC236}">
                <a16:creationId xmlns:a16="http://schemas.microsoft.com/office/drawing/2014/main" id="{D3A2CC5D-A39C-4147-A998-30DBD7AFBFC9}"/>
              </a:ext>
            </a:extLst>
          </p:cNvPr>
          <p:cNvPicPr>
            <a:picLocks noChangeAspect="1"/>
          </p:cNvPicPr>
          <p:nvPr/>
        </p:nvPicPr>
        <p:blipFill>
          <a:blip r:embed="rId5"/>
          <a:stretch>
            <a:fillRect/>
          </a:stretch>
        </p:blipFill>
        <p:spPr>
          <a:xfrm>
            <a:off x="609600" y="1200898"/>
            <a:ext cx="5918674" cy="5247387"/>
          </a:xfrm>
          <a:prstGeom prst="rect">
            <a:avLst/>
          </a:prstGeom>
        </p:spPr>
      </p:pic>
      <p:sp>
        <p:nvSpPr>
          <p:cNvPr id="3" name="Content Placeholder 2"/>
          <p:cNvSpPr>
            <a:spLocks noGrp="1"/>
          </p:cNvSpPr>
          <p:nvPr>
            <p:ph idx="1"/>
          </p:nvPr>
        </p:nvSpPr>
        <p:spPr>
          <a:xfrm>
            <a:off x="6756874" y="1467322"/>
            <a:ext cx="4933014" cy="4351338"/>
          </a:xfrm>
        </p:spPr>
        <p:txBody>
          <a:bodyPr>
            <a:normAutofit/>
          </a:bodyPr>
          <a:lstStyle/>
          <a:p>
            <a:pPr marL="0" indent="0">
              <a:buNone/>
            </a:pPr>
            <a:r>
              <a:rPr lang="en-US" sz="3600" dirty="0"/>
              <a:t>Soil support</a:t>
            </a:r>
          </a:p>
          <a:p>
            <a:pPr marL="0" indent="0">
              <a:buNone/>
            </a:pPr>
            <a:endParaRPr lang="en-US" sz="3600" dirty="0"/>
          </a:p>
          <a:p>
            <a:r>
              <a:rPr lang="en-US" sz="3600" dirty="0"/>
              <a:t>Spoil pile location</a:t>
            </a:r>
          </a:p>
          <a:p>
            <a:r>
              <a:rPr lang="en-US" sz="3600" dirty="0"/>
              <a:t>Remove loose rocks</a:t>
            </a:r>
          </a:p>
          <a:p>
            <a:r>
              <a:rPr lang="en-US" sz="3600" dirty="0"/>
              <a:t>Support structures</a:t>
            </a:r>
          </a:p>
          <a:p>
            <a:r>
              <a:rPr lang="en-US" sz="3600" dirty="0"/>
              <a:t>Protective systems </a:t>
            </a:r>
          </a:p>
          <a:p>
            <a:endParaRPr lang="en-US" sz="3600" dirty="0"/>
          </a:p>
          <a:p>
            <a:endParaRPr lang="en-US" sz="3600" dirty="0"/>
          </a:p>
        </p:txBody>
      </p:sp>
      <p:sp>
        <p:nvSpPr>
          <p:cNvPr id="2" name="Title 1"/>
          <p:cNvSpPr>
            <a:spLocks noGrp="1"/>
          </p:cNvSpPr>
          <p:nvPr>
            <p:ph type="title"/>
          </p:nvPr>
        </p:nvSpPr>
        <p:spPr>
          <a:xfrm>
            <a:off x="838200" y="136525"/>
            <a:ext cx="10515600" cy="1325563"/>
          </a:xfrm>
        </p:spPr>
        <p:txBody>
          <a:bodyPr/>
          <a:lstStyle/>
          <a:p>
            <a:pPr algn="ctr"/>
            <a:r>
              <a:rPr lang="en-US" dirty="0">
                <a:latin typeface="Arial Black" panose="020B0A04020102020204" pitchFamily="34" charset="0"/>
              </a:rPr>
              <a:t>Abating Hazards</a:t>
            </a:r>
          </a:p>
        </p:txBody>
      </p:sp>
    </p:spTree>
    <p:extLst>
      <p:ext uri="{BB962C8B-B14F-4D97-AF65-F5344CB8AC3E}">
        <p14:creationId xmlns:p14="http://schemas.microsoft.com/office/powerpoint/2010/main" val="97661426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100FEF7-740A-4DC0-8167-1891D79B5640}"/>
              </a:ext>
            </a:extLst>
          </p:cNvPr>
          <p:cNvSpPr>
            <a:spLocks noGrp="1"/>
          </p:cNvSpPr>
          <p:nvPr>
            <p:ph type="sldNum" sz="quarter" idx="12"/>
          </p:nvPr>
        </p:nvSpPr>
        <p:spPr/>
        <p:txBody>
          <a:bodyPr/>
          <a:lstStyle/>
          <a:p>
            <a:fld id="{5E779C6D-2D3D-407B-ABDD-AB2C83943F7F}" type="slidenum">
              <a:rPr lang="en-US" smtClean="0"/>
              <a:t>73</a:t>
            </a:fld>
            <a:endParaRPr lang="en-US"/>
          </a:p>
        </p:txBody>
      </p:sp>
      <p:sp>
        <p:nvSpPr>
          <p:cNvPr id="11" name="TextBox 10">
            <a:extLst>
              <a:ext uri="{FF2B5EF4-FFF2-40B4-BE49-F238E27FC236}">
                <a16:creationId xmlns:a16="http://schemas.microsoft.com/office/drawing/2014/main" id="{A52D3141-0725-4C97-8BD3-B9FCC6F169D7}"/>
              </a:ext>
            </a:extLst>
          </p:cNvPr>
          <p:cNvSpPr txBox="1"/>
          <p:nvPr/>
        </p:nvSpPr>
        <p:spPr>
          <a:xfrm>
            <a:off x="7503706" y="4815935"/>
            <a:ext cx="2055371" cy="307777"/>
          </a:xfrm>
          <a:prstGeom prst="rect">
            <a:avLst/>
          </a:prstGeom>
          <a:noFill/>
        </p:spPr>
        <p:txBody>
          <a:bodyPr wrap="none" rtlCol="0">
            <a:spAutoFit/>
          </a:bodyPr>
          <a:lstStyle/>
          <a:p>
            <a:r>
              <a:rPr lang="en-US" sz="1400" dirty="0"/>
              <a:t>Image Courtesy of </a:t>
            </a:r>
            <a:r>
              <a:rPr lang="en-US" sz="1400" dirty="0">
                <a:hlinkClick r:id="rId3"/>
              </a:rPr>
              <a:t>OSHA</a:t>
            </a:r>
            <a:endParaRPr lang="en-US" sz="1400" dirty="0"/>
          </a:p>
        </p:txBody>
      </p:sp>
      <p:pic>
        <p:nvPicPr>
          <p:cNvPr id="5" name="Picture 4" descr="Drawing of a trench with sloped sides. The drawing says &quot;20 feet max&quot; for the height of the entire slope.">
            <a:extLst>
              <a:ext uri="{FF2B5EF4-FFF2-40B4-BE49-F238E27FC236}">
                <a16:creationId xmlns:a16="http://schemas.microsoft.com/office/drawing/2014/main" id="{17135F26-81D7-4C37-994E-7A68F54C7F29}"/>
              </a:ext>
            </a:extLst>
          </p:cNvPr>
          <p:cNvPicPr>
            <a:picLocks noChangeAspect="1"/>
          </p:cNvPicPr>
          <p:nvPr/>
        </p:nvPicPr>
        <p:blipFill>
          <a:blip r:embed="rId4"/>
          <a:stretch>
            <a:fillRect/>
          </a:stretch>
        </p:blipFill>
        <p:spPr>
          <a:xfrm>
            <a:off x="5367647" y="2028762"/>
            <a:ext cx="6327490" cy="2800475"/>
          </a:xfrm>
          <a:prstGeom prst="rect">
            <a:avLst/>
          </a:prstGeom>
        </p:spPr>
      </p:pic>
      <p:sp>
        <p:nvSpPr>
          <p:cNvPr id="3" name="Content Placeholder 2"/>
          <p:cNvSpPr>
            <a:spLocks noGrp="1"/>
          </p:cNvSpPr>
          <p:nvPr>
            <p:ph idx="1"/>
          </p:nvPr>
        </p:nvSpPr>
        <p:spPr>
          <a:xfrm>
            <a:off x="939735" y="1734287"/>
            <a:ext cx="4513288" cy="4351338"/>
          </a:xfrm>
        </p:spPr>
        <p:txBody>
          <a:bodyPr>
            <a:normAutofit/>
          </a:bodyPr>
          <a:lstStyle/>
          <a:p>
            <a:pPr marL="0" indent="0">
              <a:buNone/>
            </a:pPr>
            <a:r>
              <a:rPr lang="en-US" sz="3600" dirty="0"/>
              <a:t>Sloping:</a:t>
            </a:r>
          </a:p>
          <a:p>
            <a:pPr marL="0" indent="0">
              <a:buNone/>
            </a:pPr>
            <a:r>
              <a:rPr lang="en-US" sz="3600" dirty="0"/>
              <a:t>3/4:1 – 1.5:1 depending on soil type</a:t>
            </a:r>
          </a:p>
          <a:p>
            <a:pPr marL="0" indent="0">
              <a:buNone/>
            </a:pPr>
            <a:endParaRPr lang="en-US" sz="3600" dirty="0"/>
          </a:p>
          <a:p>
            <a:endParaRPr lang="en-US" sz="3600" dirty="0"/>
          </a:p>
          <a:p>
            <a:endParaRPr lang="en-US" sz="3600" dirty="0"/>
          </a:p>
          <a:p>
            <a:endParaRPr lang="en-US" sz="3600" dirty="0"/>
          </a:p>
        </p:txBody>
      </p:sp>
      <p:sp>
        <p:nvSpPr>
          <p:cNvPr id="2" name="Title 1"/>
          <p:cNvSpPr>
            <a:spLocks noGrp="1"/>
          </p:cNvSpPr>
          <p:nvPr>
            <p:ph type="title"/>
          </p:nvPr>
        </p:nvSpPr>
        <p:spPr>
          <a:xfrm>
            <a:off x="838200" y="136525"/>
            <a:ext cx="10515600" cy="1325563"/>
          </a:xfrm>
        </p:spPr>
        <p:txBody>
          <a:bodyPr/>
          <a:lstStyle/>
          <a:p>
            <a:pPr algn="ctr"/>
            <a:r>
              <a:rPr lang="en-US" dirty="0">
                <a:latin typeface="Arial Black" panose="020B0A04020102020204" pitchFamily="34" charset="0"/>
              </a:rPr>
              <a:t>Cave-in Protection</a:t>
            </a:r>
          </a:p>
        </p:txBody>
      </p:sp>
    </p:spTree>
    <p:extLst>
      <p:ext uri="{BB962C8B-B14F-4D97-AF65-F5344CB8AC3E}">
        <p14:creationId xmlns:p14="http://schemas.microsoft.com/office/powerpoint/2010/main" val="89749775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0DFA09A-8640-466B-BC5D-40D3238B7620}"/>
              </a:ext>
            </a:extLst>
          </p:cNvPr>
          <p:cNvSpPr>
            <a:spLocks noGrp="1"/>
          </p:cNvSpPr>
          <p:nvPr>
            <p:ph type="sldNum" sz="quarter" idx="12"/>
          </p:nvPr>
        </p:nvSpPr>
        <p:spPr/>
        <p:txBody>
          <a:bodyPr/>
          <a:lstStyle/>
          <a:p>
            <a:fld id="{5E779C6D-2D3D-407B-ABDD-AB2C83943F7F}" type="slidenum">
              <a:rPr lang="en-US" smtClean="0"/>
              <a:t>74</a:t>
            </a:fld>
            <a:endParaRPr lang="en-US"/>
          </a:p>
        </p:txBody>
      </p:sp>
      <p:sp>
        <p:nvSpPr>
          <p:cNvPr id="7" name="TextBox 6">
            <a:extLst>
              <a:ext uri="{FF2B5EF4-FFF2-40B4-BE49-F238E27FC236}">
                <a16:creationId xmlns:a16="http://schemas.microsoft.com/office/drawing/2014/main" id="{F9990FAD-90E3-4235-9941-3234F45291E5}"/>
              </a:ext>
            </a:extLst>
          </p:cNvPr>
          <p:cNvSpPr txBox="1"/>
          <p:nvPr/>
        </p:nvSpPr>
        <p:spPr>
          <a:xfrm>
            <a:off x="1781299" y="5371258"/>
            <a:ext cx="2002728" cy="307777"/>
          </a:xfrm>
          <a:prstGeom prst="rect">
            <a:avLst/>
          </a:prstGeom>
          <a:noFill/>
        </p:spPr>
        <p:txBody>
          <a:bodyPr wrap="none" rtlCol="0">
            <a:spAutoFit/>
          </a:bodyPr>
          <a:lstStyle/>
          <a:p>
            <a:r>
              <a:rPr lang="en-US" sz="1400" dirty="0"/>
              <a:t>Table Courtesy of </a:t>
            </a:r>
            <a:r>
              <a:rPr lang="en-US" sz="1400" dirty="0">
                <a:hlinkClick r:id="rId3"/>
              </a:rPr>
              <a:t>OSHA</a:t>
            </a:r>
            <a:endParaRPr lang="en-US" sz="1400" dirty="0"/>
          </a:p>
        </p:txBody>
      </p:sp>
      <p:graphicFrame>
        <p:nvGraphicFramePr>
          <p:cNvPr id="6" name="Content Placeholder 5">
            <a:extLst>
              <a:ext uri="{FF2B5EF4-FFF2-40B4-BE49-F238E27FC236}">
                <a16:creationId xmlns:a16="http://schemas.microsoft.com/office/drawing/2014/main" id="{CB30D14B-758C-442E-93A9-8AECEFAA50BE}"/>
              </a:ext>
            </a:extLst>
          </p:cNvPr>
          <p:cNvGraphicFramePr>
            <a:graphicFrameLocks noGrp="1"/>
          </p:cNvGraphicFramePr>
          <p:nvPr>
            <p:ph idx="1"/>
            <p:extLst>
              <p:ext uri="{D42A27DB-BD31-4B8C-83A1-F6EECF244321}">
                <p14:modId xmlns:p14="http://schemas.microsoft.com/office/powerpoint/2010/main" val="1958384429"/>
              </p:ext>
            </p:extLst>
          </p:nvPr>
        </p:nvGraphicFramePr>
        <p:xfrm>
          <a:off x="1302326" y="2139577"/>
          <a:ext cx="10280074" cy="3169920"/>
        </p:xfrm>
        <a:graphic>
          <a:graphicData uri="http://schemas.openxmlformats.org/drawingml/2006/table">
            <a:tbl>
              <a:tblPr firstRow="1" bandRow="1">
                <a:tableStyleId>{21E4AEA4-8DFA-4A89-87EB-49C32662AFE0}</a:tableStyleId>
              </a:tblPr>
              <a:tblGrid>
                <a:gridCol w="5140037">
                  <a:extLst>
                    <a:ext uri="{9D8B030D-6E8A-4147-A177-3AD203B41FA5}">
                      <a16:colId xmlns:a16="http://schemas.microsoft.com/office/drawing/2014/main" val="3775598662"/>
                    </a:ext>
                  </a:extLst>
                </a:gridCol>
                <a:gridCol w="5140037">
                  <a:extLst>
                    <a:ext uri="{9D8B030D-6E8A-4147-A177-3AD203B41FA5}">
                      <a16:colId xmlns:a16="http://schemas.microsoft.com/office/drawing/2014/main" val="2643175070"/>
                    </a:ext>
                  </a:extLst>
                </a:gridCol>
              </a:tblGrid>
              <a:tr h="1320306">
                <a:tc>
                  <a:txBody>
                    <a:bodyPr/>
                    <a:lstStyle/>
                    <a:p>
                      <a:r>
                        <a:rPr lang="en-US" sz="2800" dirty="0"/>
                        <a:t>Soil or Rock Type</a:t>
                      </a:r>
                    </a:p>
                  </a:txBody>
                  <a:tcPr/>
                </a:tc>
                <a:tc>
                  <a:txBody>
                    <a:bodyPr/>
                    <a:lstStyle/>
                    <a:p>
                      <a:r>
                        <a:rPr lang="en-US" sz="2800" dirty="0"/>
                        <a:t>Maximum Allowable Slopes (H:V)(1) For Excavations Less Than 20 Feet Deep(3)</a:t>
                      </a:r>
                    </a:p>
                  </a:txBody>
                  <a:tcPr/>
                </a:tc>
                <a:extLst>
                  <a:ext uri="{0D108BD9-81ED-4DB2-BD59-A6C34878D82A}">
                    <a16:rowId xmlns:a16="http://schemas.microsoft.com/office/drawing/2014/main" val="1632367983"/>
                  </a:ext>
                </a:extLst>
              </a:tr>
              <a:tr h="1726553">
                <a:tc>
                  <a:txBody>
                    <a:bodyPr/>
                    <a:lstStyle/>
                    <a:p>
                      <a:r>
                        <a:rPr lang="en-US" sz="2800" dirty="0"/>
                        <a:t>STABLE ROCK</a:t>
                      </a:r>
                      <a:br>
                        <a:rPr lang="en-US" sz="2800" dirty="0"/>
                      </a:br>
                      <a:r>
                        <a:rPr lang="en-US" sz="2800" dirty="0"/>
                        <a:t>TYPE A (2)</a:t>
                      </a:r>
                      <a:br>
                        <a:rPr lang="en-US" sz="2800" dirty="0"/>
                      </a:br>
                      <a:r>
                        <a:rPr lang="en-US" sz="2800" dirty="0"/>
                        <a:t>TYPE B</a:t>
                      </a:r>
                      <a:br>
                        <a:rPr lang="en-US" sz="2800" dirty="0"/>
                      </a:br>
                      <a:r>
                        <a:rPr lang="en-US" sz="2800" dirty="0"/>
                        <a:t>TYPE C</a:t>
                      </a:r>
                    </a:p>
                  </a:txBody>
                  <a:tcPr/>
                </a:tc>
                <a:tc>
                  <a:txBody>
                    <a:bodyPr/>
                    <a:lstStyle/>
                    <a:p>
                      <a:r>
                        <a:rPr lang="en-US" sz="2800" dirty="0"/>
                        <a:t>VERTICAL (90º)</a:t>
                      </a:r>
                      <a:br>
                        <a:rPr lang="en-US" sz="2800" dirty="0"/>
                      </a:br>
                      <a:r>
                        <a:rPr lang="en-US" sz="2800" dirty="0"/>
                        <a:t>3/4:1 (53º)</a:t>
                      </a:r>
                      <a:br>
                        <a:rPr lang="en-US" sz="2800" dirty="0"/>
                      </a:br>
                      <a:r>
                        <a:rPr lang="en-US" sz="2800" dirty="0"/>
                        <a:t>1:1 (45º)</a:t>
                      </a:r>
                      <a:br>
                        <a:rPr lang="en-US" sz="2800" dirty="0"/>
                      </a:br>
                      <a:r>
                        <a:rPr lang="en-US" sz="2800" dirty="0"/>
                        <a:t>1 ½:1 (34º)</a:t>
                      </a:r>
                    </a:p>
                  </a:txBody>
                  <a:tcPr/>
                </a:tc>
                <a:extLst>
                  <a:ext uri="{0D108BD9-81ED-4DB2-BD59-A6C34878D82A}">
                    <a16:rowId xmlns:a16="http://schemas.microsoft.com/office/drawing/2014/main" val="4091282970"/>
                  </a:ext>
                </a:extLst>
              </a:tr>
            </a:tbl>
          </a:graphicData>
        </a:graphic>
      </p:graphicFrame>
      <p:sp>
        <p:nvSpPr>
          <p:cNvPr id="2" name="Title 1">
            <a:extLst>
              <a:ext uri="{FF2B5EF4-FFF2-40B4-BE49-F238E27FC236}">
                <a16:creationId xmlns:a16="http://schemas.microsoft.com/office/drawing/2014/main" id="{E5256070-FBF8-42EC-BB4F-8A100BD9FC07}"/>
              </a:ext>
            </a:extLst>
          </p:cNvPr>
          <p:cNvSpPr>
            <a:spLocks noGrp="1"/>
          </p:cNvSpPr>
          <p:nvPr>
            <p:ph type="title"/>
          </p:nvPr>
        </p:nvSpPr>
        <p:spPr/>
        <p:txBody>
          <a:bodyPr>
            <a:normAutofit fontScale="90000"/>
          </a:bodyPr>
          <a:lstStyle/>
          <a:p>
            <a:r>
              <a:rPr lang="en-US" dirty="0">
                <a:latin typeface="Arial Black" panose="020B0A04020102020204" pitchFamily="34" charset="0"/>
              </a:rPr>
              <a:t>Cave-in Protection</a:t>
            </a:r>
            <a:br>
              <a:rPr lang="en-US" dirty="0"/>
            </a:br>
            <a:r>
              <a:rPr lang="en-US" sz="4900" dirty="0"/>
              <a:t>Maximum Allowable Slopes</a:t>
            </a:r>
            <a:endParaRPr lang="en-US" dirty="0"/>
          </a:p>
        </p:txBody>
      </p:sp>
    </p:spTree>
    <p:extLst>
      <p:ext uri="{BB962C8B-B14F-4D97-AF65-F5344CB8AC3E}">
        <p14:creationId xmlns:p14="http://schemas.microsoft.com/office/powerpoint/2010/main" val="391805430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4313D3D-3EDD-4C10-99C5-36A9C1BD1A16}"/>
              </a:ext>
            </a:extLst>
          </p:cNvPr>
          <p:cNvSpPr>
            <a:spLocks noGrp="1"/>
          </p:cNvSpPr>
          <p:nvPr>
            <p:ph type="sldNum" sz="quarter" idx="12"/>
          </p:nvPr>
        </p:nvSpPr>
        <p:spPr/>
        <p:txBody>
          <a:bodyPr/>
          <a:lstStyle/>
          <a:p>
            <a:fld id="{5E779C6D-2D3D-407B-ABDD-AB2C83943F7F}" type="slidenum">
              <a:rPr lang="en-US" smtClean="0"/>
              <a:t>75</a:t>
            </a:fld>
            <a:endParaRPr lang="en-US"/>
          </a:p>
        </p:txBody>
      </p:sp>
      <p:sp>
        <p:nvSpPr>
          <p:cNvPr id="14" name="TextBox 13">
            <a:extLst>
              <a:ext uri="{FF2B5EF4-FFF2-40B4-BE49-F238E27FC236}">
                <a16:creationId xmlns:a16="http://schemas.microsoft.com/office/drawing/2014/main" id="{60B12ABE-2BF2-4C47-87E4-07AE5D480362}"/>
              </a:ext>
            </a:extLst>
          </p:cNvPr>
          <p:cNvSpPr txBox="1"/>
          <p:nvPr/>
        </p:nvSpPr>
        <p:spPr>
          <a:xfrm>
            <a:off x="1178310" y="6382922"/>
            <a:ext cx="4093493" cy="338554"/>
          </a:xfrm>
          <a:prstGeom prst="rect">
            <a:avLst/>
          </a:prstGeom>
          <a:noFill/>
        </p:spPr>
        <p:txBody>
          <a:bodyPr wrap="none" rtlCol="0">
            <a:spAutoFit/>
          </a:bodyPr>
          <a:lstStyle/>
          <a:p>
            <a:r>
              <a:rPr lang="en-US" sz="1600" dirty="0"/>
              <a:t>Graphics from </a:t>
            </a:r>
            <a:r>
              <a:rPr lang="en-US" sz="1600" dirty="0">
                <a:hlinkClick r:id="rId3"/>
              </a:rPr>
              <a:t>Virginia Tech Excavation Safety</a:t>
            </a:r>
            <a:endParaRPr lang="en-US" sz="1600" dirty="0"/>
          </a:p>
        </p:txBody>
      </p:sp>
      <p:sp>
        <p:nvSpPr>
          <p:cNvPr id="13" name="TextBox 12">
            <a:extLst>
              <a:ext uri="{FF2B5EF4-FFF2-40B4-BE49-F238E27FC236}">
                <a16:creationId xmlns:a16="http://schemas.microsoft.com/office/drawing/2014/main" id="{65C120E0-FE5A-46B0-9C4D-66306E61FF3C}"/>
              </a:ext>
            </a:extLst>
          </p:cNvPr>
          <p:cNvSpPr txBox="1"/>
          <p:nvPr/>
        </p:nvSpPr>
        <p:spPr>
          <a:xfrm>
            <a:off x="6888914" y="4630083"/>
            <a:ext cx="4260502" cy="707886"/>
          </a:xfrm>
          <a:prstGeom prst="rect">
            <a:avLst/>
          </a:prstGeom>
          <a:noFill/>
        </p:spPr>
        <p:txBody>
          <a:bodyPr wrap="square" rtlCol="0">
            <a:spAutoFit/>
          </a:bodyPr>
          <a:lstStyle/>
          <a:p>
            <a:r>
              <a:rPr lang="en-US" sz="2000" dirty="0"/>
              <a:t>Simple slope excavations which are open 24 hours or less (short term) </a:t>
            </a:r>
          </a:p>
        </p:txBody>
      </p:sp>
      <p:pic>
        <p:nvPicPr>
          <p:cNvPr id="12" name="Picture 11" descr="A diagram titled &quot;Simple slope excavations which are open 24 hours or less&quot;, labeled 12 feet max height. and a 1 to .5 height to width ratio.">
            <a:extLst>
              <a:ext uri="{FF2B5EF4-FFF2-40B4-BE49-F238E27FC236}">
                <a16:creationId xmlns:a16="http://schemas.microsoft.com/office/drawing/2014/main" id="{687A1F19-A3FC-46C3-AA68-BFF86F2646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88914" y="2538412"/>
            <a:ext cx="3905250" cy="1781175"/>
          </a:xfrm>
          <a:prstGeom prst="rect">
            <a:avLst/>
          </a:prstGeom>
        </p:spPr>
      </p:pic>
      <p:pic>
        <p:nvPicPr>
          <p:cNvPr id="10" name="Picture 9" descr="A diagram titled &quot;Type A&quot;, labeled 20 feet max height. and a 1 to .75 height to width ratio.">
            <a:extLst>
              <a:ext uri="{FF2B5EF4-FFF2-40B4-BE49-F238E27FC236}">
                <a16:creationId xmlns:a16="http://schemas.microsoft.com/office/drawing/2014/main" id="{9099074D-2044-4944-A653-B0F113C35F9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6193" y="2521940"/>
            <a:ext cx="4657725" cy="1781175"/>
          </a:xfrm>
          <a:prstGeom prst="rect">
            <a:avLst/>
          </a:prstGeom>
        </p:spPr>
      </p:pic>
      <p:sp>
        <p:nvSpPr>
          <p:cNvPr id="6" name="Rectangle 5">
            <a:extLst>
              <a:ext uri="{FF2B5EF4-FFF2-40B4-BE49-F238E27FC236}">
                <a16:creationId xmlns:a16="http://schemas.microsoft.com/office/drawing/2014/main" id="{3391226B-1684-48C5-9CBA-35B40995C1A4}"/>
              </a:ext>
            </a:extLst>
          </p:cNvPr>
          <p:cNvSpPr/>
          <p:nvPr/>
        </p:nvSpPr>
        <p:spPr>
          <a:xfrm>
            <a:off x="2537206" y="1734652"/>
            <a:ext cx="1375698" cy="584775"/>
          </a:xfrm>
          <a:prstGeom prst="rect">
            <a:avLst/>
          </a:prstGeom>
        </p:spPr>
        <p:txBody>
          <a:bodyPr wrap="none">
            <a:spAutoFit/>
          </a:bodyPr>
          <a:lstStyle/>
          <a:p>
            <a:r>
              <a:rPr lang="en-US" sz="3200" dirty="0"/>
              <a:t>Type A</a:t>
            </a:r>
          </a:p>
        </p:txBody>
      </p:sp>
      <p:sp>
        <p:nvSpPr>
          <p:cNvPr id="2" name="Title 1">
            <a:extLst>
              <a:ext uri="{FF2B5EF4-FFF2-40B4-BE49-F238E27FC236}">
                <a16:creationId xmlns:a16="http://schemas.microsoft.com/office/drawing/2014/main" id="{282DE17C-BC8C-4A17-B45C-58A293EAE8E9}"/>
              </a:ext>
            </a:extLst>
          </p:cNvPr>
          <p:cNvSpPr>
            <a:spLocks noGrp="1"/>
          </p:cNvSpPr>
          <p:nvPr>
            <p:ph type="title"/>
          </p:nvPr>
        </p:nvSpPr>
        <p:spPr>
          <a:xfrm>
            <a:off x="609600" y="136524"/>
            <a:ext cx="10972800" cy="1143000"/>
          </a:xfrm>
        </p:spPr>
        <p:txBody>
          <a:bodyPr/>
          <a:lstStyle/>
          <a:p>
            <a:r>
              <a:rPr lang="en-US" dirty="0">
                <a:latin typeface="Arial Black" panose="020B0A04020102020204" pitchFamily="34" charset="0"/>
              </a:rPr>
              <a:t>Slopes</a:t>
            </a:r>
          </a:p>
        </p:txBody>
      </p:sp>
    </p:spTree>
    <p:extLst>
      <p:ext uri="{BB962C8B-B14F-4D97-AF65-F5344CB8AC3E}">
        <p14:creationId xmlns:p14="http://schemas.microsoft.com/office/powerpoint/2010/main" val="45343046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4313D3D-3EDD-4C10-99C5-36A9C1BD1A16}"/>
              </a:ext>
            </a:extLst>
          </p:cNvPr>
          <p:cNvSpPr>
            <a:spLocks noGrp="1"/>
          </p:cNvSpPr>
          <p:nvPr>
            <p:ph type="sldNum" sz="quarter" idx="12"/>
          </p:nvPr>
        </p:nvSpPr>
        <p:spPr/>
        <p:txBody>
          <a:bodyPr/>
          <a:lstStyle/>
          <a:p>
            <a:fld id="{5E779C6D-2D3D-407B-ABDD-AB2C83943F7F}" type="slidenum">
              <a:rPr lang="en-US" smtClean="0"/>
              <a:t>76</a:t>
            </a:fld>
            <a:endParaRPr lang="en-US"/>
          </a:p>
        </p:txBody>
      </p:sp>
      <p:sp>
        <p:nvSpPr>
          <p:cNvPr id="15" name="TextBox 14">
            <a:extLst>
              <a:ext uri="{FF2B5EF4-FFF2-40B4-BE49-F238E27FC236}">
                <a16:creationId xmlns:a16="http://schemas.microsoft.com/office/drawing/2014/main" id="{04910D68-C58B-4F3F-B1B6-A88029B3CC03}"/>
              </a:ext>
            </a:extLst>
          </p:cNvPr>
          <p:cNvSpPr txBox="1"/>
          <p:nvPr/>
        </p:nvSpPr>
        <p:spPr>
          <a:xfrm>
            <a:off x="1124421" y="6382922"/>
            <a:ext cx="4093493" cy="338554"/>
          </a:xfrm>
          <a:prstGeom prst="rect">
            <a:avLst/>
          </a:prstGeom>
          <a:noFill/>
        </p:spPr>
        <p:txBody>
          <a:bodyPr wrap="none" rtlCol="0">
            <a:spAutoFit/>
          </a:bodyPr>
          <a:lstStyle/>
          <a:p>
            <a:r>
              <a:rPr lang="en-US" sz="1600" dirty="0"/>
              <a:t>Graphics from </a:t>
            </a:r>
            <a:r>
              <a:rPr lang="en-US" sz="1600" dirty="0">
                <a:hlinkClick r:id="rId3"/>
              </a:rPr>
              <a:t>Virginia Tech Excavation Safety</a:t>
            </a:r>
            <a:endParaRPr lang="en-US" sz="1600" dirty="0"/>
          </a:p>
        </p:txBody>
      </p:sp>
      <p:pic>
        <p:nvPicPr>
          <p:cNvPr id="9" name="Picture 8" descr="A diagram titled &quot;Type C&quot;, labeled 20 feet max height. and a 1 to 1.5 height to width ratio.">
            <a:extLst>
              <a:ext uri="{FF2B5EF4-FFF2-40B4-BE49-F238E27FC236}">
                <a16:creationId xmlns:a16="http://schemas.microsoft.com/office/drawing/2014/main" id="{BF9ECFDA-FC98-44A7-9565-8B822654FB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1980" y="2775666"/>
            <a:ext cx="4657725" cy="1781175"/>
          </a:xfrm>
          <a:prstGeom prst="rect">
            <a:avLst/>
          </a:prstGeom>
        </p:spPr>
      </p:pic>
      <p:sp>
        <p:nvSpPr>
          <p:cNvPr id="14" name="TextBox 13">
            <a:extLst>
              <a:ext uri="{FF2B5EF4-FFF2-40B4-BE49-F238E27FC236}">
                <a16:creationId xmlns:a16="http://schemas.microsoft.com/office/drawing/2014/main" id="{9F29EC6A-7E77-456E-AA47-3D5E899CFD18}"/>
              </a:ext>
            </a:extLst>
          </p:cNvPr>
          <p:cNvSpPr txBox="1"/>
          <p:nvPr/>
        </p:nvSpPr>
        <p:spPr>
          <a:xfrm>
            <a:off x="8422559" y="1716385"/>
            <a:ext cx="1375889" cy="584775"/>
          </a:xfrm>
          <a:prstGeom prst="rect">
            <a:avLst/>
          </a:prstGeom>
          <a:noFill/>
        </p:spPr>
        <p:txBody>
          <a:bodyPr wrap="none" rtlCol="0">
            <a:spAutoFit/>
          </a:bodyPr>
          <a:lstStyle/>
          <a:p>
            <a:r>
              <a:rPr lang="en-US" sz="3200" dirty="0"/>
              <a:t>Type C</a:t>
            </a:r>
          </a:p>
        </p:txBody>
      </p:sp>
      <p:pic>
        <p:nvPicPr>
          <p:cNvPr id="7" name="Picture 6" descr="A diagram titled &quot;Type B&quot;, labeled 20 feet max height. and a 1 to 1 height to width ratio.">
            <a:extLst>
              <a:ext uri="{FF2B5EF4-FFF2-40B4-BE49-F238E27FC236}">
                <a16:creationId xmlns:a16="http://schemas.microsoft.com/office/drawing/2014/main" id="{35B982D5-D9B7-4DB6-BF49-834744CF7F7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94759" y="2775666"/>
            <a:ext cx="4657725" cy="1781175"/>
          </a:xfrm>
          <a:prstGeom prst="rect">
            <a:avLst/>
          </a:prstGeom>
        </p:spPr>
      </p:pic>
      <p:sp>
        <p:nvSpPr>
          <p:cNvPr id="5" name="TextBox 4">
            <a:extLst>
              <a:ext uri="{FF2B5EF4-FFF2-40B4-BE49-F238E27FC236}">
                <a16:creationId xmlns:a16="http://schemas.microsoft.com/office/drawing/2014/main" id="{3CEA7A01-0E1B-4CC2-AE6F-51D5D455C265}"/>
              </a:ext>
            </a:extLst>
          </p:cNvPr>
          <p:cNvSpPr txBox="1"/>
          <p:nvPr/>
        </p:nvSpPr>
        <p:spPr>
          <a:xfrm>
            <a:off x="2765338" y="1716385"/>
            <a:ext cx="1375889" cy="584775"/>
          </a:xfrm>
          <a:prstGeom prst="rect">
            <a:avLst/>
          </a:prstGeom>
          <a:noFill/>
        </p:spPr>
        <p:txBody>
          <a:bodyPr wrap="none" rtlCol="0">
            <a:spAutoFit/>
          </a:bodyPr>
          <a:lstStyle/>
          <a:p>
            <a:r>
              <a:rPr lang="en-US" sz="3200" dirty="0"/>
              <a:t>Type B</a:t>
            </a:r>
          </a:p>
        </p:txBody>
      </p:sp>
      <p:sp>
        <p:nvSpPr>
          <p:cNvPr id="2" name="Title 1">
            <a:extLst>
              <a:ext uri="{FF2B5EF4-FFF2-40B4-BE49-F238E27FC236}">
                <a16:creationId xmlns:a16="http://schemas.microsoft.com/office/drawing/2014/main" id="{282DE17C-BC8C-4A17-B45C-58A293EAE8E9}"/>
              </a:ext>
            </a:extLst>
          </p:cNvPr>
          <p:cNvSpPr>
            <a:spLocks noGrp="1"/>
          </p:cNvSpPr>
          <p:nvPr>
            <p:ph type="title"/>
          </p:nvPr>
        </p:nvSpPr>
        <p:spPr>
          <a:xfrm>
            <a:off x="609600" y="136524"/>
            <a:ext cx="10972800" cy="1143000"/>
          </a:xfrm>
        </p:spPr>
        <p:txBody>
          <a:bodyPr/>
          <a:lstStyle/>
          <a:p>
            <a:r>
              <a:rPr lang="en-US" dirty="0">
                <a:latin typeface="Arial Black" panose="020B0A04020102020204" pitchFamily="34" charset="0"/>
              </a:rPr>
              <a:t>Slopes</a:t>
            </a:r>
          </a:p>
        </p:txBody>
      </p:sp>
    </p:spTree>
    <p:extLst>
      <p:ext uri="{BB962C8B-B14F-4D97-AF65-F5344CB8AC3E}">
        <p14:creationId xmlns:p14="http://schemas.microsoft.com/office/powerpoint/2010/main" val="168669479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0B33D7C-5D74-4F0F-86BF-48010A891B4F}"/>
              </a:ext>
            </a:extLst>
          </p:cNvPr>
          <p:cNvSpPr>
            <a:spLocks noGrp="1"/>
          </p:cNvSpPr>
          <p:nvPr>
            <p:ph type="sldNum" sz="quarter" idx="12"/>
          </p:nvPr>
        </p:nvSpPr>
        <p:spPr/>
        <p:txBody>
          <a:bodyPr/>
          <a:lstStyle/>
          <a:p>
            <a:fld id="{5E779C6D-2D3D-407B-ABDD-AB2C83943F7F}" type="slidenum">
              <a:rPr lang="en-US" smtClean="0"/>
              <a:t>77</a:t>
            </a:fld>
            <a:endParaRPr lang="en-US" dirty="0"/>
          </a:p>
        </p:txBody>
      </p:sp>
      <p:sp>
        <p:nvSpPr>
          <p:cNvPr id="6" name="TextBox 5">
            <a:extLst>
              <a:ext uri="{FF2B5EF4-FFF2-40B4-BE49-F238E27FC236}">
                <a16:creationId xmlns:a16="http://schemas.microsoft.com/office/drawing/2014/main" id="{0E33B01C-CFA5-4DE1-8FC6-3FEEEE3323AF}"/>
              </a:ext>
            </a:extLst>
          </p:cNvPr>
          <p:cNvSpPr txBox="1"/>
          <p:nvPr/>
        </p:nvSpPr>
        <p:spPr>
          <a:xfrm>
            <a:off x="6407804" y="5879156"/>
            <a:ext cx="2055371" cy="307777"/>
          </a:xfrm>
          <a:prstGeom prst="rect">
            <a:avLst/>
          </a:prstGeom>
          <a:noFill/>
        </p:spPr>
        <p:txBody>
          <a:bodyPr wrap="none" rtlCol="0">
            <a:spAutoFit/>
          </a:bodyPr>
          <a:lstStyle/>
          <a:p>
            <a:r>
              <a:rPr lang="en-US" sz="1400" dirty="0"/>
              <a:t>Image Courtesy of </a:t>
            </a:r>
            <a:r>
              <a:rPr lang="en-US" sz="1400" dirty="0">
                <a:hlinkClick r:id="rId3"/>
              </a:rPr>
              <a:t>OSHA</a:t>
            </a:r>
            <a:endParaRPr lang="en-US" sz="1400" dirty="0"/>
          </a:p>
        </p:txBody>
      </p:sp>
      <p:pic>
        <p:nvPicPr>
          <p:cNvPr id="7" name="Picture 6" descr="Two drawings. The top shows a trench with sloped sides (labeled as &quot;Simple Bench&quot;). The bottom shows a trench with stepped sides (labeled as &quot;Multiple Bench&quot;). The multiple bench is labeled as &quot;4 feet max&quot; for horizontal steps, and &quot;5 feet max&quot; for vertical steps. &#10;&#10;Both drawings are labeled &quot;20 feet max&quot; for the entire height.">
            <a:extLst>
              <a:ext uri="{FF2B5EF4-FFF2-40B4-BE49-F238E27FC236}">
                <a16:creationId xmlns:a16="http://schemas.microsoft.com/office/drawing/2014/main" id="{EB68F5B0-554C-4099-AB03-7A1471554936}"/>
              </a:ext>
            </a:extLst>
          </p:cNvPr>
          <p:cNvPicPr>
            <a:picLocks noChangeAspect="1"/>
          </p:cNvPicPr>
          <p:nvPr/>
        </p:nvPicPr>
        <p:blipFill>
          <a:blip r:embed="rId4"/>
          <a:stretch>
            <a:fillRect/>
          </a:stretch>
        </p:blipFill>
        <p:spPr>
          <a:xfrm>
            <a:off x="6335917" y="1544603"/>
            <a:ext cx="4234949" cy="4359721"/>
          </a:xfrm>
          <a:prstGeom prst="rect">
            <a:avLst/>
          </a:prstGeom>
        </p:spPr>
      </p:pic>
      <p:sp>
        <p:nvSpPr>
          <p:cNvPr id="3" name="Content Placeholder 2">
            <a:extLst>
              <a:ext uri="{FF2B5EF4-FFF2-40B4-BE49-F238E27FC236}">
                <a16:creationId xmlns:a16="http://schemas.microsoft.com/office/drawing/2014/main" id="{1A977D1E-01DF-4387-B320-9FCA84BA456B}"/>
              </a:ext>
            </a:extLst>
          </p:cNvPr>
          <p:cNvSpPr>
            <a:spLocks noGrp="1"/>
          </p:cNvSpPr>
          <p:nvPr>
            <p:ph idx="1"/>
          </p:nvPr>
        </p:nvSpPr>
        <p:spPr>
          <a:xfrm>
            <a:off x="609600" y="1996630"/>
            <a:ext cx="5244937" cy="4359721"/>
          </a:xfrm>
        </p:spPr>
        <p:txBody>
          <a:bodyPr>
            <a:normAutofit fontScale="92500" lnSpcReduction="10000"/>
          </a:bodyPr>
          <a:lstStyle/>
          <a:p>
            <a:r>
              <a:rPr lang="en-US" dirty="0"/>
              <a:t>Benching</a:t>
            </a:r>
          </a:p>
          <a:p>
            <a:r>
              <a:rPr lang="en-US" dirty="0"/>
              <a:t>Excavations 20 feet or less in depth shall have a maximum allowable slope of 1:1 and maximum bench dimensions as follows: </a:t>
            </a:r>
          </a:p>
        </p:txBody>
      </p:sp>
      <p:sp>
        <p:nvSpPr>
          <p:cNvPr id="2" name="Title 1">
            <a:extLst>
              <a:ext uri="{FF2B5EF4-FFF2-40B4-BE49-F238E27FC236}">
                <a16:creationId xmlns:a16="http://schemas.microsoft.com/office/drawing/2014/main" id="{37C91720-C8D6-433E-A7AB-A6A10250AA18}"/>
              </a:ext>
            </a:extLst>
          </p:cNvPr>
          <p:cNvSpPr>
            <a:spLocks noGrp="1"/>
          </p:cNvSpPr>
          <p:nvPr>
            <p:ph type="title"/>
          </p:nvPr>
        </p:nvSpPr>
        <p:spPr/>
        <p:txBody>
          <a:bodyPr/>
          <a:lstStyle/>
          <a:p>
            <a:r>
              <a:rPr lang="en-US" dirty="0">
                <a:latin typeface="Arial Black" panose="020B0A04020102020204" pitchFamily="34" charset="0"/>
              </a:rPr>
              <a:t>Cave-in Protection</a:t>
            </a:r>
            <a:endParaRPr lang="en-US" dirty="0"/>
          </a:p>
        </p:txBody>
      </p:sp>
    </p:spTree>
    <p:extLst>
      <p:ext uri="{BB962C8B-B14F-4D97-AF65-F5344CB8AC3E}">
        <p14:creationId xmlns:p14="http://schemas.microsoft.com/office/powerpoint/2010/main" val="266745476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100FEF7-740A-4DC0-8167-1891D79B5640}"/>
              </a:ext>
            </a:extLst>
          </p:cNvPr>
          <p:cNvSpPr>
            <a:spLocks noGrp="1"/>
          </p:cNvSpPr>
          <p:nvPr>
            <p:ph type="sldNum" sz="quarter" idx="12"/>
          </p:nvPr>
        </p:nvSpPr>
        <p:spPr/>
        <p:txBody>
          <a:bodyPr/>
          <a:lstStyle/>
          <a:p>
            <a:fld id="{5E779C6D-2D3D-407B-ABDD-AB2C83943F7F}" type="slidenum">
              <a:rPr lang="en-US" smtClean="0"/>
              <a:t>78</a:t>
            </a:fld>
            <a:endParaRPr lang="en-US"/>
          </a:p>
        </p:txBody>
      </p:sp>
      <p:sp>
        <p:nvSpPr>
          <p:cNvPr id="13" name="TextBox 12">
            <a:extLst>
              <a:ext uri="{FF2B5EF4-FFF2-40B4-BE49-F238E27FC236}">
                <a16:creationId xmlns:a16="http://schemas.microsoft.com/office/drawing/2014/main" id="{22CCC52D-494D-47C1-A25B-77AE81BFCF10}"/>
              </a:ext>
            </a:extLst>
          </p:cNvPr>
          <p:cNvSpPr txBox="1"/>
          <p:nvPr/>
        </p:nvSpPr>
        <p:spPr>
          <a:xfrm>
            <a:off x="6250115" y="5578470"/>
            <a:ext cx="4974970" cy="230832"/>
          </a:xfrm>
          <a:prstGeom prst="rect">
            <a:avLst/>
          </a:prstGeom>
          <a:noFill/>
        </p:spPr>
        <p:txBody>
          <a:bodyPr wrap="square" rtlCol="0">
            <a:spAutoFit/>
          </a:bodyPr>
          <a:lstStyle/>
          <a:p>
            <a:r>
              <a:rPr lang="en-US" sz="900" dirty="0"/>
              <a:t>These images courtesy of </a:t>
            </a:r>
            <a:r>
              <a:rPr lang="en-US" sz="900" dirty="0">
                <a:hlinkClick r:id="rId3"/>
              </a:rPr>
              <a:t>OSHA Trench Safety Tips</a:t>
            </a:r>
            <a:endParaRPr lang="en-US" sz="900" dirty="0"/>
          </a:p>
        </p:txBody>
      </p:sp>
      <p:pic>
        <p:nvPicPr>
          <p:cNvPr id="11" name="Picture 10" descr="Continuation of OSHA Quick Card titled &quot;Working Safely in Trenches&quot;.">
            <a:extLst>
              <a:ext uri="{FF2B5EF4-FFF2-40B4-BE49-F238E27FC236}">
                <a16:creationId xmlns:a16="http://schemas.microsoft.com/office/drawing/2014/main" id="{522A8A51-E0E2-4B1A-8BAE-783D1AD42F08}"/>
              </a:ext>
            </a:extLst>
          </p:cNvPr>
          <p:cNvPicPr>
            <a:picLocks noChangeAspect="1"/>
          </p:cNvPicPr>
          <p:nvPr/>
        </p:nvPicPr>
        <p:blipFill>
          <a:blip r:embed="rId4"/>
          <a:stretch>
            <a:fillRect/>
          </a:stretch>
        </p:blipFill>
        <p:spPr>
          <a:xfrm>
            <a:off x="6251652" y="1462088"/>
            <a:ext cx="4600216" cy="4030997"/>
          </a:xfrm>
          <a:prstGeom prst="rect">
            <a:avLst/>
          </a:prstGeom>
          <a:ln w="12700">
            <a:solidFill>
              <a:schemeClr val="tx1"/>
            </a:solidFill>
          </a:ln>
        </p:spPr>
      </p:pic>
      <p:pic>
        <p:nvPicPr>
          <p:cNvPr id="10" name="Picture 9" descr="OSHA Quick Card titled &quot;Working Safely in Trenches&quot;.">
            <a:extLst>
              <a:ext uri="{FF2B5EF4-FFF2-40B4-BE49-F238E27FC236}">
                <a16:creationId xmlns:a16="http://schemas.microsoft.com/office/drawing/2014/main" id="{F6B32DB6-49EB-4052-91E1-D3C3460CF55C}"/>
              </a:ext>
            </a:extLst>
          </p:cNvPr>
          <p:cNvPicPr>
            <a:picLocks noChangeAspect="1"/>
          </p:cNvPicPr>
          <p:nvPr/>
        </p:nvPicPr>
        <p:blipFill>
          <a:blip r:embed="rId5"/>
          <a:stretch>
            <a:fillRect/>
          </a:stretch>
        </p:blipFill>
        <p:spPr>
          <a:xfrm>
            <a:off x="1413081" y="1167642"/>
            <a:ext cx="4336640" cy="5371270"/>
          </a:xfrm>
          <a:prstGeom prst="rect">
            <a:avLst/>
          </a:prstGeom>
          <a:ln w="12700">
            <a:solidFill>
              <a:schemeClr val="tx1"/>
            </a:solidFill>
          </a:ln>
        </p:spPr>
      </p:pic>
      <p:sp>
        <p:nvSpPr>
          <p:cNvPr id="2" name="Title 1"/>
          <p:cNvSpPr>
            <a:spLocks noGrp="1"/>
          </p:cNvSpPr>
          <p:nvPr>
            <p:ph type="title"/>
          </p:nvPr>
        </p:nvSpPr>
        <p:spPr>
          <a:xfrm>
            <a:off x="838200" y="136525"/>
            <a:ext cx="10515600" cy="1325563"/>
          </a:xfrm>
        </p:spPr>
        <p:txBody>
          <a:bodyPr/>
          <a:lstStyle/>
          <a:p>
            <a:pPr algn="ctr"/>
            <a:r>
              <a:rPr lang="en-US" dirty="0">
                <a:latin typeface="Arial Black" panose="020B0A04020102020204" pitchFamily="34" charset="0"/>
              </a:rPr>
              <a:t>Cave-in Protection</a:t>
            </a:r>
          </a:p>
        </p:txBody>
      </p:sp>
    </p:spTree>
    <p:extLst>
      <p:ext uri="{BB962C8B-B14F-4D97-AF65-F5344CB8AC3E}">
        <p14:creationId xmlns:p14="http://schemas.microsoft.com/office/powerpoint/2010/main" val="197191210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100FEF7-740A-4DC0-8167-1891D79B5640}"/>
              </a:ext>
            </a:extLst>
          </p:cNvPr>
          <p:cNvSpPr>
            <a:spLocks noGrp="1"/>
          </p:cNvSpPr>
          <p:nvPr>
            <p:ph type="sldNum" sz="quarter" idx="12"/>
          </p:nvPr>
        </p:nvSpPr>
        <p:spPr/>
        <p:txBody>
          <a:bodyPr/>
          <a:lstStyle/>
          <a:p>
            <a:fld id="{5E779C6D-2D3D-407B-ABDD-AB2C83943F7F}" type="slidenum">
              <a:rPr lang="en-US" smtClean="0"/>
              <a:t>79</a:t>
            </a:fld>
            <a:endParaRPr lang="en-US"/>
          </a:p>
        </p:txBody>
      </p:sp>
      <p:sp>
        <p:nvSpPr>
          <p:cNvPr id="8" name="TextBox 7">
            <a:extLst>
              <a:ext uri="{FF2B5EF4-FFF2-40B4-BE49-F238E27FC236}">
                <a16:creationId xmlns:a16="http://schemas.microsoft.com/office/drawing/2014/main" id="{9E047C12-66E4-4A15-BB4B-69FE1756D5AE}"/>
              </a:ext>
            </a:extLst>
          </p:cNvPr>
          <p:cNvSpPr txBox="1"/>
          <p:nvPr/>
        </p:nvSpPr>
        <p:spPr>
          <a:xfrm>
            <a:off x="5237958" y="3676575"/>
            <a:ext cx="1668581" cy="1815882"/>
          </a:xfrm>
          <a:prstGeom prst="rect">
            <a:avLst/>
          </a:prstGeom>
          <a:noFill/>
        </p:spPr>
        <p:txBody>
          <a:bodyPr wrap="square" rtlCol="0">
            <a:spAutoFit/>
          </a:bodyPr>
          <a:lstStyle/>
          <a:p>
            <a:pPr marL="285750" indent="-285750">
              <a:buFont typeface="Arial" panose="020B0604020202020204" pitchFamily="34" charset="0"/>
              <a:buChar char="•"/>
            </a:pPr>
            <a:r>
              <a:rPr lang="en-US" sz="1600" dirty="0"/>
              <a:t>Adjustable</a:t>
            </a:r>
          </a:p>
          <a:p>
            <a:pPr marL="285750" indent="-285750">
              <a:buFont typeface="Arial" panose="020B0604020202020204" pitchFamily="34" charset="0"/>
              <a:buChar char="•"/>
            </a:pPr>
            <a:r>
              <a:rPr lang="en-US" sz="1600" dirty="0"/>
              <a:t>Time to install</a:t>
            </a:r>
          </a:p>
          <a:p>
            <a:pPr marL="285750" indent="-285750">
              <a:buFont typeface="Arial" panose="020B0604020202020204" pitchFamily="34" charset="0"/>
              <a:buChar char="•"/>
            </a:pPr>
            <a:r>
              <a:rPr lang="en-US" sz="1600" dirty="0"/>
              <a:t>Require inspection</a:t>
            </a:r>
          </a:p>
          <a:p>
            <a:pPr marL="285750" indent="-285750">
              <a:buFont typeface="Arial" panose="020B0604020202020204" pitchFamily="34" charset="0"/>
              <a:buChar char="•"/>
            </a:pPr>
            <a:r>
              <a:rPr lang="en-US" sz="1600" dirty="0"/>
              <a:t>Inventory or rent components</a:t>
            </a:r>
          </a:p>
        </p:txBody>
      </p:sp>
      <p:graphicFrame>
        <p:nvGraphicFramePr>
          <p:cNvPr id="7" name="Diagram 6" descr="A Venn Diagram comparing Timber shoring to Aluminum Hydraulic shoring.">
            <a:extLst>
              <a:ext uri="{FF2B5EF4-FFF2-40B4-BE49-F238E27FC236}">
                <a16:creationId xmlns:a16="http://schemas.microsoft.com/office/drawing/2014/main" id="{C1C9CC38-A4D9-42C3-8B07-2EA984A6D4DB}"/>
              </a:ext>
            </a:extLst>
          </p:cNvPr>
          <p:cNvGraphicFramePr/>
          <p:nvPr>
            <p:extLst>
              <p:ext uri="{D42A27DB-BD31-4B8C-83A1-F6EECF244321}">
                <p14:modId xmlns:p14="http://schemas.microsoft.com/office/powerpoint/2010/main" val="1401975284"/>
              </p:ext>
            </p:extLst>
          </p:nvPr>
        </p:nvGraphicFramePr>
        <p:xfrm>
          <a:off x="1547687" y="1427387"/>
          <a:ext cx="9484491" cy="56279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Content Placeholder 2"/>
          <p:cNvSpPr>
            <a:spLocks noGrp="1"/>
          </p:cNvSpPr>
          <p:nvPr>
            <p:ph idx="1"/>
          </p:nvPr>
        </p:nvSpPr>
        <p:spPr>
          <a:xfrm>
            <a:off x="4350582" y="1230038"/>
            <a:ext cx="3490835" cy="763654"/>
          </a:xfrm>
        </p:spPr>
        <p:txBody>
          <a:bodyPr>
            <a:normAutofit fontScale="85000" lnSpcReduction="10000"/>
          </a:bodyPr>
          <a:lstStyle/>
          <a:p>
            <a:pPr marL="0" indent="0">
              <a:buNone/>
            </a:pPr>
            <a:r>
              <a:rPr lang="en-US" sz="3600" dirty="0"/>
              <a:t>Shoring Comparison</a:t>
            </a:r>
          </a:p>
          <a:p>
            <a:pPr marL="0" indent="0">
              <a:buNone/>
            </a:pPr>
            <a:endParaRPr lang="en-US" sz="3600" dirty="0"/>
          </a:p>
          <a:p>
            <a:pPr marL="0" indent="0">
              <a:buNone/>
            </a:pPr>
            <a:endParaRPr lang="en-US" sz="3600" dirty="0"/>
          </a:p>
          <a:p>
            <a:endParaRPr lang="en-US" sz="3600" dirty="0"/>
          </a:p>
          <a:p>
            <a:endParaRPr lang="en-US" sz="3600" dirty="0"/>
          </a:p>
          <a:p>
            <a:endParaRPr lang="en-US" sz="3600" dirty="0"/>
          </a:p>
        </p:txBody>
      </p:sp>
      <p:sp>
        <p:nvSpPr>
          <p:cNvPr id="2" name="Title 1"/>
          <p:cNvSpPr>
            <a:spLocks noGrp="1"/>
          </p:cNvSpPr>
          <p:nvPr>
            <p:ph type="title"/>
          </p:nvPr>
        </p:nvSpPr>
        <p:spPr>
          <a:xfrm>
            <a:off x="838200" y="136525"/>
            <a:ext cx="10515600" cy="1325563"/>
          </a:xfrm>
        </p:spPr>
        <p:txBody>
          <a:bodyPr/>
          <a:lstStyle/>
          <a:p>
            <a:pPr algn="ctr"/>
            <a:r>
              <a:rPr lang="en-US" dirty="0">
                <a:latin typeface="Arial Black" panose="020B0A04020102020204" pitchFamily="34" charset="0"/>
              </a:rPr>
              <a:t>Preventing Cave-ins</a:t>
            </a:r>
          </a:p>
        </p:txBody>
      </p:sp>
    </p:spTree>
    <p:extLst>
      <p:ext uri="{BB962C8B-B14F-4D97-AF65-F5344CB8AC3E}">
        <p14:creationId xmlns:p14="http://schemas.microsoft.com/office/powerpoint/2010/main" val="12390036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prstClr val="black"/>
                </a:solidFill>
                <a:latin typeface="Arial Black" panose="020B0A04020102020204" pitchFamily="34" charset="0"/>
              </a:rPr>
              <a:t>Pre-Assessment (Q1)</a:t>
            </a:r>
            <a:endParaRPr lang="en-US" dirty="0"/>
          </a:p>
        </p:txBody>
      </p:sp>
      <p:sp>
        <p:nvSpPr>
          <p:cNvPr id="3" name="Content Placeholder 2"/>
          <p:cNvSpPr>
            <a:spLocks noGrp="1"/>
          </p:cNvSpPr>
          <p:nvPr>
            <p:ph idx="1"/>
          </p:nvPr>
        </p:nvSpPr>
        <p:spPr/>
        <p:txBody>
          <a:bodyPr>
            <a:normAutofit fontScale="85000" lnSpcReduction="10000"/>
          </a:bodyPr>
          <a:lstStyle/>
          <a:p>
            <a:pPr marL="342900" marR="0" lvl="0" indent="-342900">
              <a:lnSpc>
                <a:spcPct val="107000"/>
              </a:lnSpc>
              <a:spcBef>
                <a:spcPts val="0"/>
              </a:spcBef>
              <a:spcAft>
                <a:spcPts val="0"/>
              </a:spcAft>
              <a:buFont typeface="+mj-lt"/>
              <a:buAutoNum type="arabicPeriod"/>
            </a:pPr>
            <a:r>
              <a:rPr lang="en-US" sz="4000" dirty="0">
                <a:ea typeface="Calibri" panose="020F0502020204030204" pitchFamily="34" charset="0"/>
                <a:cs typeface="Times New Roman" panose="02020603050405020304" pitchFamily="18" charset="0"/>
              </a:rPr>
              <a:t>Structural ramps used solely by employees as a means of access and egress from excavations shall be designed by a:</a:t>
            </a:r>
          </a:p>
          <a:p>
            <a:pPr marL="342900" marR="0" lvl="0" indent="-342900">
              <a:lnSpc>
                <a:spcPct val="107000"/>
              </a:lnSpc>
              <a:spcBef>
                <a:spcPts val="0"/>
              </a:spcBef>
              <a:spcAft>
                <a:spcPts val="0"/>
              </a:spcAft>
              <a:buFont typeface="+mj-lt"/>
              <a:buAutoNum type="alphaLcPeriod"/>
            </a:pPr>
            <a:r>
              <a:rPr lang="en-US" sz="4000" dirty="0">
                <a:ea typeface="Calibri" panose="020F0502020204030204" pitchFamily="34" charset="0"/>
                <a:cs typeface="Times New Roman" panose="02020603050405020304" pitchFamily="18" charset="0"/>
              </a:rPr>
              <a:t>Qualified Engineer</a:t>
            </a:r>
          </a:p>
          <a:p>
            <a:pPr marL="342900" marR="0" lvl="0" indent="-342900">
              <a:lnSpc>
                <a:spcPct val="107000"/>
              </a:lnSpc>
              <a:spcBef>
                <a:spcPts val="0"/>
              </a:spcBef>
              <a:spcAft>
                <a:spcPts val="0"/>
              </a:spcAft>
              <a:buFont typeface="+mj-lt"/>
              <a:buAutoNum type="alphaLcPeriod"/>
            </a:pPr>
            <a:r>
              <a:rPr lang="en-US" sz="4000" dirty="0">
                <a:ea typeface="Calibri" panose="020F0502020204030204" pitchFamily="34" charset="0"/>
                <a:cs typeface="Times New Roman" panose="02020603050405020304" pitchFamily="18" charset="0"/>
              </a:rPr>
              <a:t>Competent Person</a:t>
            </a:r>
          </a:p>
          <a:p>
            <a:pPr marL="342900" marR="0" lvl="0" indent="-342900">
              <a:lnSpc>
                <a:spcPct val="107000"/>
              </a:lnSpc>
              <a:spcBef>
                <a:spcPts val="0"/>
              </a:spcBef>
              <a:spcAft>
                <a:spcPts val="0"/>
              </a:spcAft>
              <a:buFont typeface="+mj-lt"/>
              <a:buAutoNum type="alphaLcPeriod"/>
            </a:pPr>
            <a:r>
              <a:rPr lang="en-US" sz="4000" dirty="0">
                <a:ea typeface="Calibri" panose="020F0502020204030204" pitchFamily="34" charset="0"/>
                <a:cs typeface="Times New Roman" panose="02020603050405020304" pitchFamily="18" charset="0"/>
              </a:rPr>
              <a:t>Architect</a:t>
            </a:r>
          </a:p>
          <a:p>
            <a:pPr marL="342900" marR="0" lvl="0" indent="-342900">
              <a:lnSpc>
                <a:spcPct val="107000"/>
              </a:lnSpc>
              <a:spcBef>
                <a:spcPts val="0"/>
              </a:spcBef>
              <a:spcAft>
                <a:spcPts val="800"/>
              </a:spcAft>
              <a:buFont typeface="+mj-lt"/>
              <a:buAutoNum type="alphaLcPeriod"/>
            </a:pPr>
            <a:r>
              <a:rPr lang="en-US" sz="4000" dirty="0">
                <a:ea typeface="Calibri" panose="020F0502020204030204" pitchFamily="34" charset="0"/>
                <a:cs typeface="Times New Roman" panose="02020603050405020304" pitchFamily="18" charset="0"/>
              </a:rPr>
              <a:t>Employees</a:t>
            </a:r>
          </a:p>
          <a:p>
            <a:endParaRPr lang="en-US" dirty="0"/>
          </a:p>
        </p:txBody>
      </p:sp>
      <p:sp>
        <p:nvSpPr>
          <p:cNvPr id="4" name="Slide Number Placeholder 3"/>
          <p:cNvSpPr>
            <a:spLocks noGrp="1"/>
          </p:cNvSpPr>
          <p:nvPr>
            <p:ph type="sldNum" sz="quarter" idx="12"/>
          </p:nvPr>
        </p:nvSpPr>
        <p:spPr/>
        <p:txBody>
          <a:bodyPr/>
          <a:lstStyle/>
          <a:p>
            <a:fld id="{5E779C6D-2D3D-407B-ABDD-AB2C83943F7F}" type="slidenum">
              <a:rPr lang="en-US" smtClean="0"/>
              <a:t>8</a:t>
            </a:fld>
            <a:endParaRPr lang="en-US"/>
          </a:p>
        </p:txBody>
      </p:sp>
    </p:spTree>
    <p:extLst>
      <p:ext uri="{BB962C8B-B14F-4D97-AF65-F5344CB8AC3E}">
        <p14:creationId xmlns:p14="http://schemas.microsoft.com/office/powerpoint/2010/main" val="296398452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100FEF7-740A-4DC0-8167-1891D79B5640}"/>
              </a:ext>
            </a:extLst>
          </p:cNvPr>
          <p:cNvSpPr>
            <a:spLocks noGrp="1"/>
          </p:cNvSpPr>
          <p:nvPr>
            <p:ph type="sldNum" sz="quarter" idx="12"/>
          </p:nvPr>
        </p:nvSpPr>
        <p:spPr/>
        <p:txBody>
          <a:bodyPr/>
          <a:lstStyle/>
          <a:p>
            <a:fld id="{5E779C6D-2D3D-407B-ABDD-AB2C83943F7F}" type="slidenum">
              <a:rPr lang="en-US" smtClean="0"/>
              <a:t>80</a:t>
            </a:fld>
            <a:endParaRPr lang="en-US"/>
          </a:p>
        </p:txBody>
      </p:sp>
      <p:sp>
        <p:nvSpPr>
          <p:cNvPr id="14" name="TextBox 13">
            <a:extLst>
              <a:ext uri="{FF2B5EF4-FFF2-40B4-BE49-F238E27FC236}">
                <a16:creationId xmlns:a16="http://schemas.microsoft.com/office/drawing/2014/main" id="{DC6ABCB1-24B7-48F7-9311-698934F519A5}"/>
              </a:ext>
            </a:extLst>
          </p:cNvPr>
          <p:cNvSpPr txBox="1"/>
          <p:nvPr/>
        </p:nvSpPr>
        <p:spPr>
          <a:xfrm>
            <a:off x="3956903" y="5416015"/>
            <a:ext cx="4278192" cy="369332"/>
          </a:xfrm>
          <a:prstGeom prst="rect">
            <a:avLst/>
          </a:prstGeom>
          <a:noFill/>
        </p:spPr>
        <p:txBody>
          <a:bodyPr wrap="square" rtlCol="0">
            <a:spAutoFit/>
          </a:bodyPr>
          <a:lstStyle/>
          <a:p>
            <a:r>
              <a:rPr lang="en-US" dirty="0"/>
              <a:t>This video courtesy of </a:t>
            </a:r>
            <a:r>
              <a:rPr lang="en-US" dirty="0">
                <a:hlinkClick r:id="rId3"/>
              </a:rPr>
              <a:t>Oregon OSHA.</a:t>
            </a:r>
            <a:r>
              <a:rPr lang="en-US" dirty="0"/>
              <a:t> </a:t>
            </a:r>
          </a:p>
        </p:txBody>
      </p:sp>
      <p:pic>
        <p:nvPicPr>
          <p:cNvPr id="5" name="Picture 4" descr="Picture of a worker standing in a trench. Click this picture to open the video on YouTube">
            <a:hlinkClick r:id="rId3"/>
            <a:extLst>
              <a:ext uri="{FF2B5EF4-FFF2-40B4-BE49-F238E27FC236}">
                <a16:creationId xmlns:a16="http://schemas.microsoft.com/office/drawing/2014/main" id="{EE237526-BB6D-4FBC-97AC-046FCFF2A7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24124" y="1226196"/>
            <a:ext cx="7143750" cy="4019550"/>
          </a:xfrm>
          <a:prstGeom prst="rect">
            <a:avLst/>
          </a:prstGeom>
        </p:spPr>
      </p:pic>
      <p:sp>
        <p:nvSpPr>
          <p:cNvPr id="2" name="Title 1">
            <a:extLst>
              <a:ext uri="{FF2B5EF4-FFF2-40B4-BE49-F238E27FC236}">
                <a16:creationId xmlns:a16="http://schemas.microsoft.com/office/drawing/2014/main" id="{75A06DDF-C1DE-44AD-8244-4D189F9A8F00}"/>
              </a:ext>
            </a:extLst>
          </p:cNvPr>
          <p:cNvSpPr>
            <a:spLocks noGrp="1"/>
          </p:cNvSpPr>
          <p:nvPr>
            <p:ph type="title"/>
          </p:nvPr>
        </p:nvSpPr>
        <p:spPr>
          <a:xfrm>
            <a:off x="609600" y="83196"/>
            <a:ext cx="10972800" cy="1143000"/>
          </a:xfrm>
        </p:spPr>
        <p:txBody>
          <a:bodyPr/>
          <a:lstStyle/>
          <a:p>
            <a:r>
              <a:rPr lang="en-US" dirty="0">
                <a:latin typeface="Arial Black" panose="020B0A04020102020204" pitchFamily="34" charset="0"/>
              </a:rPr>
              <a:t>Trench Cave In</a:t>
            </a:r>
            <a:endParaRPr lang="en-US" dirty="0"/>
          </a:p>
        </p:txBody>
      </p:sp>
    </p:spTree>
    <p:extLst>
      <p:ext uri="{BB962C8B-B14F-4D97-AF65-F5344CB8AC3E}">
        <p14:creationId xmlns:p14="http://schemas.microsoft.com/office/powerpoint/2010/main" val="230490497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5DD8EF3-FAFB-4CEE-AB4E-0DDBCC59913A}"/>
              </a:ext>
            </a:extLst>
          </p:cNvPr>
          <p:cNvSpPr>
            <a:spLocks noGrp="1"/>
          </p:cNvSpPr>
          <p:nvPr>
            <p:ph type="sldNum" sz="quarter" idx="12"/>
          </p:nvPr>
        </p:nvSpPr>
        <p:spPr/>
        <p:txBody>
          <a:bodyPr/>
          <a:lstStyle/>
          <a:p>
            <a:fld id="{5E779C6D-2D3D-407B-ABDD-AB2C83943F7F}" type="slidenum">
              <a:rPr lang="en-US" smtClean="0"/>
              <a:t>81</a:t>
            </a:fld>
            <a:endParaRPr lang="en-US"/>
          </a:p>
        </p:txBody>
      </p:sp>
      <p:sp>
        <p:nvSpPr>
          <p:cNvPr id="2" name="Title 1">
            <a:extLst>
              <a:ext uri="{FF2B5EF4-FFF2-40B4-BE49-F238E27FC236}">
                <a16:creationId xmlns:a16="http://schemas.microsoft.com/office/drawing/2014/main" id="{DEBC3A0A-FDFB-4354-8165-5FDF1E5B36C3}"/>
              </a:ext>
            </a:extLst>
          </p:cNvPr>
          <p:cNvSpPr>
            <a:spLocks noGrp="1"/>
          </p:cNvSpPr>
          <p:nvPr>
            <p:ph type="title"/>
          </p:nvPr>
        </p:nvSpPr>
        <p:spPr>
          <a:xfrm>
            <a:off x="609600" y="2570205"/>
            <a:ext cx="10972800" cy="1143000"/>
          </a:xfrm>
        </p:spPr>
        <p:txBody>
          <a:bodyPr>
            <a:normAutofit fontScale="90000"/>
          </a:bodyPr>
          <a:lstStyle/>
          <a:p>
            <a:r>
              <a:rPr lang="en-US" dirty="0">
                <a:latin typeface="Arial Black" panose="020B0A04020102020204" pitchFamily="34" charset="0"/>
              </a:rPr>
              <a:t>Workshop D</a:t>
            </a:r>
            <a:br>
              <a:rPr lang="en-US" dirty="0">
                <a:latin typeface="Arial Black" panose="020B0A04020102020204" pitchFamily="34" charset="0"/>
              </a:rPr>
            </a:br>
            <a:r>
              <a:rPr lang="en-US" dirty="0">
                <a:latin typeface="Arial Black" panose="020B0A04020102020204" pitchFamily="34" charset="0"/>
              </a:rPr>
              <a:t>Cave-ins</a:t>
            </a:r>
          </a:p>
        </p:txBody>
      </p:sp>
    </p:spTree>
    <p:extLst>
      <p:ext uri="{BB962C8B-B14F-4D97-AF65-F5344CB8AC3E}">
        <p14:creationId xmlns:p14="http://schemas.microsoft.com/office/powerpoint/2010/main" val="243114524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23BDB98-95DC-4686-897D-CE17471C8F37}"/>
              </a:ext>
            </a:extLst>
          </p:cNvPr>
          <p:cNvSpPr>
            <a:spLocks noGrp="1"/>
          </p:cNvSpPr>
          <p:nvPr>
            <p:ph type="sldNum" sz="quarter" idx="12"/>
          </p:nvPr>
        </p:nvSpPr>
        <p:spPr/>
        <p:txBody>
          <a:bodyPr/>
          <a:lstStyle/>
          <a:p>
            <a:fld id="{5E779C6D-2D3D-407B-ABDD-AB2C83943F7F}" type="slidenum">
              <a:rPr lang="en-US" smtClean="0"/>
              <a:t>82</a:t>
            </a:fld>
            <a:endParaRPr lang="en-US"/>
          </a:p>
        </p:txBody>
      </p:sp>
      <p:sp>
        <p:nvSpPr>
          <p:cNvPr id="7" name="Content Placeholder 6"/>
          <p:cNvSpPr>
            <a:spLocks noGrp="1"/>
          </p:cNvSpPr>
          <p:nvPr>
            <p:ph sz="half" idx="1"/>
          </p:nvPr>
        </p:nvSpPr>
        <p:spPr>
          <a:xfrm>
            <a:off x="1240136" y="1253331"/>
            <a:ext cx="9441328" cy="4351338"/>
          </a:xfrm>
        </p:spPr>
        <p:txBody>
          <a:bodyPr>
            <a:normAutofit/>
          </a:bodyPr>
          <a:lstStyle/>
          <a:p>
            <a:pPr marL="971550" lvl="1" indent="-514350">
              <a:spcBef>
                <a:spcPts val="600"/>
              </a:spcBef>
              <a:spcAft>
                <a:spcPts val="1200"/>
              </a:spcAft>
              <a:buFont typeface="+mj-lt"/>
              <a:buAutoNum type="arabicPeriod"/>
            </a:pPr>
            <a:endParaRPr lang="en-US" sz="3200" dirty="0"/>
          </a:p>
          <a:p>
            <a:pPr marL="971550" lvl="1" indent="-514350">
              <a:spcBef>
                <a:spcPts val="600"/>
              </a:spcBef>
              <a:spcAft>
                <a:spcPts val="1200"/>
              </a:spcAft>
              <a:buFont typeface="+mj-lt"/>
              <a:buAutoNum type="arabicPeriod"/>
            </a:pPr>
            <a:r>
              <a:rPr lang="en-US" sz="3200" dirty="0"/>
              <a:t>Describe worker rights</a:t>
            </a:r>
          </a:p>
          <a:p>
            <a:pPr marL="971550" lvl="1" indent="-514350">
              <a:spcBef>
                <a:spcPts val="600"/>
              </a:spcBef>
              <a:spcAft>
                <a:spcPts val="1200"/>
              </a:spcAft>
              <a:buFont typeface="+mj-lt"/>
              <a:buAutoNum type="arabicPeriod"/>
            </a:pPr>
            <a:r>
              <a:rPr lang="en-US" sz="3200" dirty="0"/>
              <a:t>Define key terms</a:t>
            </a:r>
          </a:p>
          <a:p>
            <a:pPr marL="971550" lvl="1" indent="-514350">
              <a:spcBef>
                <a:spcPts val="600"/>
              </a:spcBef>
              <a:spcAft>
                <a:spcPts val="1200"/>
              </a:spcAft>
              <a:buFont typeface="+mj-lt"/>
              <a:buAutoNum type="arabicPeriod"/>
            </a:pPr>
            <a:r>
              <a:rPr lang="en-US" sz="3200" dirty="0"/>
              <a:t>Identify excavation &amp; trench hazards</a:t>
            </a:r>
          </a:p>
          <a:p>
            <a:pPr marL="971550" lvl="1" indent="-514350">
              <a:spcBef>
                <a:spcPts val="600"/>
              </a:spcBef>
              <a:spcAft>
                <a:spcPts val="1200"/>
              </a:spcAft>
              <a:buFont typeface="+mj-lt"/>
              <a:buAutoNum type="arabicPeriod"/>
            </a:pPr>
            <a:r>
              <a:rPr lang="en-US" sz="3200" dirty="0"/>
              <a:t>Describe the hazards related to soil</a:t>
            </a:r>
          </a:p>
          <a:p>
            <a:pPr marL="971550" lvl="1" indent="-514350">
              <a:spcBef>
                <a:spcPts val="600"/>
              </a:spcBef>
              <a:spcAft>
                <a:spcPts val="1200"/>
              </a:spcAft>
              <a:buFont typeface="+mj-lt"/>
              <a:buAutoNum type="arabicPeriod"/>
            </a:pPr>
            <a:r>
              <a:rPr lang="en-US" sz="3200" dirty="0"/>
              <a:t>Name two components of safety &amp; health program</a:t>
            </a:r>
          </a:p>
          <a:p>
            <a:pPr marL="971550" lvl="1" indent="-514350">
              <a:spcBef>
                <a:spcPts val="600"/>
              </a:spcBef>
              <a:spcAft>
                <a:spcPts val="1200"/>
              </a:spcAft>
              <a:buFont typeface="+mj-lt"/>
              <a:buAutoNum type="arabicPeriod"/>
            </a:pPr>
            <a:endParaRPr lang="en-US" sz="3200" dirty="0"/>
          </a:p>
          <a:p>
            <a:endParaRPr lang="en-US" dirty="0"/>
          </a:p>
          <a:p>
            <a:endParaRPr lang="en-US" dirty="0"/>
          </a:p>
        </p:txBody>
      </p:sp>
      <p:sp>
        <p:nvSpPr>
          <p:cNvPr id="2" name="Title 1"/>
          <p:cNvSpPr>
            <a:spLocks noGrp="1"/>
          </p:cNvSpPr>
          <p:nvPr>
            <p:ph type="title"/>
          </p:nvPr>
        </p:nvSpPr>
        <p:spPr>
          <a:xfrm>
            <a:off x="838200" y="136525"/>
            <a:ext cx="10515600" cy="1325563"/>
          </a:xfrm>
        </p:spPr>
        <p:txBody>
          <a:bodyPr/>
          <a:lstStyle/>
          <a:p>
            <a:pPr algn="ctr"/>
            <a:r>
              <a:rPr lang="en-US" dirty="0">
                <a:latin typeface="Arial Black" panose="020B0A04020102020204" pitchFamily="34" charset="0"/>
              </a:rPr>
              <a:t>Review</a:t>
            </a:r>
          </a:p>
        </p:txBody>
      </p:sp>
    </p:spTree>
    <p:extLst>
      <p:ext uri="{BB962C8B-B14F-4D97-AF65-F5344CB8AC3E}">
        <p14:creationId xmlns:p14="http://schemas.microsoft.com/office/powerpoint/2010/main" val="372595563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23BDB98-95DC-4686-897D-CE17471C8F37}"/>
              </a:ext>
            </a:extLst>
          </p:cNvPr>
          <p:cNvSpPr>
            <a:spLocks noGrp="1"/>
          </p:cNvSpPr>
          <p:nvPr>
            <p:ph type="sldNum" sz="quarter" idx="12"/>
          </p:nvPr>
        </p:nvSpPr>
        <p:spPr/>
        <p:txBody>
          <a:bodyPr/>
          <a:lstStyle/>
          <a:p>
            <a:fld id="{5E779C6D-2D3D-407B-ABDD-AB2C83943F7F}" type="slidenum">
              <a:rPr lang="en-US" smtClean="0"/>
              <a:t>83</a:t>
            </a:fld>
            <a:endParaRPr lang="en-US"/>
          </a:p>
        </p:txBody>
      </p:sp>
      <p:sp>
        <p:nvSpPr>
          <p:cNvPr id="7" name="Content Placeholder 6"/>
          <p:cNvSpPr>
            <a:spLocks noGrp="1"/>
          </p:cNvSpPr>
          <p:nvPr>
            <p:ph sz="half" idx="1"/>
          </p:nvPr>
        </p:nvSpPr>
        <p:spPr>
          <a:xfrm>
            <a:off x="1501392" y="1130492"/>
            <a:ext cx="10515599" cy="4764545"/>
          </a:xfrm>
        </p:spPr>
        <p:txBody>
          <a:bodyPr>
            <a:normAutofit/>
          </a:bodyPr>
          <a:lstStyle/>
          <a:p>
            <a:pPr marL="457200" lvl="1" indent="0">
              <a:spcBef>
                <a:spcPts val="600"/>
              </a:spcBef>
              <a:spcAft>
                <a:spcPts val="1200"/>
              </a:spcAft>
              <a:buNone/>
            </a:pPr>
            <a:endParaRPr lang="en-US" sz="3200" dirty="0"/>
          </a:p>
          <a:p>
            <a:pPr marL="457200" lvl="1" indent="0">
              <a:spcBef>
                <a:spcPts val="600"/>
              </a:spcBef>
              <a:spcAft>
                <a:spcPts val="1200"/>
              </a:spcAft>
              <a:buNone/>
            </a:pPr>
            <a:r>
              <a:rPr lang="en-US" sz="3200" dirty="0"/>
              <a:t>6. Describe how to abate various hazards</a:t>
            </a:r>
          </a:p>
          <a:p>
            <a:pPr marL="457200" lvl="1" indent="0">
              <a:spcBef>
                <a:spcPts val="600"/>
              </a:spcBef>
              <a:spcAft>
                <a:spcPts val="1200"/>
              </a:spcAft>
              <a:buNone/>
            </a:pPr>
            <a:r>
              <a:rPr lang="en-US" sz="3200" dirty="0"/>
              <a:t>7. Describe the responsibilities of a competent person</a:t>
            </a:r>
          </a:p>
          <a:p>
            <a:pPr marL="457200" lvl="1" indent="0">
              <a:spcBef>
                <a:spcPts val="600"/>
              </a:spcBef>
              <a:spcAft>
                <a:spcPts val="1200"/>
              </a:spcAft>
              <a:buNone/>
            </a:pPr>
            <a:r>
              <a:rPr lang="en-US" sz="3200" dirty="0"/>
              <a:t>8. Name and describe a few visual and manual soil tests</a:t>
            </a:r>
          </a:p>
          <a:p>
            <a:pPr marL="457200" lvl="1" indent="0">
              <a:spcBef>
                <a:spcPts val="600"/>
              </a:spcBef>
              <a:spcAft>
                <a:spcPts val="1200"/>
              </a:spcAft>
              <a:buNone/>
            </a:pPr>
            <a:r>
              <a:rPr lang="en-US" sz="3200" dirty="0"/>
              <a:t>9. Describe a best practice for the following:</a:t>
            </a:r>
          </a:p>
          <a:p>
            <a:pPr marL="457200" lvl="1" indent="0">
              <a:spcBef>
                <a:spcPts val="600"/>
              </a:spcBef>
              <a:spcAft>
                <a:spcPts val="1200"/>
              </a:spcAft>
              <a:buNone/>
            </a:pPr>
            <a:r>
              <a:rPr lang="en-US" sz="3200" dirty="0"/>
              <a:t>Sloping/benching, shoring, shielding</a:t>
            </a:r>
          </a:p>
          <a:p>
            <a:endParaRPr lang="en-US" sz="3200" dirty="0"/>
          </a:p>
        </p:txBody>
      </p:sp>
      <p:sp>
        <p:nvSpPr>
          <p:cNvPr id="2" name="Title 1"/>
          <p:cNvSpPr>
            <a:spLocks noGrp="1"/>
          </p:cNvSpPr>
          <p:nvPr>
            <p:ph type="title"/>
          </p:nvPr>
        </p:nvSpPr>
        <p:spPr>
          <a:xfrm>
            <a:off x="838200" y="136525"/>
            <a:ext cx="10515600" cy="1325563"/>
          </a:xfrm>
        </p:spPr>
        <p:txBody>
          <a:bodyPr/>
          <a:lstStyle/>
          <a:p>
            <a:pPr algn="ctr"/>
            <a:r>
              <a:rPr lang="en-US" dirty="0">
                <a:latin typeface="Arial Black" panose="020B0A04020102020204" pitchFamily="34" charset="0"/>
              </a:rPr>
              <a:t>Review</a:t>
            </a:r>
          </a:p>
        </p:txBody>
      </p:sp>
    </p:spTree>
    <p:extLst>
      <p:ext uri="{BB962C8B-B14F-4D97-AF65-F5344CB8AC3E}">
        <p14:creationId xmlns:p14="http://schemas.microsoft.com/office/powerpoint/2010/main" val="84613341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E779C6D-2D3D-407B-ABDD-AB2C83943F7F}" type="slidenum">
              <a:rPr lang="en-US" smtClean="0"/>
              <a:t>84</a:t>
            </a:fld>
            <a:endParaRPr lang="en-US"/>
          </a:p>
        </p:txBody>
      </p:sp>
      <p:sp>
        <p:nvSpPr>
          <p:cNvPr id="3" name="Content Placeholder 2"/>
          <p:cNvSpPr>
            <a:spLocks noGrp="1"/>
          </p:cNvSpPr>
          <p:nvPr>
            <p:ph idx="1"/>
          </p:nvPr>
        </p:nvSpPr>
        <p:spPr/>
        <p:txBody>
          <a:bodyPr/>
          <a:lstStyle/>
          <a:p>
            <a:r>
              <a:rPr lang="en-US" dirty="0"/>
              <a:t>Post-class Quiz</a:t>
            </a:r>
          </a:p>
        </p:txBody>
      </p:sp>
      <p:sp>
        <p:nvSpPr>
          <p:cNvPr id="2" name="Title 1"/>
          <p:cNvSpPr>
            <a:spLocks noGrp="1"/>
          </p:cNvSpPr>
          <p:nvPr>
            <p:ph type="title"/>
          </p:nvPr>
        </p:nvSpPr>
        <p:spPr/>
        <p:txBody>
          <a:bodyPr/>
          <a:lstStyle/>
          <a:p>
            <a:r>
              <a:rPr lang="en-US" dirty="0">
                <a:latin typeface="Arial Black" panose="020B0A04020102020204" pitchFamily="34" charset="0"/>
              </a:rPr>
              <a:t>Let’s Test Our Knowledge</a:t>
            </a:r>
          </a:p>
        </p:txBody>
      </p:sp>
    </p:spTree>
    <p:extLst>
      <p:ext uri="{BB962C8B-B14F-4D97-AF65-F5344CB8AC3E}">
        <p14:creationId xmlns:p14="http://schemas.microsoft.com/office/powerpoint/2010/main" val="34884395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E779C6D-2D3D-407B-ABDD-AB2C83943F7F}" type="slidenum">
              <a:rPr lang="en-US" smtClean="0"/>
              <a:t>85</a:t>
            </a:fld>
            <a:endParaRPr lang="en-US"/>
          </a:p>
        </p:txBody>
      </p:sp>
      <p:sp>
        <p:nvSpPr>
          <p:cNvPr id="3" name="Content Placeholder 2"/>
          <p:cNvSpPr>
            <a:spLocks noGrp="1"/>
          </p:cNvSpPr>
          <p:nvPr>
            <p:ph idx="1"/>
          </p:nvPr>
        </p:nvSpPr>
        <p:spPr/>
        <p:txBody>
          <a:bodyPr>
            <a:normAutofit fontScale="85000" lnSpcReduction="10000"/>
          </a:bodyPr>
          <a:lstStyle/>
          <a:p>
            <a:pPr marL="342900" marR="0" lvl="0" indent="-342900">
              <a:lnSpc>
                <a:spcPct val="107000"/>
              </a:lnSpc>
              <a:spcBef>
                <a:spcPts val="0"/>
              </a:spcBef>
              <a:spcAft>
                <a:spcPts val="0"/>
              </a:spcAft>
              <a:buFont typeface="+mj-lt"/>
              <a:buAutoNum type="arabicPeriod"/>
            </a:pPr>
            <a:r>
              <a:rPr lang="en-US" sz="4000" dirty="0">
                <a:ea typeface="Calibri" panose="020F0502020204030204" pitchFamily="34" charset="0"/>
                <a:cs typeface="Times New Roman" panose="02020603050405020304" pitchFamily="18" charset="0"/>
              </a:rPr>
              <a:t>Structural ramps used solely by employees as a means of access and egress from excavations shall be designed by a:</a:t>
            </a:r>
          </a:p>
          <a:p>
            <a:pPr marL="342900" marR="0" lvl="0" indent="-342900">
              <a:lnSpc>
                <a:spcPct val="107000"/>
              </a:lnSpc>
              <a:spcBef>
                <a:spcPts val="0"/>
              </a:spcBef>
              <a:spcAft>
                <a:spcPts val="0"/>
              </a:spcAft>
              <a:buFont typeface="+mj-lt"/>
              <a:buAutoNum type="alphaLcPeriod"/>
            </a:pPr>
            <a:r>
              <a:rPr lang="en-US" sz="4000" dirty="0">
                <a:ea typeface="Calibri" panose="020F0502020204030204" pitchFamily="34" charset="0"/>
                <a:cs typeface="Times New Roman" panose="02020603050405020304" pitchFamily="18" charset="0"/>
              </a:rPr>
              <a:t>Qualified Engineer</a:t>
            </a:r>
          </a:p>
          <a:p>
            <a:pPr marL="342900" marR="0" lvl="0" indent="-342900">
              <a:lnSpc>
                <a:spcPct val="107000"/>
              </a:lnSpc>
              <a:spcBef>
                <a:spcPts val="0"/>
              </a:spcBef>
              <a:spcAft>
                <a:spcPts val="0"/>
              </a:spcAft>
              <a:buFont typeface="+mj-lt"/>
              <a:buAutoNum type="alphaLcPeriod"/>
            </a:pPr>
            <a:r>
              <a:rPr lang="en-US" sz="4000" dirty="0">
                <a:ea typeface="Calibri" panose="020F0502020204030204" pitchFamily="34" charset="0"/>
                <a:cs typeface="Times New Roman" panose="02020603050405020304" pitchFamily="18" charset="0"/>
              </a:rPr>
              <a:t>Competent Person</a:t>
            </a:r>
          </a:p>
          <a:p>
            <a:pPr marL="342900" marR="0" lvl="0" indent="-342900">
              <a:lnSpc>
                <a:spcPct val="107000"/>
              </a:lnSpc>
              <a:spcBef>
                <a:spcPts val="0"/>
              </a:spcBef>
              <a:spcAft>
                <a:spcPts val="0"/>
              </a:spcAft>
              <a:buFont typeface="+mj-lt"/>
              <a:buAutoNum type="alphaLcPeriod"/>
            </a:pPr>
            <a:r>
              <a:rPr lang="en-US" sz="4000" dirty="0">
                <a:ea typeface="Calibri" panose="020F0502020204030204" pitchFamily="34" charset="0"/>
                <a:cs typeface="Times New Roman" panose="02020603050405020304" pitchFamily="18" charset="0"/>
              </a:rPr>
              <a:t>Architect</a:t>
            </a:r>
          </a:p>
          <a:p>
            <a:pPr marL="342900" marR="0" lvl="0" indent="-342900">
              <a:lnSpc>
                <a:spcPct val="107000"/>
              </a:lnSpc>
              <a:spcBef>
                <a:spcPts val="0"/>
              </a:spcBef>
              <a:spcAft>
                <a:spcPts val="800"/>
              </a:spcAft>
              <a:buFont typeface="+mj-lt"/>
              <a:buAutoNum type="alphaLcPeriod"/>
            </a:pPr>
            <a:r>
              <a:rPr lang="en-US" sz="4000" dirty="0">
                <a:ea typeface="Calibri" panose="020F0502020204030204" pitchFamily="34" charset="0"/>
                <a:cs typeface="Times New Roman" panose="02020603050405020304" pitchFamily="18" charset="0"/>
              </a:rPr>
              <a:t>Employees</a:t>
            </a:r>
          </a:p>
          <a:p>
            <a:endParaRPr lang="en-US" dirty="0"/>
          </a:p>
        </p:txBody>
      </p:sp>
      <p:sp>
        <p:nvSpPr>
          <p:cNvPr id="2" name="Title 1"/>
          <p:cNvSpPr>
            <a:spLocks noGrp="1"/>
          </p:cNvSpPr>
          <p:nvPr>
            <p:ph type="title"/>
          </p:nvPr>
        </p:nvSpPr>
        <p:spPr/>
        <p:txBody>
          <a:bodyPr/>
          <a:lstStyle/>
          <a:p>
            <a:r>
              <a:rPr lang="en-US" dirty="0">
                <a:solidFill>
                  <a:prstClr val="black"/>
                </a:solidFill>
                <a:latin typeface="Arial Black" panose="020B0A04020102020204" pitchFamily="34" charset="0"/>
              </a:rPr>
              <a:t>Post-Assessment (Q1)</a:t>
            </a:r>
            <a:endParaRPr lang="en-US" dirty="0"/>
          </a:p>
        </p:txBody>
      </p:sp>
    </p:spTree>
    <p:extLst>
      <p:ext uri="{BB962C8B-B14F-4D97-AF65-F5344CB8AC3E}">
        <p14:creationId xmlns:p14="http://schemas.microsoft.com/office/powerpoint/2010/main" val="409270736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E779C6D-2D3D-407B-ABDD-AB2C83943F7F}" type="slidenum">
              <a:rPr lang="en-US" smtClean="0"/>
              <a:t>86</a:t>
            </a:fld>
            <a:endParaRPr lang="en-US"/>
          </a:p>
        </p:txBody>
      </p:sp>
      <p:sp>
        <p:nvSpPr>
          <p:cNvPr id="3" name="Content Placeholder 2"/>
          <p:cNvSpPr>
            <a:spLocks noGrp="1"/>
          </p:cNvSpPr>
          <p:nvPr>
            <p:ph idx="1"/>
          </p:nvPr>
        </p:nvSpPr>
        <p:spPr/>
        <p:txBody>
          <a:bodyPr/>
          <a:lstStyle/>
          <a:p>
            <a:pPr marL="0" marR="0" lvl="0" indent="0">
              <a:lnSpc>
                <a:spcPct val="107000"/>
              </a:lnSpc>
              <a:spcBef>
                <a:spcPts val="0"/>
              </a:spcBef>
              <a:spcAft>
                <a:spcPts val="0"/>
              </a:spcAft>
              <a:buNone/>
            </a:pPr>
            <a:r>
              <a:rPr lang="en-US" sz="3600" dirty="0">
                <a:ea typeface="Calibri" panose="020F0502020204030204" pitchFamily="34" charset="0"/>
                <a:cs typeface="Times New Roman" panose="02020603050405020304" pitchFamily="18" charset="0"/>
              </a:rPr>
              <a:t>2. Excavations must be inspected daily by an Authorized Person.</a:t>
            </a:r>
          </a:p>
          <a:p>
            <a:pPr marL="342900" marR="0" lvl="0" indent="-342900">
              <a:lnSpc>
                <a:spcPct val="107000"/>
              </a:lnSpc>
              <a:spcBef>
                <a:spcPts val="0"/>
              </a:spcBef>
              <a:spcAft>
                <a:spcPts val="0"/>
              </a:spcAft>
              <a:buFont typeface="+mj-lt"/>
              <a:buAutoNum type="alphaLcPeriod"/>
            </a:pPr>
            <a:r>
              <a:rPr lang="en-US" sz="3600" dirty="0">
                <a:ea typeface="Calibri" panose="020F0502020204030204" pitchFamily="34" charset="0"/>
                <a:cs typeface="Times New Roman" panose="02020603050405020304" pitchFamily="18" charset="0"/>
              </a:rPr>
              <a:t>True</a:t>
            </a:r>
          </a:p>
          <a:p>
            <a:pPr marL="342900" marR="0" lvl="0" indent="-342900">
              <a:lnSpc>
                <a:spcPct val="107000"/>
              </a:lnSpc>
              <a:spcBef>
                <a:spcPts val="0"/>
              </a:spcBef>
              <a:spcAft>
                <a:spcPts val="800"/>
              </a:spcAft>
              <a:buFont typeface="+mj-lt"/>
              <a:buAutoNum type="alphaLcPeriod"/>
            </a:pPr>
            <a:r>
              <a:rPr lang="en-US" sz="3600" dirty="0">
                <a:ea typeface="Calibri" panose="020F0502020204030204" pitchFamily="34" charset="0"/>
                <a:cs typeface="Times New Roman" panose="02020603050405020304" pitchFamily="18" charset="0"/>
              </a:rPr>
              <a:t>False</a:t>
            </a:r>
          </a:p>
          <a:p>
            <a:endParaRPr lang="en-US" dirty="0"/>
          </a:p>
        </p:txBody>
      </p:sp>
      <p:sp>
        <p:nvSpPr>
          <p:cNvPr id="2" name="Title 1"/>
          <p:cNvSpPr>
            <a:spLocks noGrp="1"/>
          </p:cNvSpPr>
          <p:nvPr>
            <p:ph type="title"/>
          </p:nvPr>
        </p:nvSpPr>
        <p:spPr/>
        <p:txBody>
          <a:bodyPr/>
          <a:lstStyle/>
          <a:p>
            <a:r>
              <a:rPr lang="en-US" dirty="0">
                <a:solidFill>
                  <a:prstClr val="black"/>
                </a:solidFill>
                <a:latin typeface="Arial Black" panose="020B0A04020102020204" pitchFamily="34" charset="0"/>
              </a:rPr>
              <a:t>Post-Assessment (Q2)</a:t>
            </a:r>
            <a:endParaRPr lang="en-US" dirty="0"/>
          </a:p>
        </p:txBody>
      </p:sp>
    </p:spTree>
    <p:extLst>
      <p:ext uri="{BB962C8B-B14F-4D97-AF65-F5344CB8AC3E}">
        <p14:creationId xmlns:p14="http://schemas.microsoft.com/office/powerpoint/2010/main" val="120794533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E779C6D-2D3D-407B-ABDD-AB2C83943F7F}" type="slidenum">
              <a:rPr lang="en-US" smtClean="0"/>
              <a:t>87</a:t>
            </a:fld>
            <a:endParaRPr lang="en-US"/>
          </a:p>
        </p:txBody>
      </p:sp>
      <p:sp>
        <p:nvSpPr>
          <p:cNvPr id="3" name="Content Placeholder 2"/>
          <p:cNvSpPr>
            <a:spLocks noGrp="1"/>
          </p:cNvSpPr>
          <p:nvPr>
            <p:ph idx="1"/>
          </p:nvPr>
        </p:nvSpPr>
        <p:spPr/>
        <p:txBody>
          <a:bodyPr/>
          <a:lstStyle/>
          <a:p>
            <a:pPr marL="0" marR="0" lvl="0" indent="0">
              <a:lnSpc>
                <a:spcPct val="107000"/>
              </a:lnSpc>
              <a:spcBef>
                <a:spcPts val="0"/>
              </a:spcBef>
              <a:spcAft>
                <a:spcPts val="0"/>
              </a:spcAft>
              <a:buNone/>
            </a:pPr>
            <a:r>
              <a:rPr lang="en-US" sz="3600" dirty="0">
                <a:ea typeface="Calibri" panose="020F0502020204030204" pitchFamily="34" charset="0"/>
                <a:cs typeface="Times New Roman" panose="02020603050405020304" pitchFamily="18" charset="0"/>
              </a:rPr>
              <a:t>3. A “Trench Shield”, commonly known as a “Trench Box” in the field, is an engineered system designed to protect those who are working in a trench. </a:t>
            </a:r>
          </a:p>
          <a:p>
            <a:pPr marL="0" marR="0" lvl="0" indent="0">
              <a:lnSpc>
                <a:spcPct val="107000"/>
              </a:lnSpc>
              <a:spcBef>
                <a:spcPts val="0"/>
              </a:spcBef>
              <a:spcAft>
                <a:spcPts val="0"/>
              </a:spcAft>
              <a:buNone/>
            </a:pPr>
            <a:r>
              <a:rPr lang="en-US" sz="3600" dirty="0">
                <a:ea typeface="Calibri" panose="020F0502020204030204" pitchFamily="34" charset="0"/>
                <a:cs typeface="Times New Roman" panose="02020603050405020304" pitchFamily="18" charset="0"/>
              </a:rPr>
              <a:t>a. True</a:t>
            </a:r>
          </a:p>
          <a:p>
            <a:pPr marL="0" marR="0" lvl="0" indent="0">
              <a:lnSpc>
                <a:spcPct val="107000"/>
              </a:lnSpc>
              <a:spcBef>
                <a:spcPts val="0"/>
              </a:spcBef>
              <a:spcAft>
                <a:spcPts val="800"/>
              </a:spcAft>
              <a:buNone/>
            </a:pPr>
            <a:r>
              <a:rPr lang="en-US" sz="3600" dirty="0">
                <a:ea typeface="Calibri" panose="020F0502020204030204" pitchFamily="34" charset="0"/>
                <a:cs typeface="Times New Roman" panose="02020603050405020304" pitchFamily="18" charset="0"/>
              </a:rPr>
              <a:t>b. </a:t>
            </a:r>
            <a:r>
              <a:rPr lang="en-US" sz="3600">
                <a:ea typeface="Calibri" panose="020F0502020204030204" pitchFamily="34" charset="0"/>
                <a:cs typeface="Times New Roman" panose="02020603050405020304" pitchFamily="18" charset="0"/>
              </a:rPr>
              <a:t>False</a:t>
            </a:r>
          </a:p>
          <a:p>
            <a:endParaRPr lang="en-US" dirty="0"/>
          </a:p>
        </p:txBody>
      </p:sp>
      <p:sp>
        <p:nvSpPr>
          <p:cNvPr id="2" name="Title 1"/>
          <p:cNvSpPr>
            <a:spLocks noGrp="1"/>
          </p:cNvSpPr>
          <p:nvPr>
            <p:ph type="title"/>
          </p:nvPr>
        </p:nvSpPr>
        <p:spPr/>
        <p:txBody>
          <a:bodyPr/>
          <a:lstStyle/>
          <a:p>
            <a:r>
              <a:rPr lang="en-US" dirty="0">
                <a:solidFill>
                  <a:prstClr val="black"/>
                </a:solidFill>
                <a:latin typeface="Arial Black" panose="020B0A04020102020204" pitchFamily="34" charset="0"/>
              </a:rPr>
              <a:t>Post-Assessment (Q3)</a:t>
            </a:r>
            <a:endParaRPr lang="en-US" dirty="0"/>
          </a:p>
        </p:txBody>
      </p:sp>
    </p:spTree>
    <p:extLst>
      <p:ext uri="{BB962C8B-B14F-4D97-AF65-F5344CB8AC3E}">
        <p14:creationId xmlns:p14="http://schemas.microsoft.com/office/powerpoint/2010/main" val="429055430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E779C6D-2D3D-407B-ABDD-AB2C83943F7F}" type="slidenum">
              <a:rPr lang="en-US" smtClean="0"/>
              <a:t>88</a:t>
            </a:fld>
            <a:endParaRPr lang="en-US"/>
          </a:p>
        </p:txBody>
      </p:sp>
      <p:sp>
        <p:nvSpPr>
          <p:cNvPr id="3" name="Content Placeholder 2"/>
          <p:cNvSpPr>
            <a:spLocks noGrp="1"/>
          </p:cNvSpPr>
          <p:nvPr>
            <p:ph idx="1"/>
          </p:nvPr>
        </p:nvSpPr>
        <p:spPr/>
        <p:txBody>
          <a:bodyPr/>
          <a:lstStyle/>
          <a:p>
            <a:pPr marL="0" marR="0" lvl="0" indent="0">
              <a:lnSpc>
                <a:spcPct val="107000"/>
              </a:lnSpc>
              <a:spcBef>
                <a:spcPts val="0"/>
              </a:spcBef>
              <a:spcAft>
                <a:spcPts val="0"/>
              </a:spcAft>
              <a:buNone/>
            </a:pPr>
            <a:r>
              <a:rPr lang="en-US" sz="3600" dirty="0">
                <a:ea typeface="Calibri" panose="020F0502020204030204" pitchFamily="34" charset="0"/>
                <a:cs typeface="Times New Roman" panose="02020603050405020304" pitchFamily="18" charset="0"/>
              </a:rPr>
              <a:t>4. A Trench and an Excavation is the same thing:</a:t>
            </a:r>
          </a:p>
          <a:p>
            <a:pPr marL="342900" marR="0" lvl="0" indent="-342900">
              <a:lnSpc>
                <a:spcPct val="107000"/>
              </a:lnSpc>
              <a:spcBef>
                <a:spcPts val="0"/>
              </a:spcBef>
              <a:spcAft>
                <a:spcPts val="0"/>
              </a:spcAft>
              <a:buFont typeface="+mj-lt"/>
              <a:buAutoNum type="alphaLcPeriod"/>
            </a:pPr>
            <a:r>
              <a:rPr lang="en-US" sz="3600" dirty="0">
                <a:ea typeface="Calibri" panose="020F0502020204030204" pitchFamily="34" charset="0"/>
                <a:cs typeface="Times New Roman" panose="02020603050405020304" pitchFamily="18" charset="0"/>
              </a:rPr>
              <a:t>True</a:t>
            </a:r>
          </a:p>
          <a:p>
            <a:pPr marL="342900" marR="0" lvl="0" indent="-342900">
              <a:lnSpc>
                <a:spcPct val="107000"/>
              </a:lnSpc>
              <a:spcBef>
                <a:spcPts val="0"/>
              </a:spcBef>
              <a:spcAft>
                <a:spcPts val="800"/>
              </a:spcAft>
              <a:buFont typeface="+mj-lt"/>
              <a:buAutoNum type="alphaLcPeriod"/>
            </a:pPr>
            <a:r>
              <a:rPr lang="en-US" sz="3600" dirty="0">
                <a:ea typeface="Calibri" panose="020F0502020204030204" pitchFamily="34" charset="0"/>
                <a:cs typeface="Times New Roman" panose="02020603050405020304" pitchFamily="18" charset="0"/>
              </a:rPr>
              <a:t>False</a:t>
            </a:r>
          </a:p>
          <a:p>
            <a:endParaRPr lang="en-US" dirty="0"/>
          </a:p>
        </p:txBody>
      </p:sp>
      <p:sp>
        <p:nvSpPr>
          <p:cNvPr id="2" name="Title 1"/>
          <p:cNvSpPr>
            <a:spLocks noGrp="1"/>
          </p:cNvSpPr>
          <p:nvPr>
            <p:ph type="title"/>
          </p:nvPr>
        </p:nvSpPr>
        <p:spPr/>
        <p:txBody>
          <a:bodyPr/>
          <a:lstStyle/>
          <a:p>
            <a:r>
              <a:rPr lang="en-US" dirty="0">
                <a:solidFill>
                  <a:prstClr val="black"/>
                </a:solidFill>
                <a:latin typeface="Arial Black" panose="020B0A04020102020204" pitchFamily="34" charset="0"/>
              </a:rPr>
              <a:t>Post-Assessment (Q4)</a:t>
            </a:r>
            <a:endParaRPr lang="en-US" dirty="0"/>
          </a:p>
        </p:txBody>
      </p:sp>
    </p:spTree>
    <p:extLst>
      <p:ext uri="{BB962C8B-B14F-4D97-AF65-F5344CB8AC3E}">
        <p14:creationId xmlns:p14="http://schemas.microsoft.com/office/powerpoint/2010/main" val="271352136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E779C6D-2D3D-407B-ABDD-AB2C83943F7F}" type="slidenum">
              <a:rPr lang="en-US" smtClean="0"/>
              <a:t>89</a:t>
            </a:fld>
            <a:endParaRPr lang="en-US"/>
          </a:p>
        </p:txBody>
      </p:sp>
      <p:sp>
        <p:nvSpPr>
          <p:cNvPr id="3" name="Content Placeholder 2"/>
          <p:cNvSpPr>
            <a:spLocks noGrp="1"/>
          </p:cNvSpPr>
          <p:nvPr>
            <p:ph idx="1"/>
          </p:nvPr>
        </p:nvSpPr>
        <p:spPr/>
        <p:txBody>
          <a:bodyPr>
            <a:normAutofit fontScale="77500" lnSpcReduction="20000"/>
          </a:bodyPr>
          <a:lstStyle/>
          <a:p>
            <a:pPr marL="0" marR="0" lvl="0" indent="0">
              <a:lnSpc>
                <a:spcPct val="107000"/>
              </a:lnSpc>
              <a:spcBef>
                <a:spcPts val="0"/>
              </a:spcBef>
              <a:spcAft>
                <a:spcPts val="0"/>
              </a:spcAft>
              <a:buNone/>
            </a:pPr>
            <a:r>
              <a:rPr lang="en-US" sz="4400" dirty="0">
                <a:ea typeface="Calibri" panose="020F0502020204030204" pitchFamily="34" charset="0"/>
                <a:cs typeface="Times New Roman" panose="02020603050405020304" pitchFamily="18" charset="0"/>
              </a:rPr>
              <a:t>5. Excavations greater than _____ ft. shall be tested before employees enter where potentially ______________ atmospheres could reasonably exist.</a:t>
            </a:r>
          </a:p>
          <a:p>
            <a:pPr marL="342900" marR="0" lvl="0" indent="-342900">
              <a:lnSpc>
                <a:spcPct val="107000"/>
              </a:lnSpc>
              <a:spcBef>
                <a:spcPts val="0"/>
              </a:spcBef>
              <a:spcAft>
                <a:spcPts val="0"/>
              </a:spcAft>
              <a:buFont typeface="+mj-lt"/>
              <a:buAutoNum type="alphaLcPeriod"/>
            </a:pPr>
            <a:r>
              <a:rPr lang="en-US" sz="4400" dirty="0">
                <a:ea typeface="Calibri" panose="020F0502020204030204" pitchFamily="34" charset="0"/>
                <a:cs typeface="Times New Roman" panose="02020603050405020304" pitchFamily="18" charset="0"/>
              </a:rPr>
              <a:t>4’, Hazardous</a:t>
            </a:r>
          </a:p>
          <a:p>
            <a:pPr marL="342900" marR="0" lvl="0" indent="-342900">
              <a:lnSpc>
                <a:spcPct val="107000"/>
              </a:lnSpc>
              <a:spcBef>
                <a:spcPts val="0"/>
              </a:spcBef>
              <a:spcAft>
                <a:spcPts val="0"/>
              </a:spcAft>
              <a:buFont typeface="+mj-lt"/>
              <a:buAutoNum type="alphaLcPeriod"/>
            </a:pPr>
            <a:r>
              <a:rPr lang="en-US" sz="4400" dirty="0">
                <a:ea typeface="Calibri" panose="020F0502020204030204" pitchFamily="34" charset="0"/>
                <a:cs typeface="Times New Roman" panose="02020603050405020304" pitchFamily="18" charset="0"/>
              </a:rPr>
              <a:t>4’, Ambient</a:t>
            </a:r>
          </a:p>
          <a:p>
            <a:pPr marL="342900" marR="0" lvl="0" indent="-342900">
              <a:lnSpc>
                <a:spcPct val="107000"/>
              </a:lnSpc>
              <a:spcBef>
                <a:spcPts val="0"/>
              </a:spcBef>
              <a:spcAft>
                <a:spcPts val="0"/>
              </a:spcAft>
              <a:buFont typeface="+mj-lt"/>
              <a:buAutoNum type="alphaLcPeriod"/>
            </a:pPr>
            <a:r>
              <a:rPr lang="en-US" sz="4400" dirty="0">
                <a:ea typeface="Calibri" panose="020F0502020204030204" pitchFamily="34" charset="0"/>
                <a:cs typeface="Times New Roman" panose="02020603050405020304" pitchFamily="18" charset="0"/>
              </a:rPr>
              <a:t>6’, Hazardous</a:t>
            </a:r>
          </a:p>
          <a:p>
            <a:pPr marL="342900" marR="0" lvl="0" indent="-342900">
              <a:lnSpc>
                <a:spcPct val="107000"/>
              </a:lnSpc>
              <a:spcBef>
                <a:spcPts val="0"/>
              </a:spcBef>
              <a:spcAft>
                <a:spcPts val="800"/>
              </a:spcAft>
              <a:buFont typeface="+mj-lt"/>
              <a:buAutoNum type="alphaLcPeriod"/>
            </a:pPr>
            <a:r>
              <a:rPr lang="en-US" sz="4400" dirty="0">
                <a:ea typeface="Calibri" panose="020F0502020204030204" pitchFamily="34" charset="0"/>
                <a:cs typeface="Times New Roman" panose="02020603050405020304" pitchFamily="18" charset="0"/>
              </a:rPr>
              <a:t>6’, Ambient</a:t>
            </a:r>
          </a:p>
          <a:p>
            <a:endParaRPr lang="en-US" dirty="0"/>
          </a:p>
        </p:txBody>
      </p:sp>
      <p:sp>
        <p:nvSpPr>
          <p:cNvPr id="2" name="Title 1"/>
          <p:cNvSpPr>
            <a:spLocks noGrp="1"/>
          </p:cNvSpPr>
          <p:nvPr>
            <p:ph type="title"/>
          </p:nvPr>
        </p:nvSpPr>
        <p:spPr/>
        <p:txBody>
          <a:bodyPr/>
          <a:lstStyle/>
          <a:p>
            <a:r>
              <a:rPr lang="en-US" dirty="0">
                <a:solidFill>
                  <a:prstClr val="black"/>
                </a:solidFill>
                <a:latin typeface="Arial Black" panose="020B0A04020102020204" pitchFamily="34" charset="0"/>
              </a:rPr>
              <a:t>Post-Assessment (Q5)</a:t>
            </a:r>
            <a:endParaRPr lang="en-US" dirty="0"/>
          </a:p>
        </p:txBody>
      </p:sp>
    </p:spTree>
    <p:extLst>
      <p:ext uri="{BB962C8B-B14F-4D97-AF65-F5344CB8AC3E}">
        <p14:creationId xmlns:p14="http://schemas.microsoft.com/office/powerpoint/2010/main" val="27738785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prstClr val="black"/>
                </a:solidFill>
                <a:latin typeface="Arial Black" panose="020B0A04020102020204" pitchFamily="34" charset="0"/>
              </a:rPr>
              <a:t>Pre-Assessment (Q2)</a:t>
            </a:r>
            <a:endParaRPr lang="en-US" dirty="0"/>
          </a:p>
        </p:txBody>
      </p:sp>
      <p:sp>
        <p:nvSpPr>
          <p:cNvPr id="3" name="Content Placeholder 2"/>
          <p:cNvSpPr>
            <a:spLocks noGrp="1"/>
          </p:cNvSpPr>
          <p:nvPr>
            <p:ph idx="1"/>
          </p:nvPr>
        </p:nvSpPr>
        <p:spPr/>
        <p:txBody>
          <a:bodyPr/>
          <a:lstStyle/>
          <a:p>
            <a:pPr marL="0" marR="0" lvl="0" indent="0">
              <a:lnSpc>
                <a:spcPct val="107000"/>
              </a:lnSpc>
              <a:spcBef>
                <a:spcPts val="0"/>
              </a:spcBef>
              <a:spcAft>
                <a:spcPts val="0"/>
              </a:spcAft>
              <a:buNone/>
            </a:pPr>
            <a:r>
              <a:rPr lang="en-US" sz="3600" dirty="0">
                <a:ea typeface="Calibri" panose="020F0502020204030204" pitchFamily="34" charset="0"/>
                <a:cs typeface="Times New Roman" panose="02020603050405020304" pitchFamily="18" charset="0"/>
              </a:rPr>
              <a:t>2. Excavations must be inspected daily by an Authorized Person.</a:t>
            </a:r>
          </a:p>
          <a:p>
            <a:pPr marL="342900" marR="0" lvl="0" indent="-342900">
              <a:lnSpc>
                <a:spcPct val="107000"/>
              </a:lnSpc>
              <a:spcBef>
                <a:spcPts val="0"/>
              </a:spcBef>
              <a:spcAft>
                <a:spcPts val="0"/>
              </a:spcAft>
              <a:buFont typeface="+mj-lt"/>
              <a:buAutoNum type="alphaLcPeriod"/>
            </a:pPr>
            <a:r>
              <a:rPr lang="en-US" sz="3600" dirty="0">
                <a:ea typeface="Calibri" panose="020F0502020204030204" pitchFamily="34" charset="0"/>
                <a:cs typeface="Times New Roman" panose="02020603050405020304" pitchFamily="18" charset="0"/>
              </a:rPr>
              <a:t>True</a:t>
            </a:r>
          </a:p>
          <a:p>
            <a:pPr marL="342900" marR="0" lvl="0" indent="-342900">
              <a:lnSpc>
                <a:spcPct val="107000"/>
              </a:lnSpc>
              <a:spcBef>
                <a:spcPts val="0"/>
              </a:spcBef>
              <a:spcAft>
                <a:spcPts val="800"/>
              </a:spcAft>
              <a:buFont typeface="+mj-lt"/>
              <a:buAutoNum type="alphaLcPeriod"/>
            </a:pPr>
            <a:r>
              <a:rPr lang="en-US" sz="3600" dirty="0">
                <a:ea typeface="Calibri" panose="020F0502020204030204" pitchFamily="34" charset="0"/>
                <a:cs typeface="Times New Roman" panose="02020603050405020304" pitchFamily="18" charset="0"/>
              </a:rPr>
              <a:t>False</a:t>
            </a:r>
          </a:p>
          <a:p>
            <a:endParaRPr lang="en-US" dirty="0"/>
          </a:p>
        </p:txBody>
      </p:sp>
      <p:sp>
        <p:nvSpPr>
          <p:cNvPr id="4" name="Slide Number Placeholder 3"/>
          <p:cNvSpPr>
            <a:spLocks noGrp="1"/>
          </p:cNvSpPr>
          <p:nvPr>
            <p:ph type="sldNum" sz="quarter" idx="12"/>
          </p:nvPr>
        </p:nvSpPr>
        <p:spPr/>
        <p:txBody>
          <a:bodyPr/>
          <a:lstStyle/>
          <a:p>
            <a:fld id="{5E779C6D-2D3D-407B-ABDD-AB2C83943F7F}" type="slidenum">
              <a:rPr lang="en-US" smtClean="0"/>
              <a:t>9</a:t>
            </a:fld>
            <a:endParaRPr lang="en-US"/>
          </a:p>
        </p:txBody>
      </p:sp>
    </p:spTree>
    <p:extLst>
      <p:ext uri="{BB962C8B-B14F-4D97-AF65-F5344CB8AC3E}">
        <p14:creationId xmlns:p14="http://schemas.microsoft.com/office/powerpoint/2010/main" val="3050565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E779C6D-2D3D-407B-ABDD-AB2C83943F7F}" type="slidenum">
              <a:rPr lang="en-US" smtClean="0"/>
              <a:t>90</a:t>
            </a:fld>
            <a:endParaRPr lang="en-US"/>
          </a:p>
        </p:txBody>
      </p:sp>
      <p:sp>
        <p:nvSpPr>
          <p:cNvPr id="3" name="Content Placeholder 2"/>
          <p:cNvSpPr>
            <a:spLocks noGrp="1"/>
          </p:cNvSpPr>
          <p:nvPr>
            <p:ph idx="1"/>
          </p:nvPr>
        </p:nvSpPr>
        <p:spPr/>
        <p:txBody>
          <a:bodyPr>
            <a:normAutofit fontScale="77500" lnSpcReduction="20000"/>
          </a:bodyPr>
          <a:lstStyle/>
          <a:p>
            <a:pPr marL="0" marR="0" lvl="0" indent="0">
              <a:lnSpc>
                <a:spcPct val="107000"/>
              </a:lnSpc>
              <a:spcBef>
                <a:spcPts val="0"/>
              </a:spcBef>
              <a:spcAft>
                <a:spcPts val="0"/>
              </a:spcAft>
              <a:buNone/>
            </a:pPr>
            <a:r>
              <a:rPr lang="en-US" sz="4400" dirty="0">
                <a:ea typeface="Calibri" panose="020F0502020204030204" pitchFamily="34" charset="0"/>
                <a:cs typeface="Times New Roman" panose="02020603050405020304" pitchFamily="18" charset="0"/>
              </a:rPr>
              <a:t>6. The bottom of a trench shield (trench box) should be no more than ______ ft. above the bottom of the trench or excavation?</a:t>
            </a:r>
          </a:p>
          <a:p>
            <a:pPr marL="342900" marR="0" lvl="0" indent="-342900">
              <a:lnSpc>
                <a:spcPct val="107000"/>
              </a:lnSpc>
              <a:spcBef>
                <a:spcPts val="0"/>
              </a:spcBef>
              <a:spcAft>
                <a:spcPts val="0"/>
              </a:spcAft>
              <a:buFont typeface="+mj-lt"/>
              <a:buAutoNum type="alphaLcPeriod"/>
            </a:pPr>
            <a:r>
              <a:rPr lang="en-US" sz="4400" dirty="0">
                <a:ea typeface="Calibri" panose="020F0502020204030204" pitchFamily="34" charset="0"/>
                <a:cs typeface="Times New Roman" panose="02020603050405020304" pitchFamily="18" charset="0"/>
              </a:rPr>
              <a:t>5’</a:t>
            </a:r>
          </a:p>
          <a:p>
            <a:pPr marL="342900" marR="0" lvl="0" indent="-342900">
              <a:lnSpc>
                <a:spcPct val="107000"/>
              </a:lnSpc>
              <a:spcBef>
                <a:spcPts val="0"/>
              </a:spcBef>
              <a:spcAft>
                <a:spcPts val="0"/>
              </a:spcAft>
              <a:buFont typeface="+mj-lt"/>
              <a:buAutoNum type="alphaLcPeriod"/>
            </a:pPr>
            <a:r>
              <a:rPr lang="en-US" sz="4400" dirty="0">
                <a:ea typeface="Calibri" panose="020F0502020204030204" pitchFamily="34" charset="0"/>
                <a:cs typeface="Times New Roman" panose="02020603050405020304" pitchFamily="18" charset="0"/>
              </a:rPr>
              <a:t>3’</a:t>
            </a:r>
          </a:p>
          <a:p>
            <a:pPr marL="342900" marR="0" lvl="0" indent="-342900">
              <a:lnSpc>
                <a:spcPct val="107000"/>
              </a:lnSpc>
              <a:spcBef>
                <a:spcPts val="0"/>
              </a:spcBef>
              <a:spcAft>
                <a:spcPts val="0"/>
              </a:spcAft>
              <a:buFont typeface="+mj-lt"/>
              <a:buAutoNum type="alphaLcPeriod"/>
            </a:pPr>
            <a:r>
              <a:rPr lang="en-US" sz="4400" dirty="0">
                <a:ea typeface="Calibri" panose="020F0502020204030204" pitchFamily="34" charset="0"/>
                <a:cs typeface="Times New Roman" panose="02020603050405020304" pitchFamily="18" charset="0"/>
              </a:rPr>
              <a:t>1’</a:t>
            </a:r>
          </a:p>
          <a:p>
            <a:pPr marL="342900" marR="0" lvl="0" indent="-342900">
              <a:lnSpc>
                <a:spcPct val="107000"/>
              </a:lnSpc>
              <a:spcBef>
                <a:spcPts val="0"/>
              </a:spcBef>
              <a:spcAft>
                <a:spcPts val="800"/>
              </a:spcAft>
              <a:buFont typeface="+mj-lt"/>
              <a:buAutoNum type="alphaLcPeriod"/>
            </a:pPr>
            <a:r>
              <a:rPr lang="en-US" sz="4400" dirty="0">
                <a:ea typeface="Calibri" panose="020F0502020204030204" pitchFamily="34" charset="0"/>
                <a:cs typeface="Times New Roman" panose="02020603050405020304" pitchFamily="18" charset="0"/>
              </a:rPr>
              <a:t>2’</a:t>
            </a:r>
          </a:p>
          <a:p>
            <a:endParaRPr lang="en-US" dirty="0"/>
          </a:p>
        </p:txBody>
      </p:sp>
      <p:sp>
        <p:nvSpPr>
          <p:cNvPr id="2" name="Title 1"/>
          <p:cNvSpPr>
            <a:spLocks noGrp="1"/>
          </p:cNvSpPr>
          <p:nvPr>
            <p:ph type="title"/>
          </p:nvPr>
        </p:nvSpPr>
        <p:spPr/>
        <p:txBody>
          <a:bodyPr/>
          <a:lstStyle/>
          <a:p>
            <a:r>
              <a:rPr lang="en-US" dirty="0">
                <a:solidFill>
                  <a:prstClr val="black"/>
                </a:solidFill>
                <a:latin typeface="Arial Black" panose="020B0A04020102020204" pitchFamily="34" charset="0"/>
              </a:rPr>
              <a:t>Post-Assessment (Q6)</a:t>
            </a:r>
            <a:endParaRPr lang="en-US" dirty="0"/>
          </a:p>
        </p:txBody>
      </p:sp>
    </p:spTree>
    <p:extLst>
      <p:ext uri="{BB962C8B-B14F-4D97-AF65-F5344CB8AC3E}">
        <p14:creationId xmlns:p14="http://schemas.microsoft.com/office/powerpoint/2010/main" val="104704980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E779C6D-2D3D-407B-ABDD-AB2C83943F7F}" type="slidenum">
              <a:rPr lang="en-US" smtClean="0"/>
              <a:t>91</a:t>
            </a:fld>
            <a:endParaRPr lang="en-US"/>
          </a:p>
        </p:txBody>
      </p:sp>
      <p:sp>
        <p:nvSpPr>
          <p:cNvPr id="3" name="Content Placeholder 2"/>
          <p:cNvSpPr>
            <a:spLocks noGrp="1"/>
          </p:cNvSpPr>
          <p:nvPr>
            <p:ph idx="1"/>
          </p:nvPr>
        </p:nvSpPr>
        <p:spPr/>
        <p:txBody>
          <a:bodyPr>
            <a:normAutofit fontScale="92500" lnSpcReduction="10000"/>
          </a:bodyPr>
          <a:lstStyle/>
          <a:p>
            <a:pPr marL="0" marR="0" lvl="0" indent="0">
              <a:lnSpc>
                <a:spcPct val="107000"/>
              </a:lnSpc>
              <a:spcBef>
                <a:spcPts val="0"/>
              </a:spcBef>
              <a:spcAft>
                <a:spcPts val="0"/>
              </a:spcAft>
              <a:buNone/>
            </a:pPr>
            <a:r>
              <a:rPr lang="en-US" sz="3800" dirty="0">
                <a:ea typeface="Calibri" panose="020F0502020204030204" pitchFamily="34" charset="0"/>
                <a:cs typeface="Times New Roman" panose="02020603050405020304" pitchFamily="18" charset="0"/>
              </a:rPr>
              <a:t>7. ___________ cause/causes the most deaths in excavations.</a:t>
            </a:r>
          </a:p>
          <a:p>
            <a:pPr marL="342900" marR="0" lvl="0" indent="-342900">
              <a:lnSpc>
                <a:spcPct val="107000"/>
              </a:lnSpc>
              <a:spcBef>
                <a:spcPts val="0"/>
              </a:spcBef>
              <a:spcAft>
                <a:spcPts val="0"/>
              </a:spcAft>
              <a:buFont typeface="+mj-lt"/>
              <a:buAutoNum type="alphaLcPeriod"/>
            </a:pPr>
            <a:r>
              <a:rPr lang="en-US" sz="3800" dirty="0">
                <a:ea typeface="Calibri" panose="020F0502020204030204" pitchFamily="34" charset="0"/>
                <a:cs typeface="Times New Roman" panose="02020603050405020304" pitchFamily="18" charset="0"/>
              </a:rPr>
              <a:t>Underground utilities</a:t>
            </a:r>
          </a:p>
          <a:p>
            <a:pPr marL="342900" marR="0" lvl="0" indent="-342900">
              <a:lnSpc>
                <a:spcPct val="107000"/>
              </a:lnSpc>
              <a:spcBef>
                <a:spcPts val="0"/>
              </a:spcBef>
              <a:spcAft>
                <a:spcPts val="0"/>
              </a:spcAft>
              <a:buFont typeface="+mj-lt"/>
              <a:buAutoNum type="alphaLcPeriod"/>
            </a:pPr>
            <a:r>
              <a:rPr lang="en-US" sz="3800" dirty="0">
                <a:ea typeface="Calibri" panose="020F0502020204030204" pitchFamily="34" charset="0"/>
                <a:cs typeface="Times New Roman" panose="02020603050405020304" pitchFamily="18" charset="0"/>
              </a:rPr>
              <a:t>Water accumulation</a:t>
            </a:r>
          </a:p>
          <a:p>
            <a:pPr marL="342900" marR="0" lvl="0" indent="-342900">
              <a:lnSpc>
                <a:spcPct val="107000"/>
              </a:lnSpc>
              <a:spcBef>
                <a:spcPts val="0"/>
              </a:spcBef>
              <a:spcAft>
                <a:spcPts val="0"/>
              </a:spcAft>
              <a:buFont typeface="+mj-lt"/>
              <a:buAutoNum type="alphaLcPeriod"/>
            </a:pPr>
            <a:r>
              <a:rPr lang="en-US" sz="3800" dirty="0">
                <a:ea typeface="Calibri" panose="020F0502020204030204" pitchFamily="34" charset="0"/>
                <a:cs typeface="Times New Roman" panose="02020603050405020304" pitchFamily="18" charset="0"/>
              </a:rPr>
              <a:t>Cave ins</a:t>
            </a:r>
          </a:p>
          <a:p>
            <a:pPr marL="342900" marR="0" lvl="0" indent="-342900">
              <a:lnSpc>
                <a:spcPct val="107000"/>
              </a:lnSpc>
              <a:spcBef>
                <a:spcPts val="0"/>
              </a:spcBef>
              <a:spcAft>
                <a:spcPts val="800"/>
              </a:spcAft>
              <a:buFont typeface="+mj-lt"/>
              <a:buAutoNum type="alphaLcPeriod"/>
            </a:pPr>
            <a:r>
              <a:rPr lang="en-US" sz="3800" dirty="0">
                <a:ea typeface="Calibri" panose="020F0502020204030204" pitchFamily="34" charset="0"/>
                <a:cs typeface="Times New Roman" panose="02020603050405020304" pitchFamily="18" charset="0"/>
              </a:rPr>
              <a:t>Heavy equipment</a:t>
            </a:r>
          </a:p>
          <a:p>
            <a:endParaRPr lang="en-US" dirty="0"/>
          </a:p>
        </p:txBody>
      </p:sp>
      <p:sp>
        <p:nvSpPr>
          <p:cNvPr id="2" name="Title 1"/>
          <p:cNvSpPr>
            <a:spLocks noGrp="1"/>
          </p:cNvSpPr>
          <p:nvPr>
            <p:ph type="title"/>
          </p:nvPr>
        </p:nvSpPr>
        <p:spPr/>
        <p:txBody>
          <a:bodyPr/>
          <a:lstStyle/>
          <a:p>
            <a:r>
              <a:rPr lang="en-US" dirty="0">
                <a:solidFill>
                  <a:prstClr val="black"/>
                </a:solidFill>
                <a:latin typeface="Arial Black" panose="020B0A04020102020204" pitchFamily="34" charset="0"/>
              </a:rPr>
              <a:t>Post-Assessment (Q7)</a:t>
            </a:r>
            <a:endParaRPr lang="en-US" dirty="0"/>
          </a:p>
        </p:txBody>
      </p:sp>
    </p:spTree>
    <p:extLst>
      <p:ext uri="{BB962C8B-B14F-4D97-AF65-F5344CB8AC3E}">
        <p14:creationId xmlns:p14="http://schemas.microsoft.com/office/powerpoint/2010/main" val="125875075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E779C6D-2D3D-407B-ABDD-AB2C83943F7F}" type="slidenum">
              <a:rPr lang="en-US" smtClean="0"/>
              <a:t>92</a:t>
            </a:fld>
            <a:endParaRPr lang="en-US"/>
          </a:p>
        </p:txBody>
      </p:sp>
      <p:sp>
        <p:nvSpPr>
          <p:cNvPr id="3" name="Content Placeholder 2"/>
          <p:cNvSpPr>
            <a:spLocks noGrp="1"/>
          </p:cNvSpPr>
          <p:nvPr>
            <p:ph idx="1"/>
          </p:nvPr>
        </p:nvSpPr>
        <p:spPr/>
        <p:txBody>
          <a:bodyPr>
            <a:normAutofit fontScale="92500"/>
          </a:bodyPr>
          <a:lstStyle/>
          <a:p>
            <a:pPr marL="0" marR="0" lvl="0" indent="0">
              <a:lnSpc>
                <a:spcPct val="107000"/>
              </a:lnSpc>
              <a:spcBef>
                <a:spcPts val="0"/>
              </a:spcBef>
              <a:spcAft>
                <a:spcPts val="0"/>
              </a:spcAft>
              <a:buNone/>
            </a:pPr>
            <a:r>
              <a:rPr lang="en-US" sz="3800" dirty="0">
                <a:ea typeface="Calibri" panose="020F0502020204030204" pitchFamily="34" charset="0"/>
                <a:cs typeface="Times New Roman" panose="02020603050405020304" pitchFamily="18" charset="0"/>
              </a:rPr>
              <a:t>8. In excavations deeper than 4’ a means of exit _________.</a:t>
            </a:r>
          </a:p>
          <a:p>
            <a:pPr marL="342900" marR="0" lvl="0" indent="-342900">
              <a:lnSpc>
                <a:spcPct val="107000"/>
              </a:lnSpc>
              <a:spcBef>
                <a:spcPts val="0"/>
              </a:spcBef>
              <a:spcAft>
                <a:spcPts val="0"/>
              </a:spcAft>
              <a:buFont typeface="+mj-lt"/>
              <a:buAutoNum type="alphaLcPeriod"/>
            </a:pPr>
            <a:r>
              <a:rPr lang="en-US" sz="3800" dirty="0">
                <a:ea typeface="Calibri" panose="020F0502020204030204" pitchFamily="34" charset="0"/>
                <a:cs typeface="Times New Roman" panose="02020603050405020304" pitchFamily="18" charset="0"/>
              </a:rPr>
              <a:t>Is not needed</a:t>
            </a:r>
          </a:p>
          <a:p>
            <a:pPr marL="342900" marR="0" lvl="0" indent="-342900">
              <a:lnSpc>
                <a:spcPct val="107000"/>
              </a:lnSpc>
              <a:spcBef>
                <a:spcPts val="0"/>
              </a:spcBef>
              <a:spcAft>
                <a:spcPts val="0"/>
              </a:spcAft>
              <a:buFont typeface="+mj-lt"/>
              <a:buAutoNum type="alphaLcPeriod"/>
            </a:pPr>
            <a:r>
              <a:rPr lang="en-US" sz="3800" dirty="0">
                <a:ea typeface="Calibri" panose="020F0502020204030204" pitchFamily="34" charset="0"/>
                <a:cs typeface="Times New Roman" panose="02020603050405020304" pitchFamily="18" charset="0"/>
              </a:rPr>
              <a:t>Must be located within 100’ of workers</a:t>
            </a:r>
          </a:p>
          <a:p>
            <a:pPr marL="342900" marR="0" lvl="0" indent="-342900">
              <a:lnSpc>
                <a:spcPct val="107000"/>
              </a:lnSpc>
              <a:spcBef>
                <a:spcPts val="0"/>
              </a:spcBef>
              <a:spcAft>
                <a:spcPts val="0"/>
              </a:spcAft>
              <a:buFont typeface="+mj-lt"/>
              <a:buAutoNum type="alphaLcPeriod"/>
            </a:pPr>
            <a:r>
              <a:rPr lang="en-US" sz="3800" dirty="0">
                <a:ea typeface="Calibri" panose="020F0502020204030204" pitchFamily="34" charset="0"/>
                <a:cs typeface="Times New Roman" panose="02020603050405020304" pitchFamily="18" charset="0"/>
              </a:rPr>
              <a:t>Must be located within 200’ of workers</a:t>
            </a:r>
          </a:p>
          <a:p>
            <a:pPr marL="342900" marR="0" lvl="0" indent="-342900">
              <a:lnSpc>
                <a:spcPct val="107000"/>
              </a:lnSpc>
              <a:spcBef>
                <a:spcPts val="0"/>
              </a:spcBef>
              <a:spcAft>
                <a:spcPts val="800"/>
              </a:spcAft>
              <a:buFont typeface="+mj-lt"/>
              <a:buAutoNum type="alphaLcPeriod"/>
            </a:pPr>
            <a:r>
              <a:rPr lang="en-US" sz="3800" dirty="0">
                <a:ea typeface="Calibri" panose="020F0502020204030204" pitchFamily="34" charset="0"/>
                <a:cs typeface="Times New Roman" panose="02020603050405020304" pitchFamily="18" charset="0"/>
              </a:rPr>
              <a:t>Must be located within 25’ of workers</a:t>
            </a:r>
          </a:p>
          <a:p>
            <a:endParaRPr lang="en-US" dirty="0"/>
          </a:p>
        </p:txBody>
      </p:sp>
      <p:sp>
        <p:nvSpPr>
          <p:cNvPr id="2" name="Title 1"/>
          <p:cNvSpPr>
            <a:spLocks noGrp="1"/>
          </p:cNvSpPr>
          <p:nvPr>
            <p:ph type="title"/>
          </p:nvPr>
        </p:nvSpPr>
        <p:spPr/>
        <p:txBody>
          <a:bodyPr/>
          <a:lstStyle/>
          <a:p>
            <a:r>
              <a:rPr lang="en-US" dirty="0">
                <a:solidFill>
                  <a:prstClr val="black"/>
                </a:solidFill>
                <a:latin typeface="Arial Black" panose="020B0A04020102020204" pitchFamily="34" charset="0"/>
              </a:rPr>
              <a:t>Post-Assessment (Q8)</a:t>
            </a:r>
            <a:endParaRPr lang="en-US" dirty="0"/>
          </a:p>
        </p:txBody>
      </p:sp>
    </p:spTree>
    <p:extLst>
      <p:ext uri="{BB962C8B-B14F-4D97-AF65-F5344CB8AC3E}">
        <p14:creationId xmlns:p14="http://schemas.microsoft.com/office/powerpoint/2010/main" val="118065802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E779C6D-2D3D-407B-ABDD-AB2C83943F7F}" type="slidenum">
              <a:rPr lang="en-US" smtClean="0"/>
              <a:t>93</a:t>
            </a:fld>
            <a:endParaRPr lang="en-US"/>
          </a:p>
        </p:txBody>
      </p:sp>
      <p:sp>
        <p:nvSpPr>
          <p:cNvPr id="3" name="Content Placeholder 2"/>
          <p:cNvSpPr>
            <a:spLocks noGrp="1"/>
          </p:cNvSpPr>
          <p:nvPr>
            <p:ph idx="1"/>
          </p:nvPr>
        </p:nvSpPr>
        <p:spPr/>
        <p:txBody>
          <a:bodyPr>
            <a:normAutofit fontScale="77500" lnSpcReduction="20000"/>
          </a:bodyPr>
          <a:lstStyle/>
          <a:p>
            <a:pPr marL="0" marR="0" lvl="0" indent="0">
              <a:lnSpc>
                <a:spcPct val="107000"/>
              </a:lnSpc>
              <a:spcBef>
                <a:spcPts val="0"/>
              </a:spcBef>
              <a:spcAft>
                <a:spcPts val="0"/>
              </a:spcAft>
              <a:buNone/>
            </a:pPr>
            <a:r>
              <a:rPr lang="en-US" sz="4400" dirty="0">
                <a:ea typeface="Calibri" panose="020F0502020204030204" pitchFamily="34" charset="0"/>
                <a:cs typeface="Times New Roman" panose="02020603050405020304" pitchFamily="18" charset="0"/>
              </a:rPr>
              <a:t>9. Which of the following statements is not true about Type C soil:</a:t>
            </a:r>
          </a:p>
          <a:p>
            <a:pPr marL="342900" marR="0" lvl="0" indent="-342900">
              <a:lnSpc>
                <a:spcPct val="107000"/>
              </a:lnSpc>
              <a:spcBef>
                <a:spcPts val="0"/>
              </a:spcBef>
              <a:spcAft>
                <a:spcPts val="0"/>
              </a:spcAft>
              <a:buFont typeface="+mj-lt"/>
              <a:buAutoNum type="alphaLcPeriod"/>
            </a:pPr>
            <a:r>
              <a:rPr lang="en-US" sz="4400" dirty="0">
                <a:ea typeface="Calibri" panose="020F0502020204030204" pitchFamily="34" charset="0"/>
                <a:cs typeface="Times New Roman" panose="02020603050405020304" pitchFamily="18" charset="0"/>
              </a:rPr>
              <a:t>If type is unknown, you should assume all soil is Type C</a:t>
            </a:r>
          </a:p>
          <a:p>
            <a:pPr marL="342900" marR="0" lvl="0" indent="-342900">
              <a:lnSpc>
                <a:spcPct val="107000"/>
              </a:lnSpc>
              <a:spcBef>
                <a:spcPts val="0"/>
              </a:spcBef>
              <a:spcAft>
                <a:spcPts val="0"/>
              </a:spcAft>
              <a:buFont typeface="+mj-lt"/>
              <a:buAutoNum type="alphaLcPeriod"/>
            </a:pPr>
            <a:r>
              <a:rPr lang="en-US" sz="4400" dirty="0">
                <a:ea typeface="Calibri" panose="020F0502020204030204" pitchFamily="34" charset="0"/>
                <a:cs typeface="Times New Roman" panose="02020603050405020304" pitchFamily="18" charset="0"/>
              </a:rPr>
              <a:t>If sloped, it requires an angle of 34°</a:t>
            </a:r>
          </a:p>
          <a:p>
            <a:pPr marL="342900" marR="0" lvl="0" indent="-342900">
              <a:lnSpc>
                <a:spcPct val="107000"/>
              </a:lnSpc>
              <a:spcBef>
                <a:spcPts val="0"/>
              </a:spcBef>
              <a:spcAft>
                <a:spcPts val="0"/>
              </a:spcAft>
              <a:buFont typeface="+mj-lt"/>
              <a:buAutoNum type="alphaLcPeriod"/>
            </a:pPr>
            <a:r>
              <a:rPr lang="en-US" sz="4400" dirty="0">
                <a:ea typeface="Calibri" panose="020F0502020204030204" pitchFamily="34" charset="0"/>
                <a:cs typeface="Times New Roman" panose="02020603050405020304" pitchFamily="18" charset="0"/>
              </a:rPr>
              <a:t>It can be benched</a:t>
            </a:r>
          </a:p>
          <a:p>
            <a:pPr marL="342900" marR="0" lvl="0" indent="-342900">
              <a:lnSpc>
                <a:spcPct val="107000"/>
              </a:lnSpc>
              <a:spcBef>
                <a:spcPts val="0"/>
              </a:spcBef>
              <a:spcAft>
                <a:spcPts val="800"/>
              </a:spcAft>
              <a:buFont typeface="+mj-lt"/>
              <a:buAutoNum type="alphaLcPeriod"/>
            </a:pPr>
            <a:r>
              <a:rPr lang="en-US" sz="4400" dirty="0">
                <a:ea typeface="Calibri" panose="020F0502020204030204" pitchFamily="34" charset="0"/>
                <a:cs typeface="Times New Roman" panose="02020603050405020304" pitchFamily="18" charset="0"/>
              </a:rPr>
              <a:t>Type C soil is usually very loose and prone to cave in</a:t>
            </a:r>
          </a:p>
          <a:p>
            <a:endParaRPr lang="en-US" dirty="0"/>
          </a:p>
        </p:txBody>
      </p:sp>
      <p:sp>
        <p:nvSpPr>
          <p:cNvPr id="2" name="Title 1"/>
          <p:cNvSpPr>
            <a:spLocks noGrp="1"/>
          </p:cNvSpPr>
          <p:nvPr>
            <p:ph type="title"/>
          </p:nvPr>
        </p:nvSpPr>
        <p:spPr/>
        <p:txBody>
          <a:bodyPr/>
          <a:lstStyle/>
          <a:p>
            <a:r>
              <a:rPr lang="en-US" dirty="0">
                <a:solidFill>
                  <a:prstClr val="black"/>
                </a:solidFill>
                <a:latin typeface="Arial Black" panose="020B0A04020102020204" pitchFamily="34" charset="0"/>
              </a:rPr>
              <a:t>Post-Assessment (Q9)</a:t>
            </a:r>
            <a:endParaRPr lang="en-US" dirty="0"/>
          </a:p>
        </p:txBody>
      </p:sp>
    </p:spTree>
    <p:extLst>
      <p:ext uri="{BB962C8B-B14F-4D97-AF65-F5344CB8AC3E}">
        <p14:creationId xmlns:p14="http://schemas.microsoft.com/office/powerpoint/2010/main" val="347158258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E779C6D-2D3D-407B-ABDD-AB2C83943F7F}" type="slidenum">
              <a:rPr lang="en-US" smtClean="0"/>
              <a:t>94</a:t>
            </a:fld>
            <a:endParaRPr lang="en-US"/>
          </a:p>
        </p:txBody>
      </p:sp>
      <p:sp>
        <p:nvSpPr>
          <p:cNvPr id="3" name="Content Placeholder 2"/>
          <p:cNvSpPr>
            <a:spLocks noGrp="1"/>
          </p:cNvSpPr>
          <p:nvPr>
            <p:ph idx="1"/>
          </p:nvPr>
        </p:nvSpPr>
        <p:spPr/>
        <p:txBody>
          <a:bodyPr>
            <a:normAutofit fontScale="85000" lnSpcReduction="20000"/>
          </a:bodyPr>
          <a:lstStyle/>
          <a:p>
            <a:pPr marL="0" marR="0" lvl="0" indent="0">
              <a:lnSpc>
                <a:spcPct val="107000"/>
              </a:lnSpc>
              <a:spcBef>
                <a:spcPts val="0"/>
              </a:spcBef>
              <a:spcAft>
                <a:spcPts val="0"/>
              </a:spcAft>
              <a:buNone/>
            </a:pPr>
            <a:r>
              <a:rPr lang="en-US" sz="4200" dirty="0">
                <a:ea typeface="Calibri" panose="020F0502020204030204" pitchFamily="34" charset="0"/>
                <a:cs typeface="Times New Roman" panose="02020603050405020304" pitchFamily="18" charset="0"/>
              </a:rPr>
              <a:t>10. ______________ involves angling back the material in a continuous plane.</a:t>
            </a:r>
          </a:p>
          <a:p>
            <a:pPr marL="342900" marR="0" lvl="0" indent="-342900">
              <a:lnSpc>
                <a:spcPct val="107000"/>
              </a:lnSpc>
              <a:spcBef>
                <a:spcPts val="0"/>
              </a:spcBef>
              <a:spcAft>
                <a:spcPts val="0"/>
              </a:spcAft>
              <a:buFont typeface="+mj-lt"/>
              <a:buAutoNum type="alphaLcPeriod"/>
            </a:pPr>
            <a:r>
              <a:rPr lang="en-US" sz="4200" dirty="0">
                <a:ea typeface="Calibri" panose="020F0502020204030204" pitchFamily="34" charset="0"/>
                <a:cs typeface="Times New Roman" panose="02020603050405020304" pitchFamily="18" charset="0"/>
              </a:rPr>
              <a:t>Shoring</a:t>
            </a:r>
          </a:p>
          <a:p>
            <a:pPr marL="342900" marR="0" lvl="0" indent="-342900">
              <a:lnSpc>
                <a:spcPct val="107000"/>
              </a:lnSpc>
              <a:spcBef>
                <a:spcPts val="0"/>
              </a:spcBef>
              <a:spcAft>
                <a:spcPts val="0"/>
              </a:spcAft>
              <a:buFont typeface="+mj-lt"/>
              <a:buAutoNum type="alphaLcPeriod"/>
            </a:pPr>
            <a:r>
              <a:rPr lang="en-US" sz="4200" dirty="0">
                <a:ea typeface="Calibri" panose="020F0502020204030204" pitchFamily="34" charset="0"/>
                <a:cs typeface="Times New Roman" panose="02020603050405020304" pitchFamily="18" charset="0"/>
              </a:rPr>
              <a:t>Shielding</a:t>
            </a:r>
          </a:p>
          <a:p>
            <a:pPr marL="342900" marR="0" lvl="0" indent="-342900">
              <a:lnSpc>
                <a:spcPct val="107000"/>
              </a:lnSpc>
              <a:spcBef>
                <a:spcPts val="0"/>
              </a:spcBef>
              <a:spcAft>
                <a:spcPts val="0"/>
              </a:spcAft>
              <a:buFont typeface="+mj-lt"/>
              <a:buAutoNum type="alphaLcPeriod"/>
            </a:pPr>
            <a:r>
              <a:rPr lang="en-US" sz="4200" dirty="0">
                <a:ea typeface="Calibri" panose="020F0502020204030204" pitchFamily="34" charset="0"/>
                <a:cs typeface="Times New Roman" panose="02020603050405020304" pitchFamily="18" charset="0"/>
              </a:rPr>
              <a:t>Sloping</a:t>
            </a:r>
          </a:p>
          <a:p>
            <a:pPr marL="342900" marR="0" lvl="0" indent="-342900">
              <a:lnSpc>
                <a:spcPct val="107000"/>
              </a:lnSpc>
              <a:spcBef>
                <a:spcPts val="0"/>
              </a:spcBef>
              <a:spcAft>
                <a:spcPts val="800"/>
              </a:spcAft>
              <a:buFont typeface="+mj-lt"/>
              <a:buAutoNum type="alphaLcPeriod"/>
            </a:pPr>
            <a:r>
              <a:rPr lang="en-US" sz="4200" dirty="0">
                <a:ea typeface="Calibri" panose="020F0502020204030204" pitchFamily="34" charset="0"/>
                <a:cs typeface="Times New Roman" panose="02020603050405020304" pitchFamily="18" charset="0"/>
              </a:rPr>
              <a:t>Benching</a:t>
            </a:r>
          </a:p>
          <a:p>
            <a:endParaRPr lang="en-US" dirty="0"/>
          </a:p>
        </p:txBody>
      </p:sp>
      <p:sp>
        <p:nvSpPr>
          <p:cNvPr id="2" name="Title 1"/>
          <p:cNvSpPr>
            <a:spLocks noGrp="1"/>
          </p:cNvSpPr>
          <p:nvPr>
            <p:ph type="title"/>
          </p:nvPr>
        </p:nvSpPr>
        <p:spPr/>
        <p:txBody>
          <a:bodyPr/>
          <a:lstStyle/>
          <a:p>
            <a:r>
              <a:rPr lang="en-US" dirty="0">
                <a:solidFill>
                  <a:prstClr val="black"/>
                </a:solidFill>
                <a:latin typeface="Arial Black" panose="020B0A04020102020204" pitchFamily="34" charset="0"/>
              </a:rPr>
              <a:t>Post-Assessment (Q10)</a:t>
            </a:r>
            <a:endParaRPr lang="en-US" dirty="0"/>
          </a:p>
        </p:txBody>
      </p:sp>
    </p:spTree>
    <p:extLst>
      <p:ext uri="{BB962C8B-B14F-4D97-AF65-F5344CB8AC3E}">
        <p14:creationId xmlns:p14="http://schemas.microsoft.com/office/powerpoint/2010/main" val="84802008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431B844-5534-4DE3-A10D-BB89763AF045}"/>
              </a:ext>
            </a:extLst>
          </p:cNvPr>
          <p:cNvSpPr>
            <a:spLocks noGrp="1"/>
          </p:cNvSpPr>
          <p:nvPr>
            <p:ph type="sldNum" sz="quarter" idx="12"/>
          </p:nvPr>
        </p:nvSpPr>
        <p:spPr/>
        <p:txBody>
          <a:bodyPr/>
          <a:lstStyle/>
          <a:p>
            <a:fld id="{5E779C6D-2D3D-407B-ABDD-AB2C83943F7F}" type="slidenum">
              <a:rPr lang="en-US" smtClean="0"/>
              <a:t>95</a:t>
            </a:fld>
            <a:endParaRPr lang="en-US"/>
          </a:p>
        </p:txBody>
      </p:sp>
      <p:sp>
        <p:nvSpPr>
          <p:cNvPr id="5" name="Content Placeholder 4">
            <a:extLst>
              <a:ext uri="{FF2B5EF4-FFF2-40B4-BE49-F238E27FC236}">
                <a16:creationId xmlns:a16="http://schemas.microsoft.com/office/drawing/2014/main" id="{0DA62E46-72B8-4D0B-A5A6-3EEAD6C4C2D4}"/>
              </a:ext>
            </a:extLst>
          </p:cNvPr>
          <p:cNvSpPr>
            <a:spLocks noGrp="1"/>
          </p:cNvSpPr>
          <p:nvPr>
            <p:ph idx="1"/>
          </p:nvPr>
        </p:nvSpPr>
        <p:spPr>
          <a:xfrm>
            <a:off x="1075478" y="1242567"/>
            <a:ext cx="10972800" cy="4394122"/>
          </a:xfrm>
        </p:spPr>
        <p:txBody>
          <a:bodyPr>
            <a:normAutofit fontScale="40000" lnSpcReduction="20000"/>
          </a:bodyPr>
          <a:lstStyle/>
          <a:p>
            <a:pPr marL="0" indent="0">
              <a:buNone/>
            </a:pPr>
            <a:r>
              <a:rPr lang="en-US" dirty="0"/>
              <a:t>Occupational Safety &amp; Health Administration(OSHA), Section V: Chapter 2 Excavations: Hazard Recognition in Trenching and Shoring </a:t>
            </a:r>
            <a:r>
              <a:rPr lang="en-US" u="sng" dirty="0">
                <a:hlinkClick r:id="rId2"/>
              </a:rPr>
              <a:t>https://www.osha.gov/dts/osta/otm/otm_v/otm_v_2.html</a:t>
            </a:r>
            <a:r>
              <a:rPr lang="en-US" u="sng" dirty="0"/>
              <a:t> </a:t>
            </a:r>
          </a:p>
          <a:p>
            <a:pPr marL="0" indent="0">
              <a:buNone/>
            </a:pPr>
            <a:endParaRPr lang="en-US" dirty="0"/>
          </a:p>
          <a:p>
            <a:pPr marL="0" indent="0">
              <a:buNone/>
            </a:pPr>
            <a:r>
              <a:rPr lang="en-US" dirty="0"/>
              <a:t>Occupational Safety &amp; Health Administration(OSHA), Trenching &amp; Excavation Hazards &amp; Solutions-</a:t>
            </a:r>
            <a:r>
              <a:rPr lang="en-US" u="sng" dirty="0">
                <a:hlinkClick r:id="rId3"/>
              </a:rPr>
              <a:t>https://www.osha.gov/SLTC/trenchingexcavation/solutions.html</a:t>
            </a:r>
            <a:r>
              <a:rPr lang="en-US" dirty="0"/>
              <a:t> </a:t>
            </a:r>
          </a:p>
          <a:p>
            <a:pPr marL="0" indent="0">
              <a:buNone/>
            </a:pPr>
            <a:r>
              <a:rPr lang="en-US" dirty="0"/>
              <a:t> </a:t>
            </a:r>
          </a:p>
          <a:p>
            <a:pPr marL="0" indent="0">
              <a:buNone/>
            </a:pPr>
            <a:r>
              <a:rPr lang="en-US" dirty="0"/>
              <a:t>OSHA, Fact Sheet-</a:t>
            </a:r>
            <a:r>
              <a:rPr lang="en-US" dirty="0">
                <a:hlinkClick r:id="rId4"/>
              </a:rPr>
              <a:t>https://www.osha.gov/OshDoc/data_Hurricane_Facts/trench_excavation_fs.pdf</a:t>
            </a:r>
            <a:endParaRPr lang="en-US" dirty="0"/>
          </a:p>
          <a:p>
            <a:pPr marL="0" indent="0">
              <a:buNone/>
            </a:pPr>
            <a:endParaRPr lang="en-US" dirty="0"/>
          </a:p>
          <a:p>
            <a:pPr marL="0" indent="0">
              <a:buNone/>
            </a:pPr>
            <a:r>
              <a:rPr lang="en-US" dirty="0"/>
              <a:t>NIOSH Science Blog-</a:t>
            </a:r>
            <a:r>
              <a:rPr lang="en-US" dirty="0">
                <a:hlinkClick r:id="rId5"/>
              </a:rPr>
              <a:t>https://blogs-origin.cdc.gov/</a:t>
            </a:r>
            <a:r>
              <a:rPr lang="en-US" dirty="0" err="1">
                <a:hlinkClick r:id="rId5"/>
              </a:rPr>
              <a:t>niosh</a:t>
            </a:r>
            <a:r>
              <a:rPr lang="en-US" dirty="0">
                <a:hlinkClick r:id="rId5"/>
              </a:rPr>
              <a:t>-science-blog/2019/06/06/trenching/</a:t>
            </a:r>
            <a:endParaRPr lang="en-US" dirty="0"/>
          </a:p>
          <a:p>
            <a:pPr marL="0" indent="0">
              <a:buNone/>
            </a:pPr>
            <a:endParaRPr lang="en-US" dirty="0"/>
          </a:p>
          <a:p>
            <a:pPr marL="0" indent="0">
              <a:buNone/>
            </a:pPr>
            <a:r>
              <a:rPr lang="en-US" dirty="0"/>
              <a:t>ELCOSH-</a:t>
            </a:r>
            <a:r>
              <a:rPr lang="en-US" dirty="0">
                <a:hlinkClick r:id="rId6"/>
              </a:rPr>
              <a:t>http://elcosh.org/</a:t>
            </a:r>
            <a:r>
              <a:rPr lang="en-US" dirty="0" err="1">
                <a:hlinkClick r:id="rId6"/>
              </a:rPr>
              <a:t>index.php</a:t>
            </a:r>
            <a:endParaRPr lang="en-US" dirty="0"/>
          </a:p>
          <a:p>
            <a:pPr marL="0" indent="0">
              <a:buNone/>
            </a:pPr>
            <a:endParaRPr lang="en-US" dirty="0"/>
          </a:p>
          <a:p>
            <a:pPr marL="0" indent="0">
              <a:buNone/>
            </a:pPr>
            <a:r>
              <a:rPr lang="en-US" dirty="0"/>
              <a:t>CPWR-</a:t>
            </a:r>
            <a:r>
              <a:rPr lang="en-US" dirty="0">
                <a:hlinkClick r:id="rId7"/>
              </a:rPr>
              <a:t>https://www.cpwr.com/trench-safety</a:t>
            </a:r>
            <a:endParaRPr lang="en-US" dirty="0"/>
          </a:p>
          <a:p>
            <a:pPr marL="0" indent="0">
              <a:buNone/>
            </a:pPr>
            <a:endParaRPr lang="en-US" dirty="0"/>
          </a:p>
          <a:p>
            <a:pPr marL="0" indent="0">
              <a:buNone/>
            </a:pPr>
            <a:r>
              <a:rPr lang="en-US" dirty="0"/>
              <a:t>OSHA Regulations, 1926.650-</a:t>
            </a:r>
            <a:r>
              <a:rPr lang="en-US" u="sng" dirty="0">
                <a:hlinkClick r:id="rId8"/>
              </a:rPr>
              <a:t>https://www.osha.gov/laws-regs/regulations/standardnumber/1926</a:t>
            </a:r>
            <a:r>
              <a:rPr lang="en-US" dirty="0"/>
              <a:t> </a:t>
            </a:r>
          </a:p>
          <a:p>
            <a:pPr marL="0" indent="0">
              <a:buNone/>
            </a:pPr>
            <a:endParaRPr lang="en-US" dirty="0"/>
          </a:p>
          <a:p>
            <a:pPr marL="0" indent="0">
              <a:buNone/>
            </a:pPr>
            <a:r>
              <a:rPr lang="en-US" dirty="0"/>
              <a:t>Virginia Tech Excavation Safety: Sloping and Benching </a:t>
            </a:r>
            <a:r>
              <a:rPr lang="en-US" u="sng" dirty="0">
                <a:hlinkClick r:id="rId9"/>
              </a:rPr>
              <a:t>https://www.ehss.vt.edu/programs/EXC_sloping_benching.php</a:t>
            </a:r>
            <a:r>
              <a:rPr lang="en-US" dirty="0"/>
              <a:t> </a:t>
            </a:r>
          </a:p>
          <a:p>
            <a:pPr marL="0" indent="0">
              <a:buNone/>
            </a:pPr>
            <a:endParaRPr lang="en-US" dirty="0"/>
          </a:p>
          <a:p>
            <a:endParaRPr lang="en-US" dirty="0"/>
          </a:p>
        </p:txBody>
      </p:sp>
      <p:sp>
        <p:nvSpPr>
          <p:cNvPr id="2" name="Title 1"/>
          <p:cNvSpPr>
            <a:spLocks noGrp="1"/>
          </p:cNvSpPr>
          <p:nvPr>
            <p:ph type="title"/>
          </p:nvPr>
        </p:nvSpPr>
        <p:spPr>
          <a:xfrm>
            <a:off x="609600" y="136524"/>
            <a:ext cx="10972800" cy="1143000"/>
          </a:xfrm>
        </p:spPr>
        <p:txBody>
          <a:bodyPr/>
          <a:lstStyle/>
          <a:p>
            <a:pPr algn="ctr"/>
            <a:r>
              <a:rPr lang="en-US" dirty="0">
                <a:latin typeface="Arial Black" panose="020B0A04020102020204" pitchFamily="34" charset="0"/>
              </a:rPr>
              <a:t>References</a:t>
            </a:r>
          </a:p>
        </p:txBody>
      </p:sp>
    </p:spTree>
    <p:extLst>
      <p:ext uri="{BB962C8B-B14F-4D97-AF65-F5344CB8AC3E}">
        <p14:creationId xmlns:p14="http://schemas.microsoft.com/office/powerpoint/2010/main" val="3418091516"/>
      </p:ext>
    </p:extLst>
  </p:cSld>
  <p:clrMapOvr>
    <a:masterClrMapping/>
  </p:clrMapOvr>
</p:sld>
</file>

<file path=ppt/theme/theme1.xml><?xml version="1.0" encoding="utf-8"?>
<a:theme xmlns:a="http://schemas.openxmlformats.org/drawingml/2006/main" name="Theme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Theme2" id="{145B7FB4-AD62-4ABD-A10C-F54D28D08290}" vid="{80591991-01CB-40A7-BBF3-E4942708B21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Theme2</Template>
  <TotalTime>23933</TotalTime>
  <Words>9073</Words>
  <Application>Microsoft Office PowerPoint</Application>
  <PresentationFormat>Widescreen</PresentationFormat>
  <Paragraphs>1028</Paragraphs>
  <Slides>95</Slides>
  <Notes>83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95</vt:i4>
      </vt:variant>
    </vt:vector>
  </HeadingPairs>
  <TitlesOfParts>
    <vt:vector size="102" baseType="lpstr">
      <vt:lpstr>Arial</vt:lpstr>
      <vt:lpstr>Arial Black</vt:lpstr>
      <vt:lpstr>Calibri</vt:lpstr>
      <vt:lpstr>Symbol</vt:lpstr>
      <vt:lpstr>Tahoma</vt:lpstr>
      <vt:lpstr>Times New Roman</vt:lpstr>
      <vt:lpstr>Theme2</vt:lpstr>
      <vt:lpstr>Advanced Level Trenches &amp; Excavations   University of Cincinnati Department of Environmental and Public Health Sciences </vt:lpstr>
      <vt:lpstr>Disclaimer</vt:lpstr>
      <vt:lpstr>Introduction</vt:lpstr>
      <vt:lpstr>Learning Objectives</vt:lpstr>
      <vt:lpstr>Learning Objectives</vt:lpstr>
      <vt:lpstr>Learning Objectives</vt:lpstr>
      <vt:lpstr>Learning Objectives</vt:lpstr>
      <vt:lpstr>Pre-Assessment (Q1)</vt:lpstr>
      <vt:lpstr>Pre-Assessment (Q2)</vt:lpstr>
      <vt:lpstr>Pre-Assessment (Q3)</vt:lpstr>
      <vt:lpstr>Pre-Assessment (Q4)</vt:lpstr>
      <vt:lpstr>Pre-Assessment (Q5)</vt:lpstr>
      <vt:lpstr>Pre-Assessment (Q6)</vt:lpstr>
      <vt:lpstr>Pre-Assessment (Q7)</vt:lpstr>
      <vt:lpstr>Pre-Assessment (Q8)</vt:lpstr>
      <vt:lpstr>Pre-Assessment (Q9)</vt:lpstr>
      <vt:lpstr>Pre-Assessment (Q10)</vt:lpstr>
      <vt:lpstr>Worker Rights</vt:lpstr>
      <vt:lpstr>Worker Rights</vt:lpstr>
      <vt:lpstr>Worker Rights</vt:lpstr>
      <vt:lpstr>Definition</vt:lpstr>
      <vt:lpstr>Example</vt:lpstr>
      <vt:lpstr>Hazards Identified within the Photo </vt:lpstr>
      <vt:lpstr>Definition</vt:lpstr>
      <vt:lpstr>Example</vt:lpstr>
      <vt:lpstr>Definition</vt:lpstr>
      <vt:lpstr>Example</vt:lpstr>
      <vt:lpstr>Protective Systems</vt:lpstr>
      <vt:lpstr>Protective Systems</vt:lpstr>
      <vt:lpstr>Definition</vt:lpstr>
      <vt:lpstr>Definition</vt:lpstr>
      <vt:lpstr>Definition</vt:lpstr>
      <vt:lpstr>Definition</vt:lpstr>
      <vt:lpstr>Other Key Terms (Refer to your workbook)</vt:lpstr>
      <vt:lpstr>Other Key Terms Continued (Refer to your workbook)</vt:lpstr>
      <vt:lpstr>Statistics &amp; Data</vt:lpstr>
      <vt:lpstr>Statistics &amp; Data</vt:lpstr>
      <vt:lpstr>Non-fatal Injury Types:</vt:lpstr>
      <vt:lpstr>Non-fatal Injury Events:</vt:lpstr>
      <vt:lpstr>Identifying Hazards</vt:lpstr>
      <vt:lpstr>Identifying Hazards</vt:lpstr>
      <vt:lpstr>Identifying Hazards</vt:lpstr>
      <vt:lpstr>Identifying Hazards</vt:lpstr>
      <vt:lpstr>Identifying Hazards</vt:lpstr>
      <vt:lpstr>Identifying Hazards</vt:lpstr>
      <vt:lpstr>Identifying Hazards</vt:lpstr>
      <vt:lpstr>Workshop A Hazard Identification</vt:lpstr>
      <vt:lpstr>Soil Mechanics</vt:lpstr>
      <vt:lpstr>Soil Mechanics</vt:lpstr>
      <vt:lpstr>Soil Mechanics</vt:lpstr>
      <vt:lpstr>Soil Mechanics</vt:lpstr>
      <vt:lpstr>Competent Person</vt:lpstr>
      <vt:lpstr>Competent Person</vt:lpstr>
      <vt:lpstr>Competent Person</vt:lpstr>
      <vt:lpstr>Soil Classification</vt:lpstr>
      <vt:lpstr>Type A Soil </vt:lpstr>
      <vt:lpstr>Type A Soil (cont.) </vt:lpstr>
      <vt:lpstr>Type B Soil </vt:lpstr>
      <vt:lpstr>Type C Soil</vt:lpstr>
      <vt:lpstr>Soil Testing</vt:lpstr>
      <vt:lpstr>Soil Testing</vt:lpstr>
      <vt:lpstr>Workshop B Soil Testing</vt:lpstr>
      <vt:lpstr>Safety Program</vt:lpstr>
      <vt:lpstr>Safety Program</vt:lpstr>
      <vt:lpstr>Safety Program</vt:lpstr>
      <vt:lpstr>Abating Hazards</vt:lpstr>
      <vt:lpstr>Abating Hazards</vt:lpstr>
      <vt:lpstr>Abating Hazards</vt:lpstr>
      <vt:lpstr>Abating Hazards</vt:lpstr>
      <vt:lpstr>Abating Hazards</vt:lpstr>
      <vt:lpstr>Hazards Identified within the Photo</vt:lpstr>
      <vt:lpstr>Abating Hazards</vt:lpstr>
      <vt:lpstr>Cave-in Protection</vt:lpstr>
      <vt:lpstr>Cave-in Protection Maximum Allowable Slopes</vt:lpstr>
      <vt:lpstr>Slopes</vt:lpstr>
      <vt:lpstr>Slopes</vt:lpstr>
      <vt:lpstr>Cave-in Protection</vt:lpstr>
      <vt:lpstr>Cave-in Protection</vt:lpstr>
      <vt:lpstr>Preventing Cave-ins</vt:lpstr>
      <vt:lpstr>Trench Cave In</vt:lpstr>
      <vt:lpstr>Workshop D Cave-ins</vt:lpstr>
      <vt:lpstr>Review</vt:lpstr>
      <vt:lpstr>Review</vt:lpstr>
      <vt:lpstr>Let’s Test Our Knowledge</vt:lpstr>
      <vt:lpstr>Post-Assessment (Q1)</vt:lpstr>
      <vt:lpstr>Post-Assessment (Q2)</vt:lpstr>
      <vt:lpstr>Post-Assessment (Q3)</vt:lpstr>
      <vt:lpstr>Post-Assessment (Q4)</vt:lpstr>
      <vt:lpstr>Post-Assessment (Q5)</vt:lpstr>
      <vt:lpstr>Post-Assessment (Q6)</vt:lpstr>
      <vt:lpstr>Post-Assessment (Q7)</vt:lpstr>
      <vt:lpstr>Post-Assessment (Q8)</vt:lpstr>
      <vt:lpstr>Post-Assessment (Q9)</vt:lpstr>
      <vt:lpstr>Post-Assessment (Q10)</vt:lpstr>
      <vt:lpstr>References</vt:lpstr>
    </vt:vector>
  </TitlesOfParts>
  <Company>APTIM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Guzzardo, Jeffrey</dc:creator>
  <cp:lastModifiedBy>Workman, Brandon (workmabn)</cp:lastModifiedBy>
  <cp:revision>299</cp:revision>
  <cp:lastPrinted>2019-05-28T13:32:01Z</cp:lastPrinted>
  <dcterms:created xsi:type="dcterms:W3CDTF">2019-05-20T14:47:58Z</dcterms:created>
  <dcterms:modified xsi:type="dcterms:W3CDTF">2021-04-20T14:53:44Z</dcterms:modified>
</cp:coreProperties>
</file>