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42"/>
  </p:notesMasterIdLst>
  <p:sldIdLst>
    <p:sldId id="256" r:id="rId2"/>
    <p:sldId id="428" r:id="rId3"/>
    <p:sldId id="257" r:id="rId4"/>
    <p:sldId id="258" r:id="rId5"/>
    <p:sldId id="310" r:id="rId6"/>
    <p:sldId id="342" r:id="rId7"/>
    <p:sldId id="447" r:id="rId8"/>
    <p:sldId id="487" r:id="rId9"/>
    <p:sldId id="488" r:id="rId10"/>
    <p:sldId id="489" r:id="rId11"/>
    <p:sldId id="490" r:id="rId12"/>
    <p:sldId id="491" r:id="rId13"/>
    <p:sldId id="492" r:id="rId14"/>
    <p:sldId id="493" r:id="rId15"/>
    <p:sldId id="494" r:id="rId16"/>
    <p:sldId id="495" r:id="rId17"/>
    <p:sldId id="496" r:id="rId18"/>
    <p:sldId id="326" r:id="rId19"/>
    <p:sldId id="327" r:id="rId20"/>
    <p:sldId id="328" r:id="rId21"/>
    <p:sldId id="430" r:id="rId22"/>
    <p:sldId id="371" r:id="rId23"/>
    <p:sldId id="372" r:id="rId24"/>
    <p:sldId id="373" r:id="rId25"/>
    <p:sldId id="374" r:id="rId26"/>
    <p:sldId id="269" r:id="rId27"/>
    <p:sldId id="312" r:id="rId28"/>
    <p:sldId id="311" r:id="rId29"/>
    <p:sldId id="313" r:id="rId30"/>
    <p:sldId id="314" r:id="rId31"/>
    <p:sldId id="315" r:id="rId32"/>
    <p:sldId id="318" r:id="rId33"/>
    <p:sldId id="434" r:id="rId34"/>
    <p:sldId id="317" r:id="rId35"/>
    <p:sldId id="353" r:id="rId36"/>
    <p:sldId id="354" r:id="rId37"/>
    <p:sldId id="344" r:id="rId38"/>
    <p:sldId id="345" r:id="rId39"/>
    <p:sldId id="356" r:id="rId40"/>
    <p:sldId id="346" r:id="rId41"/>
    <p:sldId id="347" r:id="rId42"/>
    <p:sldId id="348" r:id="rId43"/>
    <p:sldId id="349" r:id="rId44"/>
    <p:sldId id="350" r:id="rId45"/>
    <p:sldId id="351" r:id="rId46"/>
    <p:sldId id="375" r:id="rId47"/>
    <p:sldId id="376" r:id="rId48"/>
    <p:sldId id="352" r:id="rId49"/>
    <p:sldId id="377" r:id="rId50"/>
    <p:sldId id="378" r:id="rId51"/>
    <p:sldId id="443" r:id="rId52"/>
    <p:sldId id="381" r:id="rId53"/>
    <p:sldId id="384" r:id="rId54"/>
    <p:sldId id="429" r:id="rId55"/>
    <p:sldId id="451" r:id="rId56"/>
    <p:sldId id="452" r:id="rId57"/>
    <p:sldId id="510" r:id="rId58"/>
    <p:sldId id="511" r:id="rId59"/>
    <p:sldId id="512" r:id="rId60"/>
    <p:sldId id="513" r:id="rId61"/>
    <p:sldId id="514" r:id="rId62"/>
    <p:sldId id="319" r:id="rId63"/>
    <p:sldId id="517" r:id="rId64"/>
    <p:sldId id="408" r:id="rId65"/>
    <p:sldId id="320" r:id="rId66"/>
    <p:sldId id="516" r:id="rId67"/>
    <p:sldId id="409" r:id="rId68"/>
    <p:sldId id="322" r:id="rId69"/>
    <p:sldId id="515" r:id="rId70"/>
    <p:sldId id="410" r:id="rId71"/>
    <p:sldId id="316" r:id="rId72"/>
    <p:sldId id="411" r:id="rId73"/>
    <p:sldId id="321" r:id="rId74"/>
    <p:sldId id="323" r:id="rId75"/>
    <p:sldId id="406" r:id="rId76"/>
    <p:sldId id="412" r:id="rId77"/>
    <p:sldId id="324" r:id="rId78"/>
    <p:sldId id="413" r:id="rId79"/>
    <p:sldId id="366" r:id="rId80"/>
    <p:sldId id="453" r:id="rId81"/>
    <p:sldId id="454" r:id="rId82"/>
    <p:sldId id="455" r:id="rId83"/>
    <p:sldId id="456" r:id="rId84"/>
    <p:sldId id="386" r:id="rId85"/>
    <p:sldId id="387" r:id="rId86"/>
    <p:sldId id="414" r:id="rId87"/>
    <p:sldId id="388" r:id="rId88"/>
    <p:sldId id="389" r:id="rId89"/>
    <p:sldId id="415" r:id="rId90"/>
    <p:sldId id="390" r:id="rId91"/>
    <p:sldId id="435" r:id="rId92"/>
    <p:sldId id="355" r:id="rId93"/>
    <p:sldId id="436" r:id="rId94"/>
    <p:sldId id="437" r:id="rId95"/>
    <p:sldId id="438" r:id="rId96"/>
    <p:sldId id="439" r:id="rId97"/>
    <p:sldId id="368" r:id="rId98"/>
    <p:sldId id="369" r:id="rId99"/>
    <p:sldId id="391" r:id="rId100"/>
    <p:sldId id="480" r:id="rId101"/>
    <p:sldId id="392" r:id="rId102"/>
    <p:sldId id="417" r:id="rId103"/>
    <p:sldId id="482" r:id="rId104"/>
    <p:sldId id="418" r:id="rId105"/>
    <p:sldId id="419" r:id="rId106"/>
    <p:sldId id="394" r:id="rId107"/>
    <p:sldId id="395" r:id="rId108"/>
    <p:sldId id="483" r:id="rId109"/>
    <p:sldId id="484" r:id="rId110"/>
    <p:sldId id="485" r:id="rId111"/>
    <p:sldId id="479" r:id="rId112"/>
    <p:sldId id="486" r:id="rId113"/>
    <p:sldId id="460" r:id="rId114"/>
    <p:sldId id="461" r:id="rId115"/>
    <p:sldId id="469" r:id="rId116"/>
    <p:sldId id="444" r:id="rId117"/>
    <p:sldId id="445" r:id="rId118"/>
    <p:sldId id="446" r:id="rId119"/>
    <p:sldId id="458" r:id="rId120"/>
    <p:sldId id="402" r:id="rId121"/>
    <p:sldId id="404" r:id="rId122"/>
    <p:sldId id="405" r:id="rId123"/>
    <p:sldId id="420" r:id="rId124"/>
    <p:sldId id="421" r:id="rId125"/>
    <p:sldId id="308" r:id="rId126"/>
    <p:sldId id="422" r:id="rId127"/>
    <p:sldId id="341" r:id="rId128"/>
    <p:sldId id="423" r:id="rId129"/>
    <p:sldId id="448" r:id="rId130"/>
    <p:sldId id="497" r:id="rId131"/>
    <p:sldId id="498" r:id="rId132"/>
    <p:sldId id="499" r:id="rId133"/>
    <p:sldId id="500" r:id="rId134"/>
    <p:sldId id="501" r:id="rId135"/>
    <p:sldId id="502" r:id="rId136"/>
    <p:sldId id="503" r:id="rId137"/>
    <p:sldId id="504" r:id="rId138"/>
    <p:sldId id="505" r:id="rId139"/>
    <p:sldId id="506" r:id="rId140"/>
    <p:sldId id="278" r:id="rId141"/>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enjamin Yaney" initials="BY" lastIdx="1" clrIdx="0">
    <p:extLst>
      <p:ext uri="{19B8F6BF-5375-455C-9EA6-DF929625EA0E}">
        <p15:presenceInfo xmlns:p15="http://schemas.microsoft.com/office/powerpoint/2012/main" userId="S::byaney@bristolgrp.com::0ce162de-e155-48cd-a569-caf6cccacd7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390" autoAdjust="0"/>
    <p:restoredTop sz="85965" autoAdjust="0"/>
  </p:normalViewPr>
  <p:slideViewPr>
    <p:cSldViewPr snapToGrid="0">
      <p:cViewPr varScale="1">
        <p:scale>
          <a:sx n="85" d="100"/>
          <a:sy n="85" d="100"/>
        </p:scale>
        <p:origin x="96" y="2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notesMaster" Target="notesMasters/notesMaster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8.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8.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EF95D333-5A7A-44AF-BDAA-927CA0D2D5BB}" type="datetimeFigureOut">
              <a:rPr lang="en-US" smtClean="0"/>
              <a:t>4/20/2021</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7EE71FFD-6856-42C9-A591-5AC71D0806B0}" type="slidenum">
              <a:rPr lang="en-US" smtClean="0"/>
              <a:t>‹#›</a:t>
            </a:fld>
            <a:endParaRPr lang="en-US"/>
          </a:p>
        </p:txBody>
      </p:sp>
    </p:spTree>
    <p:extLst>
      <p:ext uri="{BB962C8B-B14F-4D97-AF65-F5344CB8AC3E}">
        <p14:creationId xmlns:p14="http://schemas.microsoft.com/office/powerpoint/2010/main" val="154530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osha.gov/laws-regs/interlinking/standards/1903.2(a)(1)"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osha.gov/doc/trench-collapse.html"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osha.gov/SLTC/trenchingexcavation/"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s://www.osha.gov/SLTC/etools/hurricane/trenches.html" TargetMode="External"/><Relationship Id="rId2" Type="http://schemas.openxmlformats.org/officeDocument/2006/relationships/slide" Target="../slides/slide62.xml"/><Relationship Id="rId1" Type="http://schemas.openxmlformats.org/officeDocument/2006/relationships/notesMaster" Target="../notesMasters/notesMaster1.xml"/><Relationship Id="rId4" Type="http://schemas.openxmlformats.org/officeDocument/2006/relationships/hyperlink" Target="https://dps.mn.gov/divisions/ops/Pages/gopher-state-one-call.aspx" TargetMode="Externa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3" Type="http://schemas.openxmlformats.org/officeDocument/2006/relationships/hyperlink" Target="https://dli.mn.gov/sites/default/files/pdf/construc_sem_excavation_trenching_0317.pdf" TargetMode="External"/><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3" Type="http://schemas.openxmlformats.org/officeDocument/2006/relationships/hyperlink" Target="https://www.osha.gov/SLTC/etools/construction/trenching/mainpage.html" TargetMode="External"/><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3" Type="http://schemas.openxmlformats.org/officeDocument/2006/relationships/hyperlink" Target="https://www.youtube.com/watch?v=iFahlN0ueTI" TargetMode="External"/><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3" Type="http://schemas.openxmlformats.org/officeDocument/2006/relationships/hyperlink" Target="https://www.osha.gov/doc/trench-collapse.html" TargetMode="External"/><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3" Type="http://schemas.openxmlformats.org/officeDocument/2006/relationships/hyperlink" Target="https://www.cpwr.com/sites/default/files/publications/TT-Trenches.pdf" TargetMode="External"/><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3" Type="http://schemas.openxmlformats.org/officeDocument/2006/relationships/hyperlink" Target="https://www.osha.gov/laws-regs/regulations/standardnumber/1926/1926SubpartPAppC" TargetMode="External"/><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3" Type="http://schemas.openxmlformats.org/officeDocument/2006/relationships/hyperlink" Target="https://www.osha.gov/laws-regs/regulations/standardnumber/1926/1926SubpartPAppD" TargetMode="External"/><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3" Type="http://schemas.openxmlformats.org/officeDocument/2006/relationships/hyperlink" Target="https://www.osha.gov/laws-regs/regulations/standardnumber/1926/1926SubpartPAppE" TargetMode="External"/><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3" Type="http://schemas.openxmlformats.org/officeDocument/2006/relationships/hyperlink" Target="https://www.osha.gov/laws-regs/regulations/standardnumber/1926/1926SubpartPAppE" TargetMode="External"/><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3" Type="http://schemas.openxmlformats.org/officeDocument/2006/relationships/hyperlink" Target="https://www.osha.gov/laws-regs/regulations/standardnumber/1926/1926SubpartPAppE" TargetMode="External"/><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3" Type="http://schemas.openxmlformats.org/officeDocument/2006/relationships/hyperlink" Target="https://www.osha.gov/laws-regs/regulations/standardnumber/1926/1926SubpartPAppE" TargetMode="External"/><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is the required OSHA Susan Harwood grant disclaimer</a:t>
            </a:r>
            <a:endParaRPr lang="en-US" dirty="0"/>
          </a:p>
        </p:txBody>
      </p:sp>
      <p:sp>
        <p:nvSpPr>
          <p:cNvPr id="4" name="Slide Number Placeholder 3"/>
          <p:cNvSpPr>
            <a:spLocks noGrp="1"/>
          </p:cNvSpPr>
          <p:nvPr>
            <p:ph type="sldNum" sz="quarter" idx="5"/>
          </p:nvPr>
        </p:nvSpPr>
        <p:spPr/>
        <p:txBody>
          <a:bodyPr/>
          <a:lstStyle/>
          <a:p>
            <a:fld id="{7EE71FFD-6856-42C9-A591-5AC71D0806B0}" type="slidenum">
              <a:rPr lang="en-US" smtClean="0"/>
              <a:t>2</a:t>
            </a:fld>
            <a:endParaRPr lang="en-US"/>
          </a:p>
        </p:txBody>
      </p:sp>
    </p:spTree>
    <p:extLst>
      <p:ext uri="{BB962C8B-B14F-4D97-AF65-F5344CB8AC3E}">
        <p14:creationId xmlns:p14="http://schemas.microsoft.com/office/powerpoint/2010/main" val="31028188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Answer is D</a:t>
            </a:r>
          </a:p>
          <a:p>
            <a:endParaRPr lang="en-US" dirty="0"/>
          </a:p>
        </p:txBody>
      </p:sp>
      <p:sp>
        <p:nvSpPr>
          <p:cNvPr id="4" name="Slide Number Placeholder 3"/>
          <p:cNvSpPr>
            <a:spLocks noGrp="1"/>
          </p:cNvSpPr>
          <p:nvPr>
            <p:ph type="sldNum" sz="quarter" idx="10"/>
          </p:nvPr>
        </p:nvSpPr>
        <p:spPr/>
        <p:txBody>
          <a:bodyPr/>
          <a:lstStyle/>
          <a:p>
            <a:fld id="{7EE71FFD-6856-42C9-A591-5AC71D0806B0}" type="slidenum">
              <a:rPr lang="en-US" smtClean="0"/>
              <a:t>15</a:t>
            </a:fld>
            <a:endParaRPr lang="en-US"/>
          </a:p>
        </p:txBody>
      </p:sp>
    </p:spTree>
    <p:extLst>
      <p:ext uri="{BB962C8B-B14F-4D97-AF65-F5344CB8AC3E}">
        <p14:creationId xmlns:p14="http://schemas.microsoft.com/office/powerpoint/2010/main" val="2530925319"/>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t>Management Leadership</a:t>
            </a:r>
          </a:p>
          <a:p>
            <a:r>
              <a:rPr lang="en-US" sz="1100" dirty="0"/>
              <a:t>Management leadership means there is a commitment from the top to implementing a program and using it to drive continuous improvement in safety and health.</a:t>
            </a:r>
          </a:p>
          <a:p>
            <a:r>
              <a:rPr lang="en-US" sz="1100" b="1" dirty="0"/>
              <a:t>Why Is It Important?</a:t>
            </a:r>
            <a:endParaRPr lang="en-US" sz="1100" dirty="0"/>
          </a:p>
          <a:p>
            <a:r>
              <a:rPr lang="en-US" sz="1100" dirty="0"/>
              <a:t>When management leadership is sincere and is supported by actions, workers know that safety and health are important to business success. This means that the steps they take to improve safety and health will be valued by the business.</a:t>
            </a:r>
          </a:p>
          <a:p>
            <a:r>
              <a:rPr lang="en-US" sz="1100" dirty="0"/>
              <a:t>Top management can demonstrate its commitment in many different ways, including:</a:t>
            </a:r>
          </a:p>
          <a:p>
            <a:r>
              <a:rPr lang="en-US" sz="1100" dirty="0"/>
              <a:t>Developing and communicating a safety and health policy statement.</a:t>
            </a:r>
          </a:p>
          <a:p>
            <a:r>
              <a:rPr lang="en-US" sz="1100" dirty="0"/>
              <a:t>Providing the resources needed to implement and operate the program.</a:t>
            </a:r>
          </a:p>
          <a:p>
            <a:r>
              <a:rPr lang="en-US" sz="1100" dirty="0"/>
              <a:t>Factoring safety and health into operational planning and decisions.</a:t>
            </a:r>
          </a:p>
          <a:p>
            <a:r>
              <a:rPr lang="en-US" sz="1100" dirty="0"/>
              <a:t>Recognizing or rewarding safety and health contributions and achievements.</a:t>
            </a:r>
          </a:p>
          <a:p>
            <a:r>
              <a:rPr lang="en-US" sz="1100" dirty="0"/>
              <a:t>Leading by example, by practicing safe behaviors and making safety part of daily conversations.</a:t>
            </a:r>
          </a:p>
          <a:p>
            <a:endParaRPr lang="en-US" dirty="0"/>
          </a:p>
        </p:txBody>
      </p:sp>
      <p:sp>
        <p:nvSpPr>
          <p:cNvPr id="4" name="Slide Number Placeholder 3"/>
          <p:cNvSpPr>
            <a:spLocks noGrp="1"/>
          </p:cNvSpPr>
          <p:nvPr>
            <p:ph type="sldNum" sz="quarter" idx="10"/>
          </p:nvPr>
        </p:nvSpPr>
        <p:spPr/>
        <p:txBody>
          <a:bodyPr/>
          <a:lstStyle/>
          <a:p>
            <a:fld id="{C6F78277-74C7-284C-8EA7-94BC14BA1B2E}" type="slidenum">
              <a:rPr lang="en-US" smtClean="0"/>
              <a:t>113</a:t>
            </a:fld>
            <a:endParaRPr lang="en-US" dirty="0"/>
          </a:p>
        </p:txBody>
      </p:sp>
    </p:spTree>
    <p:extLst>
      <p:ext uri="{BB962C8B-B14F-4D97-AF65-F5344CB8AC3E}">
        <p14:creationId xmlns:p14="http://schemas.microsoft.com/office/powerpoint/2010/main" val="768611108"/>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Management provides the leadership, vision, and resources needed to implement an effective safety and health program. Management leadership means that business owners, managers, and supervisors:</a:t>
            </a:r>
          </a:p>
          <a:p>
            <a:r>
              <a:rPr lang="en-US" dirty="0"/>
              <a:t>•	Make worker safety and health a core organizational value.</a:t>
            </a:r>
          </a:p>
          <a:p>
            <a:r>
              <a:rPr lang="en-US" dirty="0"/>
              <a:t>•	Are fully committed to eliminating hazards, protecting workers, and continuously improving workplace safety and health.</a:t>
            </a:r>
          </a:p>
          <a:p>
            <a:r>
              <a:rPr lang="en-US" dirty="0"/>
              <a:t>•	Provide sufficient resources to implement and maintain the safety and health program.</a:t>
            </a:r>
          </a:p>
          <a:p>
            <a:r>
              <a:rPr lang="en-US" dirty="0"/>
              <a:t>•	Visibly demonstrate and communicate their safety and health commitment to workers and others.</a:t>
            </a:r>
          </a:p>
          <a:p>
            <a:r>
              <a:rPr lang="en-US" dirty="0"/>
              <a:t>•	Set an example through their own actions.</a:t>
            </a:r>
          </a:p>
          <a:p>
            <a:r>
              <a:rPr lang="en-US" dirty="0"/>
              <a:t>Top management can demonstrate its commitment in many different ways, including:</a:t>
            </a:r>
          </a:p>
          <a:p>
            <a:pPr lvl="1"/>
            <a:r>
              <a:rPr lang="en-US" dirty="0"/>
              <a:t>Developing and communicating a safety and health policy statement.</a:t>
            </a:r>
          </a:p>
          <a:p>
            <a:pPr lvl="1"/>
            <a:r>
              <a:rPr lang="en-US" dirty="0"/>
              <a:t>Providing the resources needed to implement and operate the program.</a:t>
            </a:r>
          </a:p>
          <a:p>
            <a:pPr lvl="1"/>
            <a:r>
              <a:rPr lang="en-US" dirty="0"/>
              <a:t>Factoring safety and health into operational planning and decisions.</a:t>
            </a:r>
          </a:p>
          <a:p>
            <a:pPr lvl="1"/>
            <a:r>
              <a:rPr lang="en-US" dirty="0"/>
              <a:t>Recognizing or rewarding safety and health contributions and achievements.</a:t>
            </a:r>
          </a:p>
          <a:p>
            <a:pPr lvl="1"/>
            <a:r>
              <a:rPr lang="en-US" dirty="0"/>
              <a:t>Leading by example, by practicing safe behaviors and making safety part of daily conversations.</a:t>
            </a:r>
          </a:p>
          <a:p>
            <a:endParaRPr lang="en-US" dirty="0"/>
          </a:p>
          <a:p>
            <a:endParaRPr lang="en-US" dirty="0"/>
          </a:p>
        </p:txBody>
      </p:sp>
      <p:sp>
        <p:nvSpPr>
          <p:cNvPr id="4" name="Slide Number Placeholder 3"/>
          <p:cNvSpPr>
            <a:spLocks noGrp="1"/>
          </p:cNvSpPr>
          <p:nvPr>
            <p:ph type="sldNum" sz="quarter" idx="10"/>
          </p:nvPr>
        </p:nvSpPr>
        <p:spPr/>
        <p:txBody>
          <a:bodyPr/>
          <a:lstStyle/>
          <a:p>
            <a:fld id="{C6F78277-74C7-284C-8EA7-94BC14BA1B2E}" type="slidenum">
              <a:rPr lang="en-US" smtClean="0"/>
              <a:t>114</a:t>
            </a:fld>
            <a:endParaRPr lang="en-US" dirty="0"/>
          </a:p>
        </p:txBody>
      </p:sp>
    </p:spTree>
    <p:extLst>
      <p:ext uri="{BB962C8B-B14F-4D97-AF65-F5344CB8AC3E}">
        <p14:creationId xmlns:p14="http://schemas.microsoft.com/office/powerpoint/2010/main" val="135097228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Hazard identification &amp; assessment-hazards will exist in every workplace, the and the first step is finding them. Hazards are best identified when you get more eyes looking for them and then document what is found. Job Safety Analyses break jobs into steps and help ensure that a detailed level of observation is given to finding hazards with those jobs. A JSA for the excavation, installation of protective systems, work done in the excavation or trench, and closing the hole and clean up should be done at a minimum.</a:t>
            </a:r>
            <a:endParaRPr lang="en-US" dirty="0">
              <a:effectLst/>
            </a:endParaRPr>
          </a:p>
          <a:p>
            <a:r>
              <a:rPr lang="en-US" sz="1200" kern="1200" dirty="0">
                <a:solidFill>
                  <a:schemeClr val="tx1"/>
                </a:solidFill>
                <a:effectLst/>
                <a:latin typeface="+mn-lt"/>
                <a:ea typeface="+mn-ea"/>
                <a:cs typeface="+mn-cs"/>
              </a:rPr>
              <a:t> </a:t>
            </a:r>
            <a:endParaRPr lang="en-US" dirty="0">
              <a:effectLst/>
            </a:endParaRPr>
          </a:p>
          <a:p>
            <a:r>
              <a:rPr lang="en-US" sz="1200" kern="1200" dirty="0">
                <a:solidFill>
                  <a:schemeClr val="tx1"/>
                </a:solidFill>
                <a:effectLst/>
                <a:latin typeface="+mn-lt"/>
                <a:ea typeface="+mn-ea"/>
                <a:cs typeface="+mn-cs"/>
              </a:rPr>
              <a:t>Inspections are required in many OSHA standards and they help with the process of making sure that we are checking the things we know to check. Things wear out and safety is compromise when they fail while in use. Protective systems need to be inspected for damage, the site need to be inspected each day for hazards and changes in conditions. Inspections help us stay on the preventative side.</a:t>
            </a:r>
            <a:endParaRPr lang="en-US" dirty="0">
              <a:effectLst/>
            </a:endParaRPr>
          </a:p>
          <a:p>
            <a:r>
              <a:rPr lang="en-US" sz="1200" kern="1200" dirty="0">
                <a:solidFill>
                  <a:schemeClr val="tx1"/>
                </a:solidFill>
                <a:effectLst/>
                <a:latin typeface="+mn-lt"/>
                <a:ea typeface="+mn-ea"/>
                <a:cs typeface="+mn-cs"/>
              </a:rPr>
              <a:t> </a:t>
            </a:r>
            <a:endParaRPr lang="en-US" dirty="0">
              <a:effectLst/>
            </a:endParaRPr>
          </a:p>
          <a:p>
            <a:r>
              <a:rPr lang="en-US" sz="1200" kern="1200" dirty="0">
                <a:solidFill>
                  <a:schemeClr val="tx1"/>
                </a:solidFill>
                <a:effectLst/>
                <a:latin typeface="+mn-lt"/>
                <a:ea typeface="+mn-ea"/>
                <a:cs typeface="+mn-cs"/>
              </a:rPr>
              <a:t>Finally, once we have found hazards prioritizing them according to risk (severity and frequency of occurrence) is the next step. We almost always want to address the riskier problems first, because it is likely that we cannot fix everything at once and eliminate all hazards. Cave-ins and falls are the two biggest safety concerns for trench and excavation work.</a:t>
            </a:r>
            <a:endParaRPr lang="en-US" dirty="0">
              <a:effectLst/>
            </a:endParaRPr>
          </a:p>
          <a:p>
            <a:endParaRPr lang="en-US" dirty="0"/>
          </a:p>
        </p:txBody>
      </p:sp>
      <p:sp>
        <p:nvSpPr>
          <p:cNvPr id="4" name="Slide Number Placeholder 3"/>
          <p:cNvSpPr>
            <a:spLocks noGrp="1"/>
          </p:cNvSpPr>
          <p:nvPr>
            <p:ph type="sldNum" sz="quarter" idx="10"/>
          </p:nvPr>
        </p:nvSpPr>
        <p:spPr/>
        <p:txBody>
          <a:bodyPr/>
          <a:lstStyle/>
          <a:p>
            <a:fld id="{7EE71FFD-6856-42C9-A591-5AC71D0806B0}" type="slidenum">
              <a:rPr lang="en-US" smtClean="0"/>
              <a:t>116</a:t>
            </a:fld>
            <a:endParaRPr lang="en-US"/>
          </a:p>
        </p:txBody>
      </p:sp>
    </p:spTree>
    <p:extLst>
      <p:ext uri="{BB962C8B-B14F-4D97-AF65-F5344CB8AC3E}">
        <p14:creationId xmlns:p14="http://schemas.microsoft.com/office/powerpoint/2010/main" val="4141637200"/>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Hazard prevention &amp; control-employers can really get into trouble when they know about hazards but do nothing to protect their employees from them. JSAs include preventative measures for each hazard found and are a great tool to keep on site. The supervisor, foremen or competent person should be ensuring that preventative measures on the JSAs are performed.</a:t>
            </a:r>
            <a:endParaRPr lang="en-US" dirty="0">
              <a:effectLst/>
            </a:endParaRPr>
          </a:p>
          <a:p>
            <a:r>
              <a:rPr lang="en-US" sz="1200" kern="1200" dirty="0">
                <a:solidFill>
                  <a:schemeClr val="tx1"/>
                </a:solidFill>
                <a:effectLst/>
                <a:latin typeface="+mn-lt"/>
                <a:ea typeface="+mn-ea"/>
                <a:cs typeface="+mn-cs"/>
              </a:rPr>
              <a:t> </a:t>
            </a:r>
            <a:endParaRPr lang="en-US" dirty="0">
              <a:effectLst/>
            </a:endParaRPr>
          </a:p>
          <a:p>
            <a:r>
              <a:rPr lang="en-US" sz="1200" kern="1200" dirty="0">
                <a:solidFill>
                  <a:schemeClr val="tx1"/>
                </a:solidFill>
                <a:effectLst/>
                <a:latin typeface="+mn-lt"/>
                <a:ea typeface="+mn-ea"/>
                <a:cs typeface="+mn-cs"/>
              </a:rPr>
              <a:t>Daily safety talks with workers is also a good way to prevent and control hazards. Repetition is proven to help things stick in people’s minds, so with safety they are more likely to remember safe work practices and how to safely deal with hazards. There are multitudes of ready-to-go talks on cave-ins, trench safety, slips, trips, and falls. These would be good to do each week, and there should also be time for workers to voice concerns, ask questions and give suggestions.</a:t>
            </a:r>
            <a:endParaRPr lang="en-US" dirty="0">
              <a:effectLst/>
            </a:endParaRPr>
          </a:p>
          <a:p>
            <a:r>
              <a:rPr lang="en-US" sz="1200" kern="1200" dirty="0">
                <a:solidFill>
                  <a:schemeClr val="tx1"/>
                </a:solidFill>
                <a:effectLst/>
                <a:latin typeface="+mn-lt"/>
                <a:ea typeface="+mn-ea"/>
                <a:cs typeface="+mn-cs"/>
              </a:rPr>
              <a:t> </a:t>
            </a:r>
            <a:endParaRPr lang="en-US" dirty="0">
              <a:effectLst/>
            </a:endParaRPr>
          </a:p>
          <a:p>
            <a:r>
              <a:rPr lang="en-US" sz="1200" kern="1200" dirty="0">
                <a:solidFill>
                  <a:schemeClr val="tx1"/>
                </a:solidFill>
                <a:effectLst/>
                <a:latin typeface="+mn-lt"/>
                <a:ea typeface="+mn-ea"/>
                <a:cs typeface="+mn-cs"/>
              </a:rPr>
              <a:t>Procedures are also a solid way to prevent and control hazards. There is nothing unclear about having workers follow established written procedures. Excavation and trench procedures should cover initial site evaluation, soil classification, reclassification, protective measures, inspections, and responsibilities.</a:t>
            </a:r>
            <a:endParaRPr lang="en-US" dirty="0">
              <a:effectLst/>
            </a:endParaRPr>
          </a:p>
          <a:p>
            <a:endParaRPr lang="en-US" dirty="0"/>
          </a:p>
        </p:txBody>
      </p:sp>
      <p:sp>
        <p:nvSpPr>
          <p:cNvPr id="4" name="Slide Number Placeholder 3"/>
          <p:cNvSpPr>
            <a:spLocks noGrp="1"/>
          </p:cNvSpPr>
          <p:nvPr>
            <p:ph type="sldNum" sz="quarter" idx="10"/>
          </p:nvPr>
        </p:nvSpPr>
        <p:spPr/>
        <p:txBody>
          <a:bodyPr/>
          <a:lstStyle/>
          <a:p>
            <a:fld id="{7EE71FFD-6856-42C9-A591-5AC71D0806B0}" type="slidenum">
              <a:rPr lang="en-US" smtClean="0"/>
              <a:t>117</a:t>
            </a:fld>
            <a:endParaRPr lang="en-US"/>
          </a:p>
        </p:txBody>
      </p:sp>
    </p:spTree>
    <p:extLst>
      <p:ext uri="{BB962C8B-B14F-4D97-AF65-F5344CB8AC3E}">
        <p14:creationId xmlns:p14="http://schemas.microsoft.com/office/powerpoint/2010/main" val="1764101080"/>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Education &amp; training-education is the impartation o f knowledge to someone while training is teaching them how to do something. Both parts need to be planned out and thought through to be effective and OSHA specifies a lot of training requirements. One key for both is to test the learner’s knowledge afterward to confirm that the education or training was successful.</a:t>
            </a:r>
            <a:endParaRPr lang="en-US" dirty="0">
              <a:effectLst/>
            </a:endParaRPr>
          </a:p>
          <a:p>
            <a:r>
              <a:rPr lang="en-US" sz="1200" kern="1200" dirty="0">
                <a:solidFill>
                  <a:schemeClr val="tx1"/>
                </a:solidFill>
                <a:effectLst/>
                <a:latin typeface="+mn-lt"/>
                <a:ea typeface="+mn-ea"/>
                <a:cs typeface="+mn-cs"/>
              </a:rPr>
              <a:t> </a:t>
            </a:r>
            <a:endParaRPr lang="en-US" dirty="0">
              <a:effectLst/>
            </a:endParaRPr>
          </a:p>
          <a:p>
            <a:r>
              <a:rPr lang="en-US" sz="1200" kern="1200" dirty="0">
                <a:solidFill>
                  <a:schemeClr val="tx1"/>
                </a:solidFill>
                <a:effectLst/>
                <a:latin typeface="+mn-lt"/>
                <a:ea typeface="+mn-ea"/>
                <a:cs typeface="+mn-cs"/>
              </a:rPr>
              <a:t>A safety program should teach the value of safety. This is done from a compliance standpoint (it’s the law), a financial standpoint (cost of injuries, fatalities), and a moral and emotional standpoint (it is the right thing, and we care about people’s lives).</a:t>
            </a:r>
            <a:endParaRPr lang="en-US" dirty="0">
              <a:effectLst/>
            </a:endParaRPr>
          </a:p>
          <a:p>
            <a:r>
              <a:rPr lang="en-US" sz="1200" kern="1200" dirty="0">
                <a:solidFill>
                  <a:schemeClr val="tx1"/>
                </a:solidFill>
                <a:effectLst/>
                <a:latin typeface="+mn-lt"/>
                <a:ea typeface="+mn-ea"/>
                <a:cs typeface="+mn-cs"/>
              </a:rPr>
              <a:t> </a:t>
            </a:r>
            <a:endParaRPr lang="en-US" dirty="0">
              <a:effectLst/>
            </a:endParaRPr>
          </a:p>
          <a:p>
            <a:r>
              <a:rPr lang="en-US" sz="1200" kern="1200" dirty="0">
                <a:solidFill>
                  <a:schemeClr val="tx1"/>
                </a:solidFill>
                <a:effectLst/>
                <a:latin typeface="+mn-lt"/>
                <a:ea typeface="+mn-ea"/>
                <a:cs typeface="+mn-cs"/>
              </a:rPr>
              <a:t>Education and training will sometimes need to be specific for the work being done. This would include working with soil, operating equipment, etc. Make sure that the people receiving it need to know it. As for general education and training-those are things everyone benefits from. An example here is how to recognize hazards or how to report incidents.</a:t>
            </a:r>
            <a:endParaRPr lang="en-US" dirty="0">
              <a:effectLst/>
            </a:endParaRPr>
          </a:p>
          <a:p>
            <a:endParaRPr lang="en-US" dirty="0"/>
          </a:p>
        </p:txBody>
      </p:sp>
      <p:sp>
        <p:nvSpPr>
          <p:cNvPr id="4" name="Slide Number Placeholder 3"/>
          <p:cNvSpPr>
            <a:spLocks noGrp="1"/>
          </p:cNvSpPr>
          <p:nvPr>
            <p:ph type="sldNum" sz="quarter" idx="10"/>
          </p:nvPr>
        </p:nvSpPr>
        <p:spPr/>
        <p:txBody>
          <a:bodyPr/>
          <a:lstStyle/>
          <a:p>
            <a:fld id="{7EE71FFD-6856-42C9-A591-5AC71D0806B0}" type="slidenum">
              <a:rPr lang="en-US" smtClean="0"/>
              <a:t>118</a:t>
            </a:fld>
            <a:endParaRPr lang="en-US"/>
          </a:p>
        </p:txBody>
      </p:sp>
    </p:spTree>
    <p:extLst>
      <p:ext uri="{BB962C8B-B14F-4D97-AF65-F5344CB8AC3E}">
        <p14:creationId xmlns:p14="http://schemas.microsoft.com/office/powerpoint/2010/main" val="2889324519"/>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Developing useful training modules is key. Here are some helpful tips. </a:t>
            </a:r>
            <a:endParaRPr lang="en-US" dirty="0"/>
          </a:p>
        </p:txBody>
      </p:sp>
      <p:sp>
        <p:nvSpPr>
          <p:cNvPr id="4" name="Slide Number Placeholder 3"/>
          <p:cNvSpPr>
            <a:spLocks noGrp="1"/>
          </p:cNvSpPr>
          <p:nvPr>
            <p:ph type="sldNum" sz="quarter" idx="10"/>
          </p:nvPr>
        </p:nvSpPr>
        <p:spPr/>
        <p:txBody>
          <a:bodyPr/>
          <a:lstStyle/>
          <a:p>
            <a:fld id="{7EE71FFD-6856-42C9-A591-5AC71D0806B0}" type="slidenum">
              <a:rPr lang="en-US" smtClean="0"/>
              <a:t>119</a:t>
            </a:fld>
            <a:endParaRPr lang="en-US"/>
          </a:p>
        </p:txBody>
      </p:sp>
    </p:spTree>
    <p:extLst>
      <p:ext uri="{BB962C8B-B14F-4D97-AF65-F5344CB8AC3E}">
        <p14:creationId xmlns:p14="http://schemas.microsoft.com/office/powerpoint/2010/main" val="2852024500"/>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Workers will benefit from three basic training topics-hazard recognition, reporting procedures and best practices for the job they are doing. None of these topics require a full day of training, but there are losses when training is not provided at all. Workers need to understand trench and excavation hazards such as cave-ins and falls. They also need to know what to do when they notice something unsafe or an incident happens. It is always right to stop work and get the situation addressed before someone gets hurt. Finally, best practices help them perform the work the right way and not cut corners or miss steps.</a:t>
            </a:r>
            <a:endParaRPr lang="en-US" dirty="0">
              <a:effectLst/>
            </a:endParaRPr>
          </a:p>
          <a:p>
            <a:endParaRPr lang="en-US" dirty="0"/>
          </a:p>
        </p:txBody>
      </p:sp>
      <p:sp>
        <p:nvSpPr>
          <p:cNvPr id="4" name="Slide Number Placeholder 3"/>
          <p:cNvSpPr>
            <a:spLocks noGrp="1"/>
          </p:cNvSpPr>
          <p:nvPr>
            <p:ph type="sldNum" sz="quarter" idx="10"/>
          </p:nvPr>
        </p:nvSpPr>
        <p:spPr/>
        <p:txBody>
          <a:bodyPr/>
          <a:lstStyle/>
          <a:p>
            <a:fld id="{7EE71FFD-6856-42C9-A591-5AC71D0806B0}" type="slidenum">
              <a:rPr lang="en-US" smtClean="0"/>
              <a:t>120</a:t>
            </a:fld>
            <a:endParaRPr lang="en-US"/>
          </a:p>
        </p:txBody>
      </p:sp>
    </p:spTree>
    <p:extLst>
      <p:ext uri="{BB962C8B-B14F-4D97-AF65-F5344CB8AC3E}">
        <p14:creationId xmlns:p14="http://schemas.microsoft.com/office/powerpoint/2010/main" val="3680936190"/>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Managers need training on how to make the right decisions. Again, worker safety needs to be such a value that a manager does not risk safety to meet a schedule or save money. Managers also have responsibility for correcting known hazards. Sometimes it might be as simple as instructing all workers to stay away from a hazard. Other times it might require a detailed plan and execution of it. Finally, management must be aware of applicable standard requirements. Fortunately, OSHA specifies a lot of items in Subpart P so that makes it easier to know how to proceed with a lot of work.</a:t>
            </a:r>
            <a:endParaRPr lang="en-US" dirty="0">
              <a:effectLst/>
            </a:endParaRPr>
          </a:p>
          <a:p>
            <a:endParaRPr lang="en-US" dirty="0"/>
          </a:p>
        </p:txBody>
      </p:sp>
      <p:sp>
        <p:nvSpPr>
          <p:cNvPr id="4" name="Slide Number Placeholder 3"/>
          <p:cNvSpPr>
            <a:spLocks noGrp="1"/>
          </p:cNvSpPr>
          <p:nvPr>
            <p:ph type="sldNum" sz="quarter" idx="10"/>
          </p:nvPr>
        </p:nvSpPr>
        <p:spPr/>
        <p:txBody>
          <a:bodyPr/>
          <a:lstStyle/>
          <a:p>
            <a:fld id="{7EE71FFD-6856-42C9-A591-5AC71D0806B0}" type="slidenum">
              <a:rPr lang="en-US" smtClean="0"/>
              <a:t>121</a:t>
            </a:fld>
            <a:endParaRPr lang="en-US"/>
          </a:p>
        </p:txBody>
      </p:sp>
    </p:spTree>
    <p:extLst>
      <p:ext uri="{BB962C8B-B14F-4D97-AF65-F5344CB8AC3E}">
        <p14:creationId xmlns:p14="http://schemas.microsoft.com/office/powerpoint/2010/main" val="1707866023"/>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competent person has additional responsibilities under Subpart P and will need specific training on those. Role-A competent person is designated by the employer and must be capable of 4 broad actions and have 1 broad authorization.</a:t>
            </a:r>
            <a:endParaRPr lang="en-US" dirty="0">
              <a:effectLst/>
            </a:endParaRPr>
          </a:p>
          <a:p>
            <a:r>
              <a:rPr lang="en-US" sz="1200" kern="1200" dirty="0">
                <a:solidFill>
                  <a:schemeClr val="tx1"/>
                </a:solidFill>
                <a:effectLst/>
                <a:latin typeface="+mn-lt"/>
                <a:ea typeface="+mn-ea"/>
                <a:cs typeface="+mn-cs"/>
              </a:rPr>
              <a:t>1-identify existing hazards</a:t>
            </a:r>
            <a:endParaRPr lang="en-US" dirty="0">
              <a:effectLst/>
            </a:endParaRPr>
          </a:p>
          <a:p>
            <a:r>
              <a:rPr lang="en-US" sz="1200" kern="1200" dirty="0">
                <a:solidFill>
                  <a:schemeClr val="tx1"/>
                </a:solidFill>
                <a:effectLst/>
                <a:latin typeface="+mn-lt"/>
                <a:ea typeface="+mn-ea"/>
                <a:cs typeface="+mn-cs"/>
              </a:rPr>
              <a:t>2-identify predictable hazards</a:t>
            </a:r>
            <a:endParaRPr lang="en-US" dirty="0">
              <a:effectLst/>
            </a:endParaRPr>
          </a:p>
          <a:p>
            <a:r>
              <a:rPr lang="en-US" sz="1200" kern="1200" dirty="0">
                <a:solidFill>
                  <a:schemeClr val="tx1"/>
                </a:solidFill>
                <a:effectLst/>
                <a:latin typeface="+mn-lt"/>
                <a:ea typeface="+mn-ea"/>
                <a:cs typeface="+mn-cs"/>
              </a:rPr>
              <a:t>3-identify hazardous working condition</a:t>
            </a:r>
            <a:endParaRPr lang="en-US" dirty="0">
              <a:effectLst/>
            </a:endParaRPr>
          </a:p>
          <a:p>
            <a:r>
              <a:rPr lang="en-US" sz="1200" kern="1200" dirty="0">
                <a:solidFill>
                  <a:schemeClr val="tx1"/>
                </a:solidFill>
                <a:effectLst/>
                <a:latin typeface="+mn-lt"/>
                <a:ea typeface="+mn-ea"/>
                <a:cs typeface="+mn-cs"/>
              </a:rPr>
              <a:t>-and be authorized to correct them all. Every trench or excavation site needs to have a competent person put their eyes on it at least once to perform their responsibilities.</a:t>
            </a:r>
            <a:endParaRPr lang="en-US" dirty="0">
              <a:effectLst/>
            </a:endParaRPr>
          </a:p>
          <a:p>
            <a:r>
              <a:rPr lang="en-US" sz="1200" kern="1200" dirty="0">
                <a:solidFill>
                  <a:schemeClr val="tx1"/>
                </a:solidFill>
                <a:effectLst/>
                <a:latin typeface="+mn-lt"/>
                <a:ea typeface="+mn-ea"/>
                <a:cs typeface="+mn-cs"/>
              </a:rPr>
              <a:t> </a:t>
            </a:r>
            <a:endParaRPr lang="en-US" dirty="0">
              <a:effectLst/>
            </a:endParaRPr>
          </a:p>
          <a:p>
            <a:r>
              <a:rPr lang="en-US" sz="1200" kern="1200" dirty="0">
                <a:solidFill>
                  <a:schemeClr val="tx1"/>
                </a:solidFill>
                <a:effectLst/>
                <a:latin typeface="+mn-lt"/>
                <a:ea typeface="+mn-ea"/>
                <a:cs typeface="+mn-cs"/>
              </a:rPr>
              <a:t>A competent person must inspect the site and protective systems daily for evidence of anything that could possibly cause a cave-in, failure of protective systems, hazardous atmosphere or another hazard. When water is being removed, they must specifically monitor water removal operations and equipment. They are also the one to design all structural ramps (steel or wood construction) for worker access only. If vehicles will use the ramp, a competent person in structural design must design the ramps. </a:t>
            </a:r>
            <a:endParaRPr lang="en-US" dirty="0">
              <a:effectLst/>
            </a:endParaRPr>
          </a:p>
          <a:p>
            <a:endParaRPr lang="en-US" dirty="0"/>
          </a:p>
        </p:txBody>
      </p:sp>
      <p:sp>
        <p:nvSpPr>
          <p:cNvPr id="4" name="Slide Number Placeholder 3"/>
          <p:cNvSpPr>
            <a:spLocks noGrp="1"/>
          </p:cNvSpPr>
          <p:nvPr>
            <p:ph type="sldNum" sz="quarter" idx="10"/>
          </p:nvPr>
        </p:nvSpPr>
        <p:spPr/>
        <p:txBody>
          <a:bodyPr/>
          <a:lstStyle/>
          <a:p>
            <a:fld id="{7EE71FFD-6856-42C9-A591-5AC71D0806B0}" type="slidenum">
              <a:rPr lang="en-US" smtClean="0"/>
              <a:t>122</a:t>
            </a:fld>
            <a:endParaRPr lang="en-US"/>
          </a:p>
        </p:txBody>
      </p:sp>
    </p:spTree>
    <p:extLst>
      <p:ext uri="{BB962C8B-B14F-4D97-AF65-F5344CB8AC3E}">
        <p14:creationId xmlns:p14="http://schemas.microsoft.com/office/powerpoint/2010/main" val="855739613"/>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 competent person can determine that an excavation less than 5 ft. in depth does not need a protective system after examining the ground. When hazards are found, they need to remove workers from them and take appropriate precautions before workers continue work. </a:t>
            </a:r>
            <a:endParaRPr lang="en-US" dirty="0">
              <a:effectLst/>
            </a:endParaRPr>
          </a:p>
          <a:p>
            <a:endParaRPr lang="en-US" dirty="0"/>
          </a:p>
        </p:txBody>
      </p:sp>
      <p:sp>
        <p:nvSpPr>
          <p:cNvPr id="4" name="Slide Number Placeholder 3"/>
          <p:cNvSpPr>
            <a:spLocks noGrp="1"/>
          </p:cNvSpPr>
          <p:nvPr>
            <p:ph type="sldNum" sz="quarter" idx="10"/>
          </p:nvPr>
        </p:nvSpPr>
        <p:spPr/>
        <p:txBody>
          <a:bodyPr/>
          <a:lstStyle/>
          <a:p>
            <a:fld id="{7EE71FFD-6856-42C9-A591-5AC71D0806B0}" type="slidenum">
              <a:rPr lang="en-US" smtClean="0"/>
              <a:t>123</a:t>
            </a:fld>
            <a:endParaRPr lang="en-US"/>
          </a:p>
        </p:txBody>
      </p:sp>
    </p:spTree>
    <p:extLst>
      <p:ext uri="{BB962C8B-B14F-4D97-AF65-F5344CB8AC3E}">
        <p14:creationId xmlns:p14="http://schemas.microsoft.com/office/powerpoint/2010/main" val="11897800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Answer is C</a:t>
            </a:r>
          </a:p>
          <a:p>
            <a:endParaRPr lang="en-US" dirty="0"/>
          </a:p>
        </p:txBody>
      </p:sp>
      <p:sp>
        <p:nvSpPr>
          <p:cNvPr id="4" name="Slide Number Placeholder 3"/>
          <p:cNvSpPr>
            <a:spLocks noGrp="1"/>
          </p:cNvSpPr>
          <p:nvPr>
            <p:ph type="sldNum" sz="quarter" idx="10"/>
          </p:nvPr>
        </p:nvSpPr>
        <p:spPr/>
        <p:txBody>
          <a:bodyPr/>
          <a:lstStyle/>
          <a:p>
            <a:fld id="{7EE71FFD-6856-42C9-A591-5AC71D0806B0}" type="slidenum">
              <a:rPr lang="en-US" smtClean="0"/>
              <a:t>16</a:t>
            </a:fld>
            <a:endParaRPr lang="en-US"/>
          </a:p>
        </p:txBody>
      </p:sp>
    </p:spTree>
    <p:extLst>
      <p:ext uri="{BB962C8B-B14F-4D97-AF65-F5344CB8AC3E}">
        <p14:creationId xmlns:p14="http://schemas.microsoft.com/office/powerpoint/2010/main" val="3914896661"/>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They are also expected to determine if damaged components of shoring or shielding are suitable for use or not. Another duty they have is to reduce the maximum slope in a sloping protective system if there are additional loads placed on the soil from equipment and other nearby structures. A final major responsibility of theirs is to classify soil and rock deposits and reclassify them if conditions affecting their classification change in any way.</a:t>
            </a:r>
            <a:endParaRPr lang="en-US" dirty="0">
              <a:effectLst/>
            </a:endParaRPr>
          </a:p>
          <a:p>
            <a:endParaRPr lang="en-US" dirty="0"/>
          </a:p>
        </p:txBody>
      </p:sp>
      <p:sp>
        <p:nvSpPr>
          <p:cNvPr id="4" name="Slide Number Placeholder 3"/>
          <p:cNvSpPr>
            <a:spLocks noGrp="1"/>
          </p:cNvSpPr>
          <p:nvPr>
            <p:ph type="sldNum" sz="quarter" idx="10"/>
          </p:nvPr>
        </p:nvSpPr>
        <p:spPr/>
        <p:txBody>
          <a:bodyPr/>
          <a:lstStyle/>
          <a:p>
            <a:fld id="{7EE71FFD-6856-42C9-A591-5AC71D0806B0}" type="slidenum">
              <a:rPr lang="en-US" smtClean="0"/>
              <a:t>124</a:t>
            </a:fld>
            <a:endParaRPr lang="en-US"/>
          </a:p>
        </p:txBody>
      </p:sp>
    </p:spTree>
    <p:extLst>
      <p:ext uri="{BB962C8B-B14F-4D97-AF65-F5344CB8AC3E}">
        <p14:creationId xmlns:p14="http://schemas.microsoft.com/office/powerpoint/2010/main" val="2702986808"/>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Spend a few minutes reviewing materials, ensuring the learning objectives are met.</a:t>
            </a:r>
            <a:endParaRPr lang="en-US" dirty="0"/>
          </a:p>
        </p:txBody>
      </p:sp>
      <p:sp>
        <p:nvSpPr>
          <p:cNvPr id="4" name="Slide Number Placeholder 3"/>
          <p:cNvSpPr>
            <a:spLocks noGrp="1"/>
          </p:cNvSpPr>
          <p:nvPr>
            <p:ph type="sldNum" sz="quarter" idx="10"/>
          </p:nvPr>
        </p:nvSpPr>
        <p:spPr/>
        <p:txBody>
          <a:bodyPr/>
          <a:lstStyle/>
          <a:p>
            <a:fld id="{7EE71FFD-6856-42C9-A591-5AC71D0806B0}" type="slidenum">
              <a:rPr lang="en-US" smtClean="0"/>
              <a:t>125</a:t>
            </a:fld>
            <a:endParaRPr lang="en-US"/>
          </a:p>
        </p:txBody>
      </p:sp>
    </p:spTree>
    <p:extLst>
      <p:ext uri="{BB962C8B-B14F-4D97-AF65-F5344CB8AC3E}">
        <p14:creationId xmlns:p14="http://schemas.microsoft.com/office/powerpoint/2010/main" val="3447291497"/>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Spend a few minutes reviewing materials, ensuring the learning objectives are met.</a:t>
            </a:r>
            <a:endParaRPr lang="en-US" dirty="0"/>
          </a:p>
        </p:txBody>
      </p:sp>
      <p:sp>
        <p:nvSpPr>
          <p:cNvPr id="4" name="Slide Number Placeholder 3"/>
          <p:cNvSpPr>
            <a:spLocks noGrp="1"/>
          </p:cNvSpPr>
          <p:nvPr>
            <p:ph type="sldNum" sz="quarter" idx="10"/>
          </p:nvPr>
        </p:nvSpPr>
        <p:spPr/>
        <p:txBody>
          <a:bodyPr/>
          <a:lstStyle/>
          <a:p>
            <a:fld id="{7EE71FFD-6856-42C9-A591-5AC71D0806B0}" type="slidenum">
              <a:rPr lang="en-US" smtClean="0"/>
              <a:t>126</a:t>
            </a:fld>
            <a:endParaRPr lang="en-US"/>
          </a:p>
        </p:txBody>
      </p:sp>
    </p:spTree>
    <p:extLst>
      <p:ext uri="{BB962C8B-B14F-4D97-AF65-F5344CB8AC3E}">
        <p14:creationId xmlns:p14="http://schemas.microsoft.com/office/powerpoint/2010/main" val="2110457400"/>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Spend a few minutes reviewing materials, ensuring the learning objectives are met.</a:t>
            </a:r>
            <a:endParaRPr lang="en-US" dirty="0"/>
          </a:p>
        </p:txBody>
      </p:sp>
      <p:sp>
        <p:nvSpPr>
          <p:cNvPr id="4" name="Slide Number Placeholder 3"/>
          <p:cNvSpPr>
            <a:spLocks noGrp="1"/>
          </p:cNvSpPr>
          <p:nvPr>
            <p:ph type="sldNum" sz="quarter" idx="10"/>
          </p:nvPr>
        </p:nvSpPr>
        <p:spPr/>
        <p:txBody>
          <a:bodyPr/>
          <a:lstStyle/>
          <a:p>
            <a:fld id="{7EE71FFD-6856-42C9-A591-5AC71D0806B0}" type="slidenum">
              <a:rPr lang="en-US" smtClean="0"/>
              <a:t>127</a:t>
            </a:fld>
            <a:endParaRPr lang="en-US"/>
          </a:p>
        </p:txBody>
      </p:sp>
    </p:spTree>
    <p:extLst>
      <p:ext uri="{BB962C8B-B14F-4D97-AF65-F5344CB8AC3E}">
        <p14:creationId xmlns:p14="http://schemas.microsoft.com/office/powerpoint/2010/main" val="2958052730"/>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Spend a few minutes reviewing materials, ensuring the learning objectives are met.</a:t>
            </a:r>
            <a:endParaRPr lang="en-US"/>
          </a:p>
        </p:txBody>
      </p:sp>
      <p:sp>
        <p:nvSpPr>
          <p:cNvPr id="4" name="Slide Number Placeholder 3"/>
          <p:cNvSpPr>
            <a:spLocks noGrp="1"/>
          </p:cNvSpPr>
          <p:nvPr>
            <p:ph type="sldNum" sz="quarter" idx="10"/>
          </p:nvPr>
        </p:nvSpPr>
        <p:spPr/>
        <p:txBody>
          <a:bodyPr/>
          <a:lstStyle/>
          <a:p>
            <a:fld id="{7EE71FFD-6856-42C9-A591-5AC71D0806B0}" type="slidenum">
              <a:rPr lang="en-US" smtClean="0"/>
              <a:t>128</a:t>
            </a:fld>
            <a:endParaRPr lang="en-US"/>
          </a:p>
        </p:txBody>
      </p:sp>
    </p:spTree>
    <p:extLst>
      <p:ext uri="{BB962C8B-B14F-4D97-AF65-F5344CB8AC3E}">
        <p14:creationId xmlns:p14="http://schemas.microsoft.com/office/powerpoint/2010/main" val="449882186"/>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Answer is B</a:t>
            </a:r>
          </a:p>
          <a:p>
            <a:endParaRPr lang="en-US" dirty="0"/>
          </a:p>
        </p:txBody>
      </p:sp>
      <p:sp>
        <p:nvSpPr>
          <p:cNvPr id="4" name="Slide Number Placeholder 3"/>
          <p:cNvSpPr>
            <a:spLocks noGrp="1"/>
          </p:cNvSpPr>
          <p:nvPr>
            <p:ph type="sldNum" sz="quarter" idx="10"/>
          </p:nvPr>
        </p:nvSpPr>
        <p:spPr/>
        <p:txBody>
          <a:bodyPr/>
          <a:lstStyle/>
          <a:p>
            <a:fld id="{7EE71FFD-6856-42C9-A591-5AC71D0806B0}" type="slidenum">
              <a:rPr lang="en-US" smtClean="0"/>
              <a:t>130</a:t>
            </a:fld>
            <a:endParaRPr lang="en-US"/>
          </a:p>
        </p:txBody>
      </p:sp>
    </p:spTree>
    <p:extLst>
      <p:ext uri="{BB962C8B-B14F-4D97-AF65-F5344CB8AC3E}">
        <p14:creationId xmlns:p14="http://schemas.microsoft.com/office/powerpoint/2010/main" val="2873630046"/>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Answer is B</a:t>
            </a:r>
          </a:p>
          <a:p>
            <a:endParaRPr lang="en-US" dirty="0"/>
          </a:p>
        </p:txBody>
      </p:sp>
      <p:sp>
        <p:nvSpPr>
          <p:cNvPr id="4" name="Slide Number Placeholder 3"/>
          <p:cNvSpPr>
            <a:spLocks noGrp="1"/>
          </p:cNvSpPr>
          <p:nvPr>
            <p:ph type="sldNum" sz="quarter" idx="10"/>
          </p:nvPr>
        </p:nvSpPr>
        <p:spPr/>
        <p:txBody>
          <a:bodyPr/>
          <a:lstStyle/>
          <a:p>
            <a:fld id="{7EE71FFD-6856-42C9-A591-5AC71D0806B0}" type="slidenum">
              <a:rPr lang="en-US" smtClean="0"/>
              <a:t>131</a:t>
            </a:fld>
            <a:endParaRPr lang="en-US"/>
          </a:p>
        </p:txBody>
      </p:sp>
    </p:spTree>
    <p:extLst>
      <p:ext uri="{BB962C8B-B14F-4D97-AF65-F5344CB8AC3E}">
        <p14:creationId xmlns:p14="http://schemas.microsoft.com/office/powerpoint/2010/main" val="1587706785"/>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Answer is A</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t>This question may be confusing for students and the instructor should state that a “Trench Shield” is commonly known as, or commonly referred to as a “Trench Box” in the course. </a:t>
            </a:r>
          </a:p>
          <a:p>
            <a:endParaRPr lang="en-US" dirty="0"/>
          </a:p>
        </p:txBody>
      </p:sp>
      <p:sp>
        <p:nvSpPr>
          <p:cNvPr id="4" name="Slide Number Placeholder 3"/>
          <p:cNvSpPr>
            <a:spLocks noGrp="1"/>
          </p:cNvSpPr>
          <p:nvPr>
            <p:ph type="sldNum" sz="quarter" idx="10"/>
          </p:nvPr>
        </p:nvSpPr>
        <p:spPr/>
        <p:txBody>
          <a:bodyPr/>
          <a:lstStyle/>
          <a:p>
            <a:fld id="{7EE71FFD-6856-42C9-A591-5AC71D0806B0}" type="slidenum">
              <a:rPr lang="en-US" smtClean="0"/>
              <a:t>132</a:t>
            </a:fld>
            <a:endParaRPr lang="en-US"/>
          </a:p>
        </p:txBody>
      </p:sp>
    </p:spTree>
    <p:extLst>
      <p:ext uri="{BB962C8B-B14F-4D97-AF65-F5344CB8AC3E}">
        <p14:creationId xmlns:p14="http://schemas.microsoft.com/office/powerpoint/2010/main" val="4089986432"/>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Answer is B</a:t>
            </a:r>
          </a:p>
          <a:p>
            <a:endParaRPr lang="en-US" dirty="0"/>
          </a:p>
        </p:txBody>
      </p:sp>
      <p:sp>
        <p:nvSpPr>
          <p:cNvPr id="4" name="Slide Number Placeholder 3"/>
          <p:cNvSpPr>
            <a:spLocks noGrp="1"/>
          </p:cNvSpPr>
          <p:nvPr>
            <p:ph type="sldNum" sz="quarter" idx="10"/>
          </p:nvPr>
        </p:nvSpPr>
        <p:spPr/>
        <p:txBody>
          <a:bodyPr/>
          <a:lstStyle/>
          <a:p>
            <a:fld id="{7EE71FFD-6856-42C9-A591-5AC71D0806B0}" type="slidenum">
              <a:rPr lang="en-US" smtClean="0"/>
              <a:t>133</a:t>
            </a:fld>
            <a:endParaRPr lang="en-US"/>
          </a:p>
        </p:txBody>
      </p:sp>
    </p:spTree>
    <p:extLst>
      <p:ext uri="{BB962C8B-B14F-4D97-AF65-F5344CB8AC3E}">
        <p14:creationId xmlns:p14="http://schemas.microsoft.com/office/powerpoint/2010/main" val="211866105"/>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Answer is A</a:t>
            </a:r>
          </a:p>
          <a:p>
            <a:endParaRPr lang="en-US" dirty="0"/>
          </a:p>
        </p:txBody>
      </p:sp>
      <p:sp>
        <p:nvSpPr>
          <p:cNvPr id="4" name="Slide Number Placeholder 3"/>
          <p:cNvSpPr>
            <a:spLocks noGrp="1"/>
          </p:cNvSpPr>
          <p:nvPr>
            <p:ph type="sldNum" sz="quarter" idx="10"/>
          </p:nvPr>
        </p:nvSpPr>
        <p:spPr/>
        <p:txBody>
          <a:bodyPr/>
          <a:lstStyle/>
          <a:p>
            <a:fld id="{7EE71FFD-6856-42C9-A591-5AC71D0806B0}" type="slidenum">
              <a:rPr lang="en-US" smtClean="0"/>
              <a:t>134</a:t>
            </a:fld>
            <a:endParaRPr lang="en-US"/>
          </a:p>
        </p:txBody>
      </p:sp>
    </p:spTree>
    <p:extLst>
      <p:ext uri="{BB962C8B-B14F-4D97-AF65-F5344CB8AC3E}">
        <p14:creationId xmlns:p14="http://schemas.microsoft.com/office/powerpoint/2010/main" val="18587377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Answer is C</a:t>
            </a:r>
          </a:p>
          <a:p>
            <a:endParaRPr lang="en-US" dirty="0"/>
          </a:p>
        </p:txBody>
      </p:sp>
      <p:sp>
        <p:nvSpPr>
          <p:cNvPr id="4" name="Slide Number Placeholder 3"/>
          <p:cNvSpPr>
            <a:spLocks noGrp="1"/>
          </p:cNvSpPr>
          <p:nvPr>
            <p:ph type="sldNum" sz="quarter" idx="10"/>
          </p:nvPr>
        </p:nvSpPr>
        <p:spPr/>
        <p:txBody>
          <a:bodyPr/>
          <a:lstStyle/>
          <a:p>
            <a:fld id="{7EE71FFD-6856-42C9-A591-5AC71D0806B0}" type="slidenum">
              <a:rPr lang="en-US" smtClean="0"/>
              <a:t>17</a:t>
            </a:fld>
            <a:endParaRPr lang="en-US"/>
          </a:p>
        </p:txBody>
      </p:sp>
    </p:spTree>
    <p:extLst>
      <p:ext uri="{BB962C8B-B14F-4D97-AF65-F5344CB8AC3E}">
        <p14:creationId xmlns:p14="http://schemas.microsoft.com/office/powerpoint/2010/main" val="1988579810"/>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Answer is D</a:t>
            </a:r>
          </a:p>
          <a:p>
            <a:endParaRPr lang="en-US" dirty="0"/>
          </a:p>
        </p:txBody>
      </p:sp>
      <p:sp>
        <p:nvSpPr>
          <p:cNvPr id="4" name="Slide Number Placeholder 3"/>
          <p:cNvSpPr>
            <a:spLocks noGrp="1"/>
          </p:cNvSpPr>
          <p:nvPr>
            <p:ph type="sldNum" sz="quarter" idx="10"/>
          </p:nvPr>
        </p:nvSpPr>
        <p:spPr/>
        <p:txBody>
          <a:bodyPr/>
          <a:lstStyle/>
          <a:p>
            <a:fld id="{7EE71FFD-6856-42C9-A591-5AC71D0806B0}" type="slidenum">
              <a:rPr lang="en-US" smtClean="0"/>
              <a:t>135</a:t>
            </a:fld>
            <a:endParaRPr lang="en-US"/>
          </a:p>
        </p:txBody>
      </p:sp>
    </p:spTree>
    <p:extLst>
      <p:ext uri="{BB962C8B-B14F-4D97-AF65-F5344CB8AC3E}">
        <p14:creationId xmlns:p14="http://schemas.microsoft.com/office/powerpoint/2010/main" val="2987243072"/>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Answer is C</a:t>
            </a:r>
          </a:p>
          <a:p>
            <a:endParaRPr lang="en-US" dirty="0"/>
          </a:p>
        </p:txBody>
      </p:sp>
      <p:sp>
        <p:nvSpPr>
          <p:cNvPr id="4" name="Slide Number Placeholder 3"/>
          <p:cNvSpPr>
            <a:spLocks noGrp="1"/>
          </p:cNvSpPr>
          <p:nvPr>
            <p:ph type="sldNum" sz="quarter" idx="10"/>
          </p:nvPr>
        </p:nvSpPr>
        <p:spPr/>
        <p:txBody>
          <a:bodyPr/>
          <a:lstStyle/>
          <a:p>
            <a:fld id="{7EE71FFD-6856-42C9-A591-5AC71D0806B0}" type="slidenum">
              <a:rPr lang="en-US" smtClean="0"/>
              <a:t>136</a:t>
            </a:fld>
            <a:endParaRPr lang="en-US"/>
          </a:p>
        </p:txBody>
      </p:sp>
    </p:spTree>
    <p:extLst>
      <p:ext uri="{BB962C8B-B14F-4D97-AF65-F5344CB8AC3E}">
        <p14:creationId xmlns:p14="http://schemas.microsoft.com/office/powerpoint/2010/main" val="1271545640"/>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Answer is D</a:t>
            </a:r>
          </a:p>
          <a:p>
            <a:endParaRPr lang="en-US" dirty="0"/>
          </a:p>
        </p:txBody>
      </p:sp>
      <p:sp>
        <p:nvSpPr>
          <p:cNvPr id="4" name="Slide Number Placeholder 3"/>
          <p:cNvSpPr>
            <a:spLocks noGrp="1"/>
          </p:cNvSpPr>
          <p:nvPr>
            <p:ph type="sldNum" sz="quarter" idx="10"/>
          </p:nvPr>
        </p:nvSpPr>
        <p:spPr/>
        <p:txBody>
          <a:bodyPr/>
          <a:lstStyle/>
          <a:p>
            <a:fld id="{7EE71FFD-6856-42C9-A591-5AC71D0806B0}" type="slidenum">
              <a:rPr lang="en-US" smtClean="0"/>
              <a:t>137</a:t>
            </a:fld>
            <a:endParaRPr lang="en-US"/>
          </a:p>
        </p:txBody>
      </p:sp>
    </p:spTree>
    <p:extLst>
      <p:ext uri="{BB962C8B-B14F-4D97-AF65-F5344CB8AC3E}">
        <p14:creationId xmlns:p14="http://schemas.microsoft.com/office/powerpoint/2010/main" val="3228940658"/>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Answer is C</a:t>
            </a:r>
          </a:p>
          <a:p>
            <a:endParaRPr lang="en-US" dirty="0"/>
          </a:p>
        </p:txBody>
      </p:sp>
      <p:sp>
        <p:nvSpPr>
          <p:cNvPr id="4" name="Slide Number Placeholder 3"/>
          <p:cNvSpPr>
            <a:spLocks noGrp="1"/>
          </p:cNvSpPr>
          <p:nvPr>
            <p:ph type="sldNum" sz="quarter" idx="10"/>
          </p:nvPr>
        </p:nvSpPr>
        <p:spPr/>
        <p:txBody>
          <a:bodyPr/>
          <a:lstStyle/>
          <a:p>
            <a:fld id="{7EE71FFD-6856-42C9-A591-5AC71D0806B0}" type="slidenum">
              <a:rPr lang="en-US" smtClean="0"/>
              <a:t>138</a:t>
            </a:fld>
            <a:endParaRPr lang="en-US"/>
          </a:p>
        </p:txBody>
      </p:sp>
    </p:spTree>
    <p:extLst>
      <p:ext uri="{BB962C8B-B14F-4D97-AF65-F5344CB8AC3E}">
        <p14:creationId xmlns:p14="http://schemas.microsoft.com/office/powerpoint/2010/main" val="3344500610"/>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Answer is C</a:t>
            </a:r>
          </a:p>
          <a:p>
            <a:endParaRPr lang="en-US" dirty="0"/>
          </a:p>
        </p:txBody>
      </p:sp>
      <p:sp>
        <p:nvSpPr>
          <p:cNvPr id="4" name="Slide Number Placeholder 3"/>
          <p:cNvSpPr>
            <a:spLocks noGrp="1"/>
          </p:cNvSpPr>
          <p:nvPr>
            <p:ph type="sldNum" sz="quarter" idx="10"/>
          </p:nvPr>
        </p:nvSpPr>
        <p:spPr/>
        <p:txBody>
          <a:bodyPr/>
          <a:lstStyle/>
          <a:p>
            <a:fld id="{7EE71FFD-6856-42C9-A591-5AC71D0806B0}" type="slidenum">
              <a:rPr lang="en-US" smtClean="0"/>
              <a:t>139</a:t>
            </a:fld>
            <a:endParaRPr lang="en-US"/>
          </a:p>
        </p:txBody>
      </p:sp>
    </p:spTree>
    <p:extLst>
      <p:ext uri="{BB962C8B-B14F-4D97-AF65-F5344CB8AC3E}">
        <p14:creationId xmlns:p14="http://schemas.microsoft.com/office/powerpoint/2010/main" val="21186500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Workers may request and receive information form the employer on OSHA’s rules and regulations, mandatory measuring or monitoring of toxic substances, and emergency procedures.</a:t>
            </a:r>
            <a:endParaRPr lang="en-US" dirty="0">
              <a:effectLst/>
            </a:endParaRPr>
          </a:p>
          <a:p>
            <a:r>
              <a:rPr lang="en-US" sz="1200" kern="1200" dirty="0">
                <a:solidFill>
                  <a:schemeClr val="tx1"/>
                </a:solidFill>
                <a:effectLst/>
                <a:latin typeface="+mn-lt"/>
                <a:ea typeface="+mn-ea"/>
                <a:cs typeface="+mn-cs"/>
              </a:rPr>
              <a:t> </a:t>
            </a:r>
            <a:endParaRPr lang="en-US" dirty="0">
              <a:effectLst/>
            </a:endParaRPr>
          </a:p>
          <a:p>
            <a:r>
              <a:rPr lang="en-US" sz="1200" kern="1200" dirty="0">
                <a:solidFill>
                  <a:schemeClr val="tx1"/>
                </a:solidFill>
                <a:effectLst/>
                <a:latin typeface="+mn-lt"/>
                <a:ea typeface="+mn-ea"/>
                <a:cs typeface="+mn-cs"/>
              </a:rPr>
              <a:t>They can also make formal complaints in confidence to OSHA, receive OSHA mandated training, and participate in the “walk around” portion of an OSHA inspection.</a:t>
            </a:r>
            <a:endParaRPr lang="en-US" dirty="0">
              <a:effectLst/>
            </a:endParaRPr>
          </a:p>
          <a:p>
            <a:endParaRPr lang="en-US" dirty="0"/>
          </a:p>
        </p:txBody>
      </p:sp>
      <p:sp>
        <p:nvSpPr>
          <p:cNvPr id="4" name="Slide Number Placeholder 3"/>
          <p:cNvSpPr>
            <a:spLocks noGrp="1"/>
          </p:cNvSpPr>
          <p:nvPr>
            <p:ph type="sldNum" sz="quarter" idx="10"/>
          </p:nvPr>
        </p:nvSpPr>
        <p:spPr/>
        <p:txBody>
          <a:bodyPr/>
          <a:lstStyle/>
          <a:p>
            <a:fld id="{7EE71FFD-6856-42C9-A591-5AC71D0806B0}" type="slidenum">
              <a:rPr lang="en-US" smtClean="0"/>
              <a:t>18</a:t>
            </a:fld>
            <a:endParaRPr lang="en-US"/>
          </a:p>
        </p:txBody>
      </p:sp>
    </p:spTree>
    <p:extLst>
      <p:ext uri="{BB962C8B-B14F-4D97-AF65-F5344CB8AC3E}">
        <p14:creationId xmlns:p14="http://schemas.microsoft.com/office/powerpoint/2010/main" val="6681321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Workers may refuse to perform dangerous work if they reasonably believe there is a threat of serious injury or death and the employer refuses to correct the condition after the employee requests it.</a:t>
            </a:r>
            <a:endParaRPr lang="en-US" dirty="0">
              <a:effectLst/>
            </a:endParaRPr>
          </a:p>
          <a:p>
            <a:r>
              <a:rPr lang="en-US" sz="1200" kern="1200" dirty="0">
                <a:solidFill>
                  <a:schemeClr val="tx1"/>
                </a:solidFill>
                <a:effectLst/>
                <a:latin typeface="+mn-lt"/>
                <a:ea typeface="+mn-ea"/>
                <a:cs typeface="+mn-cs"/>
              </a:rPr>
              <a:t> </a:t>
            </a:r>
            <a:endParaRPr lang="en-US" dirty="0">
              <a:effectLst/>
            </a:endParaRPr>
          </a:p>
          <a:p>
            <a:r>
              <a:rPr lang="en-US" sz="1200" kern="1200" dirty="0">
                <a:solidFill>
                  <a:schemeClr val="tx1"/>
                </a:solidFill>
                <a:effectLst/>
                <a:latin typeface="+mn-lt"/>
                <a:ea typeface="+mn-ea"/>
                <a:cs typeface="+mn-cs"/>
              </a:rPr>
              <a:t>They also have access to examine the OSHA 300 log of recordable injuries and illnesses, obtain safety data sheets for hazardous chemicals, and view work-related medical and exposure records.</a:t>
            </a:r>
            <a:endParaRPr lang="en-US" dirty="0">
              <a:effectLst/>
            </a:endParaRPr>
          </a:p>
          <a:p>
            <a:endParaRPr lang="en-US" dirty="0"/>
          </a:p>
        </p:txBody>
      </p:sp>
      <p:sp>
        <p:nvSpPr>
          <p:cNvPr id="4" name="Slide Number Placeholder 3"/>
          <p:cNvSpPr>
            <a:spLocks noGrp="1"/>
          </p:cNvSpPr>
          <p:nvPr>
            <p:ph type="sldNum" sz="quarter" idx="10"/>
          </p:nvPr>
        </p:nvSpPr>
        <p:spPr/>
        <p:txBody>
          <a:bodyPr/>
          <a:lstStyle/>
          <a:p>
            <a:fld id="{7EE71FFD-6856-42C9-A591-5AC71D0806B0}" type="slidenum">
              <a:rPr lang="en-US" smtClean="0"/>
              <a:t>19</a:t>
            </a:fld>
            <a:endParaRPr lang="en-US"/>
          </a:p>
        </p:txBody>
      </p:sp>
    </p:spTree>
    <p:extLst>
      <p:ext uri="{BB962C8B-B14F-4D97-AF65-F5344CB8AC3E}">
        <p14:creationId xmlns:p14="http://schemas.microsoft.com/office/powerpoint/2010/main" val="13175648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Workers have the right to contest an abatement period given to an employer by OSHA, intervene in enforcement proceedings against the employer, and report unsafe conditions or practices to OSHA without fear of retaliation from the employer.</a:t>
            </a:r>
            <a:endParaRPr lang="en-US" dirty="0">
              <a:effectLst/>
            </a:endParaRPr>
          </a:p>
          <a:p>
            <a:endParaRPr lang="en-US" dirty="0"/>
          </a:p>
        </p:txBody>
      </p:sp>
      <p:sp>
        <p:nvSpPr>
          <p:cNvPr id="4" name="Slide Number Placeholder 3"/>
          <p:cNvSpPr>
            <a:spLocks noGrp="1"/>
          </p:cNvSpPr>
          <p:nvPr>
            <p:ph type="sldNum" sz="quarter" idx="10"/>
          </p:nvPr>
        </p:nvSpPr>
        <p:spPr/>
        <p:txBody>
          <a:bodyPr/>
          <a:lstStyle/>
          <a:p>
            <a:fld id="{7EE71FFD-6856-42C9-A591-5AC71D0806B0}" type="slidenum">
              <a:rPr lang="en-US" smtClean="0"/>
              <a:t>20</a:t>
            </a:fld>
            <a:endParaRPr lang="en-US"/>
          </a:p>
        </p:txBody>
      </p:sp>
    </p:spTree>
    <p:extLst>
      <p:ext uri="{BB962C8B-B14F-4D97-AF65-F5344CB8AC3E}">
        <p14:creationId xmlns:p14="http://schemas.microsoft.com/office/powerpoint/2010/main" val="26062536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hlinkClick r:id="rId3"/>
              </a:rPr>
              <a:t>1903.2(a)(1)</a:t>
            </a:r>
            <a:r>
              <a:rPr lang="en-US" sz="1200" b="0" i="0" kern="1200" dirty="0">
                <a:solidFill>
                  <a:schemeClr val="tx1"/>
                </a:solidFill>
                <a:effectLst/>
                <a:latin typeface="+mn-lt"/>
                <a:ea typeface="+mn-ea"/>
                <a:cs typeface="+mn-cs"/>
              </a:rPr>
              <a:t>Each employer shall post and keep posted a notice or notices, to be furnished by the Occupational Safety and Health Administration, U.S. Department of Labor, informing employees of the protections and obligations provided for in the Act, and that for assistance and information, including copies of the Act and of specific safety and health standards, employees should contact the employer or the nearest office of the Department of Labor. Such notice or notices shall be posted by the employer in each establishment in a conspicuous place or places where notices to employees are customarily posted. Each employer shall take steps to insure that such notices are not altered, defaced, or covered by other material.</a:t>
            </a:r>
          </a:p>
          <a:p>
            <a:endParaRPr lang="en-US" dirty="0"/>
          </a:p>
        </p:txBody>
      </p:sp>
      <p:sp>
        <p:nvSpPr>
          <p:cNvPr id="4" name="Slide Number Placeholder 3"/>
          <p:cNvSpPr>
            <a:spLocks noGrp="1"/>
          </p:cNvSpPr>
          <p:nvPr>
            <p:ph type="sldNum" sz="quarter" idx="10"/>
          </p:nvPr>
        </p:nvSpPr>
        <p:spPr/>
        <p:txBody>
          <a:bodyPr/>
          <a:lstStyle/>
          <a:p>
            <a:fld id="{7EE71FFD-6856-42C9-A591-5AC71D0806B0}" type="slidenum">
              <a:rPr lang="en-US" smtClean="0"/>
              <a:t>21</a:t>
            </a:fld>
            <a:endParaRPr lang="en-US"/>
          </a:p>
        </p:txBody>
      </p:sp>
    </p:spTree>
    <p:extLst>
      <p:ext uri="{BB962C8B-B14F-4D97-AF65-F5344CB8AC3E}">
        <p14:creationId xmlns:p14="http://schemas.microsoft.com/office/powerpoint/2010/main" val="12050594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It is the employer’s responsibility to provide a workplace free of recognized hazards for its employees Complying with the Occupational Safety &amp; Health Act and Administration, including all applicable regulations in 29 CFR 1904, 1910 and 1926, greatly help the employer do this. Other responsibilities they have include examining workplace conditions to determine their safety and warning employees of potential hazards with signs, etc. The employer also must ensure safe tools and equipment, whether they be provided by the employer or not.</a:t>
            </a:r>
            <a:endParaRPr lang="en-US" dirty="0">
              <a:effectLst/>
            </a:endParaRPr>
          </a:p>
          <a:p>
            <a:endParaRPr lang="en-US" dirty="0"/>
          </a:p>
        </p:txBody>
      </p:sp>
      <p:sp>
        <p:nvSpPr>
          <p:cNvPr id="4" name="Slide Number Placeholder 3"/>
          <p:cNvSpPr>
            <a:spLocks noGrp="1"/>
          </p:cNvSpPr>
          <p:nvPr>
            <p:ph type="sldNum" sz="quarter" idx="10"/>
          </p:nvPr>
        </p:nvSpPr>
        <p:spPr/>
        <p:txBody>
          <a:bodyPr/>
          <a:lstStyle/>
          <a:p>
            <a:fld id="{7EE71FFD-6856-42C9-A591-5AC71D0806B0}" type="slidenum">
              <a:rPr lang="en-US" smtClean="0"/>
              <a:t>22</a:t>
            </a:fld>
            <a:endParaRPr lang="en-US"/>
          </a:p>
        </p:txBody>
      </p:sp>
    </p:spTree>
    <p:extLst>
      <p:ext uri="{BB962C8B-B14F-4D97-AF65-F5344CB8AC3E}">
        <p14:creationId xmlns:p14="http://schemas.microsoft.com/office/powerpoint/2010/main" val="39225439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Having procedures explaining how to do work safely and providing training that can be understood by the employees receiving it fall under the employer’s responsibility. This may include having training in languages other than English if needed. Another responsibility of the employer is having a written hazard communication program if there are hazardous chemicals in the workplace. It is never acceptable to have employees work with chemicals without them receiving training on how to do it safely. Also, chemical safety information must always be available to employees and their representatives.</a:t>
            </a:r>
            <a:endParaRPr lang="en-US" dirty="0">
              <a:effectLst/>
            </a:endParaRPr>
          </a:p>
          <a:p>
            <a:r>
              <a:rPr lang="en-US" sz="1200" kern="1200" dirty="0">
                <a:solidFill>
                  <a:schemeClr val="tx1"/>
                </a:solidFill>
                <a:effectLst/>
                <a:latin typeface="+mn-lt"/>
                <a:ea typeface="+mn-ea"/>
                <a:cs typeface="+mn-cs"/>
              </a:rPr>
              <a:t> </a:t>
            </a:r>
            <a:endParaRPr lang="en-US" dirty="0">
              <a:effectLst/>
            </a:endParaRPr>
          </a:p>
          <a:p>
            <a:r>
              <a:rPr lang="en-US" sz="1200" kern="1200" dirty="0">
                <a:solidFill>
                  <a:schemeClr val="tx1"/>
                </a:solidFill>
                <a:effectLst/>
                <a:latin typeface="+mn-lt"/>
                <a:ea typeface="+mn-ea"/>
                <a:cs typeface="+mn-cs"/>
              </a:rPr>
              <a:t>Employers are required to have certain medical examinations performed for employees under some OSHA regulations with cost going to the employer. Each employer must also post the employee rights poster (or state labor department equivalent) at each facility in a prominent location. The poster summarizes the rights of employees working in the United States.</a:t>
            </a:r>
            <a:endParaRPr lang="en-US" dirty="0">
              <a:effectLst/>
            </a:endParaRPr>
          </a:p>
          <a:p>
            <a:endParaRPr lang="en-US" dirty="0"/>
          </a:p>
        </p:txBody>
      </p:sp>
      <p:sp>
        <p:nvSpPr>
          <p:cNvPr id="4" name="Slide Number Placeholder 3"/>
          <p:cNvSpPr>
            <a:spLocks noGrp="1"/>
          </p:cNvSpPr>
          <p:nvPr>
            <p:ph type="sldNum" sz="quarter" idx="10"/>
          </p:nvPr>
        </p:nvSpPr>
        <p:spPr/>
        <p:txBody>
          <a:bodyPr/>
          <a:lstStyle/>
          <a:p>
            <a:fld id="{7EE71FFD-6856-42C9-A591-5AC71D0806B0}" type="slidenum">
              <a:rPr lang="en-US" smtClean="0"/>
              <a:t>23</a:t>
            </a:fld>
            <a:endParaRPr lang="en-US"/>
          </a:p>
        </p:txBody>
      </p:sp>
    </p:spTree>
    <p:extLst>
      <p:ext uri="{BB962C8B-B14F-4D97-AF65-F5344CB8AC3E}">
        <p14:creationId xmlns:p14="http://schemas.microsoft.com/office/powerpoint/2010/main" val="28746619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There are several recordkeeping requirements for employers:</a:t>
            </a:r>
          </a:p>
          <a:p>
            <a:pPr lvl="0"/>
            <a:r>
              <a:rPr lang="en-US" sz="1200" kern="1200" dirty="0">
                <a:solidFill>
                  <a:schemeClr val="tx1"/>
                </a:solidFill>
                <a:effectLst/>
                <a:latin typeface="+mn-lt"/>
                <a:ea typeface="+mn-ea"/>
                <a:cs typeface="+mn-cs"/>
              </a:rPr>
              <a:t>Reporting serious injuries (those involving amputations, loss of an eye, and hospitalizations of 3 or more) and fatalities to OSHA within 8 hours. States with state-run plans have their state’s OSHA office to report to while states under federal OSHA report to federal OSHA.</a:t>
            </a:r>
          </a:p>
          <a:p>
            <a:pPr lvl="0"/>
            <a:r>
              <a:rPr lang="en-US" sz="1200" kern="1200" dirty="0">
                <a:solidFill>
                  <a:schemeClr val="tx1"/>
                </a:solidFill>
                <a:effectLst/>
                <a:latin typeface="+mn-lt"/>
                <a:ea typeface="+mn-ea"/>
                <a:cs typeface="+mn-cs"/>
              </a:rPr>
              <a:t>Keep records of injuries and illnesses on the OSHA 300 log and allow employee access to view logs. Logs are to be kept for 5 years.</a:t>
            </a:r>
          </a:p>
          <a:p>
            <a:pPr lvl="0"/>
            <a:r>
              <a:rPr lang="en-US" sz="1200" kern="1200" dirty="0">
                <a:solidFill>
                  <a:schemeClr val="tx1"/>
                </a:solidFill>
                <a:effectLst/>
                <a:latin typeface="+mn-lt"/>
                <a:ea typeface="+mn-ea"/>
                <a:cs typeface="+mn-cs"/>
              </a:rPr>
              <a:t>Allow employee access to medical and exposure records related to work performed.</a:t>
            </a:r>
          </a:p>
          <a:p>
            <a:r>
              <a:rPr lang="en-US" sz="1200" kern="1200" dirty="0">
                <a:solidFill>
                  <a:schemeClr val="tx1"/>
                </a:solidFill>
                <a:effectLst/>
                <a:latin typeface="+mn-lt"/>
                <a:ea typeface="+mn-ea"/>
                <a:cs typeface="+mn-cs"/>
              </a:rPr>
              <a:t>Employers are prohibited from discriminating against any employee for exercising their safety and health rights.</a:t>
            </a:r>
          </a:p>
          <a:p>
            <a:endParaRPr lang="en-US" dirty="0"/>
          </a:p>
        </p:txBody>
      </p:sp>
      <p:sp>
        <p:nvSpPr>
          <p:cNvPr id="4" name="Slide Number Placeholder 3"/>
          <p:cNvSpPr>
            <a:spLocks noGrp="1"/>
          </p:cNvSpPr>
          <p:nvPr>
            <p:ph type="sldNum" sz="quarter" idx="10"/>
          </p:nvPr>
        </p:nvSpPr>
        <p:spPr/>
        <p:txBody>
          <a:bodyPr/>
          <a:lstStyle/>
          <a:p>
            <a:fld id="{7EE71FFD-6856-42C9-A591-5AC71D0806B0}" type="slidenum">
              <a:rPr lang="en-US" smtClean="0"/>
              <a:t>24</a:t>
            </a:fld>
            <a:endParaRPr lang="en-US"/>
          </a:p>
        </p:txBody>
      </p:sp>
    </p:spTree>
    <p:extLst>
      <p:ext uri="{BB962C8B-B14F-4D97-AF65-F5344CB8AC3E}">
        <p14:creationId xmlns:p14="http://schemas.microsoft.com/office/powerpoint/2010/main" val="28124056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purpose is to ensure you have a solid understanding of the Subpart P regulations and employer’s responsibility for the safety of their employees. </a:t>
            </a:r>
            <a:endParaRPr lang="en-US" dirty="0">
              <a:effectLst/>
            </a:endParaRPr>
          </a:p>
          <a:p>
            <a:endParaRPr lang="en-US" dirty="0"/>
          </a:p>
        </p:txBody>
      </p:sp>
      <p:sp>
        <p:nvSpPr>
          <p:cNvPr id="4" name="Slide Number Placeholder 3"/>
          <p:cNvSpPr>
            <a:spLocks noGrp="1"/>
          </p:cNvSpPr>
          <p:nvPr>
            <p:ph type="sldNum" sz="quarter" idx="10"/>
          </p:nvPr>
        </p:nvSpPr>
        <p:spPr/>
        <p:txBody>
          <a:bodyPr/>
          <a:lstStyle/>
          <a:p>
            <a:fld id="{7EE71FFD-6856-42C9-A591-5AC71D0806B0}" type="slidenum">
              <a:rPr lang="en-US" smtClean="0"/>
              <a:t>3</a:t>
            </a:fld>
            <a:endParaRPr lang="en-US"/>
          </a:p>
        </p:txBody>
      </p:sp>
    </p:spTree>
    <p:extLst>
      <p:ext uri="{BB962C8B-B14F-4D97-AF65-F5344CB8AC3E}">
        <p14:creationId xmlns:p14="http://schemas.microsoft.com/office/powerpoint/2010/main" val="35236732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When employers receive citations, they are required to post them in or near the area of the violation in plain view for a prescribed number of days or until the hazard is abated. They are also given an abatement period, by the end of which they must prove to OSHA that the hazard has been abated.</a:t>
            </a:r>
            <a:endParaRPr lang="en-US" dirty="0">
              <a:effectLst/>
            </a:endParaRPr>
          </a:p>
          <a:p>
            <a:r>
              <a:rPr lang="en-US" sz="1200" kern="1200" dirty="0">
                <a:solidFill>
                  <a:schemeClr val="tx1"/>
                </a:solidFill>
                <a:effectLst/>
                <a:latin typeface="+mn-lt"/>
                <a:ea typeface="+mn-ea"/>
                <a:cs typeface="+mn-cs"/>
              </a:rPr>
              <a:t> </a:t>
            </a:r>
            <a:endParaRPr lang="en-US" dirty="0">
              <a:effectLst/>
            </a:endParaRPr>
          </a:p>
          <a:p>
            <a:r>
              <a:rPr lang="en-US" sz="1200" kern="1200" dirty="0">
                <a:solidFill>
                  <a:schemeClr val="tx1"/>
                </a:solidFill>
                <a:effectLst/>
                <a:latin typeface="+mn-lt"/>
                <a:ea typeface="+mn-ea"/>
                <a:cs typeface="+mn-cs"/>
              </a:rPr>
              <a:t>Though not a requirement, OSHA highly recommends that all employer adopt and implement a safety and health program. It is anticipated that this will eventually become a requirement for employers under the OSH Act.</a:t>
            </a:r>
            <a:endParaRPr lang="en-US" dirty="0">
              <a:effectLst/>
            </a:endParaRPr>
          </a:p>
          <a:p>
            <a:endParaRPr lang="en-US" dirty="0"/>
          </a:p>
        </p:txBody>
      </p:sp>
      <p:sp>
        <p:nvSpPr>
          <p:cNvPr id="4" name="Slide Number Placeholder 3"/>
          <p:cNvSpPr>
            <a:spLocks noGrp="1"/>
          </p:cNvSpPr>
          <p:nvPr>
            <p:ph type="sldNum" sz="quarter" idx="10"/>
          </p:nvPr>
        </p:nvSpPr>
        <p:spPr/>
        <p:txBody>
          <a:bodyPr/>
          <a:lstStyle/>
          <a:p>
            <a:fld id="{7EE71FFD-6856-42C9-A591-5AC71D0806B0}" type="slidenum">
              <a:rPr lang="en-US" smtClean="0"/>
              <a:t>25</a:t>
            </a:fld>
            <a:endParaRPr lang="en-US"/>
          </a:p>
        </p:txBody>
      </p:sp>
    </p:spTree>
    <p:extLst>
      <p:ext uri="{BB962C8B-B14F-4D97-AF65-F5344CB8AC3E}">
        <p14:creationId xmlns:p14="http://schemas.microsoft.com/office/powerpoint/2010/main" val="39530895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E71FFD-6856-42C9-A591-5AC71D0806B0}" type="slidenum">
              <a:rPr lang="en-US" smtClean="0"/>
              <a:t>26</a:t>
            </a:fld>
            <a:endParaRPr lang="en-US"/>
          </a:p>
        </p:txBody>
      </p:sp>
    </p:spTree>
    <p:extLst>
      <p:ext uri="{BB962C8B-B14F-4D97-AF65-F5344CB8AC3E}">
        <p14:creationId xmlns:p14="http://schemas.microsoft.com/office/powerpoint/2010/main" val="35431078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is an excavation with water in the bottom.</a:t>
            </a:r>
            <a:endParaRPr lang="en-US" dirty="0">
              <a:effectLst/>
            </a:endParaRPr>
          </a:p>
          <a:p>
            <a:r>
              <a:rPr lang="en-US" sz="1200" kern="1200" dirty="0">
                <a:solidFill>
                  <a:schemeClr val="tx1"/>
                </a:solidFill>
                <a:effectLst/>
                <a:latin typeface="+mn-lt"/>
                <a:ea typeface="+mn-ea"/>
                <a:cs typeface="+mn-cs"/>
              </a:rPr>
              <a:t>Photo credit-creative commons.</a:t>
            </a:r>
            <a:endParaRPr lang="en-US" dirty="0">
              <a:effectLst/>
            </a:endParaRPr>
          </a:p>
          <a:p>
            <a:endParaRPr lang="en-US" dirty="0"/>
          </a:p>
        </p:txBody>
      </p:sp>
      <p:sp>
        <p:nvSpPr>
          <p:cNvPr id="4" name="Slide Number Placeholder 3"/>
          <p:cNvSpPr>
            <a:spLocks noGrp="1"/>
          </p:cNvSpPr>
          <p:nvPr>
            <p:ph type="sldNum" sz="quarter" idx="10"/>
          </p:nvPr>
        </p:nvSpPr>
        <p:spPr/>
        <p:txBody>
          <a:bodyPr/>
          <a:lstStyle/>
          <a:p>
            <a:fld id="{7EE71FFD-6856-42C9-A591-5AC71D0806B0}" type="slidenum">
              <a:rPr lang="en-US" smtClean="0"/>
              <a:t>27</a:t>
            </a:fld>
            <a:endParaRPr lang="en-US"/>
          </a:p>
        </p:txBody>
      </p:sp>
    </p:spTree>
    <p:extLst>
      <p:ext uri="{BB962C8B-B14F-4D97-AF65-F5344CB8AC3E}">
        <p14:creationId xmlns:p14="http://schemas.microsoft.com/office/powerpoint/2010/main" val="23706160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Trench-This definition is from OSHA. A trench is generally deeper than it is wide, but not more than 15 ft. wide at the bottom. A trench can also be made by having forms or other structures inside an excavation.</a:t>
            </a:r>
            <a:endParaRPr lang="en-US" dirty="0">
              <a:effectLst/>
            </a:endParaRPr>
          </a:p>
          <a:p>
            <a:endParaRPr lang="en-US" dirty="0"/>
          </a:p>
        </p:txBody>
      </p:sp>
      <p:sp>
        <p:nvSpPr>
          <p:cNvPr id="4" name="Slide Number Placeholder 3"/>
          <p:cNvSpPr>
            <a:spLocks noGrp="1"/>
          </p:cNvSpPr>
          <p:nvPr>
            <p:ph type="sldNum" sz="quarter" idx="10"/>
          </p:nvPr>
        </p:nvSpPr>
        <p:spPr/>
        <p:txBody>
          <a:bodyPr/>
          <a:lstStyle/>
          <a:p>
            <a:fld id="{7EE71FFD-6856-42C9-A591-5AC71D0806B0}" type="slidenum">
              <a:rPr lang="en-US" smtClean="0"/>
              <a:t>28</a:t>
            </a:fld>
            <a:endParaRPr lang="en-US"/>
          </a:p>
        </p:txBody>
      </p:sp>
    </p:spTree>
    <p:extLst>
      <p:ext uri="{BB962C8B-B14F-4D97-AF65-F5344CB8AC3E}">
        <p14:creationId xmlns:p14="http://schemas.microsoft.com/office/powerpoint/2010/main" val="25082112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is a trench through and along a roadway.</a:t>
            </a:r>
            <a:endParaRPr lang="en-US" dirty="0">
              <a:effectLst/>
            </a:endParaRPr>
          </a:p>
          <a:p>
            <a:r>
              <a:rPr lang="en-US" sz="1200" kern="1200" dirty="0">
                <a:solidFill>
                  <a:schemeClr val="tx1"/>
                </a:solidFill>
                <a:effectLst/>
                <a:latin typeface="+mn-lt"/>
                <a:ea typeface="+mn-ea"/>
                <a:cs typeface="+mn-cs"/>
              </a:rPr>
              <a:t>Photo credit-creative commons.</a:t>
            </a:r>
            <a:endParaRPr lang="en-US" dirty="0">
              <a:effectLst/>
            </a:endParaRPr>
          </a:p>
          <a:p>
            <a:endParaRPr lang="en-US" dirty="0"/>
          </a:p>
        </p:txBody>
      </p:sp>
      <p:sp>
        <p:nvSpPr>
          <p:cNvPr id="4" name="Slide Number Placeholder 3"/>
          <p:cNvSpPr>
            <a:spLocks noGrp="1"/>
          </p:cNvSpPr>
          <p:nvPr>
            <p:ph type="sldNum" sz="quarter" idx="10"/>
          </p:nvPr>
        </p:nvSpPr>
        <p:spPr/>
        <p:txBody>
          <a:bodyPr/>
          <a:lstStyle/>
          <a:p>
            <a:fld id="{7EE71FFD-6856-42C9-A591-5AC71D0806B0}" type="slidenum">
              <a:rPr lang="en-US" smtClean="0"/>
              <a:t>29</a:t>
            </a:fld>
            <a:endParaRPr lang="en-US"/>
          </a:p>
        </p:txBody>
      </p:sp>
    </p:spTree>
    <p:extLst>
      <p:ext uri="{BB962C8B-B14F-4D97-AF65-F5344CB8AC3E}">
        <p14:creationId xmlns:p14="http://schemas.microsoft.com/office/powerpoint/2010/main" val="13555383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Cave-in-The full OSHA definition includes “the loss of soil from under a trench shield or support system, and its sudden movement into the excavation, either by falling or sliding”</a:t>
            </a:r>
            <a:endParaRPr lang="en-US" dirty="0">
              <a:effectLst/>
            </a:endParaRPr>
          </a:p>
          <a:p>
            <a:endParaRPr lang="en-US" dirty="0"/>
          </a:p>
        </p:txBody>
      </p:sp>
      <p:sp>
        <p:nvSpPr>
          <p:cNvPr id="4" name="Slide Number Placeholder 3"/>
          <p:cNvSpPr>
            <a:spLocks noGrp="1"/>
          </p:cNvSpPr>
          <p:nvPr>
            <p:ph type="sldNum" sz="quarter" idx="10"/>
          </p:nvPr>
        </p:nvSpPr>
        <p:spPr/>
        <p:txBody>
          <a:bodyPr/>
          <a:lstStyle/>
          <a:p>
            <a:fld id="{7EE71FFD-6856-42C9-A591-5AC71D0806B0}" type="slidenum">
              <a:rPr lang="en-US" smtClean="0"/>
              <a:t>30</a:t>
            </a:fld>
            <a:endParaRPr lang="en-US"/>
          </a:p>
        </p:txBody>
      </p:sp>
    </p:spTree>
    <p:extLst>
      <p:ext uri="{BB962C8B-B14F-4D97-AF65-F5344CB8AC3E}">
        <p14:creationId xmlns:p14="http://schemas.microsoft.com/office/powerpoint/2010/main" val="7102070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is an excavation site after OSHA showed up and had workers evacuate. Their intervention prevented injuries and possibly deaths.</a:t>
            </a:r>
            <a:endParaRPr lang="en-US" dirty="0">
              <a:effectLst/>
            </a:endParaRPr>
          </a:p>
          <a:p>
            <a:r>
              <a:rPr lang="en-US" sz="1200" kern="1200" dirty="0">
                <a:solidFill>
                  <a:schemeClr val="tx1"/>
                </a:solidFill>
                <a:effectLst/>
                <a:latin typeface="+mn-lt"/>
                <a:ea typeface="+mn-ea"/>
                <a:cs typeface="+mn-cs"/>
              </a:rPr>
              <a:t> </a:t>
            </a:r>
            <a:endParaRPr lang="en-US" dirty="0">
              <a:effectLst/>
            </a:endParaRPr>
          </a:p>
          <a:p>
            <a:r>
              <a:rPr lang="en-US" sz="1200" kern="1200" dirty="0">
                <a:solidFill>
                  <a:schemeClr val="tx1"/>
                </a:solidFill>
                <a:effectLst/>
                <a:latin typeface="+mn-lt"/>
                <a:ea typeface="+mn-ea"/>
                <a:cs typeface="+mn-cs"/>
              </a:rPr>
              <a:t>Photo credit-OSHA.</a:t>
            </a:r>
            <a:endParaRPr lang="en-US" dirty="0">
              <a:effectLst/>
            </a:endParaRPr>
          </a:p>
          <a:p>
            <a:r>
              <a:rPr lang="en-US" sz="1200" u="sng" kern="1200" dirty="0">
                <a:solidFill>
                  <a:schemeClr val="tx1"/>
                </a:solidFill>
                <a:effectLst/>
                <a:latin typeface="+mn-lt"/>
                <a:ea typeface="+mn-ea"/>
                <a:cs typeface="+mn-cs"/>
                <a:hlinkClick r:id="rId3"/>
              </a:rPr>
              <a:t>https://www.osha.gov/doc/trench-collapse.html</a:t>
            </a:r>
            <a:r>
              <a:rPr lang="en-US" dirty="0">
                <a:effectLst/>
              </a:rPr>
              <a:t> </a:t>
            </a:r>
          </a:p>
          <a:p>
            <a:endParaRPr lang="en-US" dirty="0"/>
          </a:p>
        </p:txBody>
      </p:sp>
      <p:sp>
        <p:nvSpPr>
          <p:cNvPr id="4" name="Slide Number Placeholder 3"/>
          <p:cNvSpPr>
            <a:spLocks noGrp="1"/>
          </p:cNvSpPr>
          <p:nvPr>
            <p:ph type="sldNum" sz="quarter" idx="10"/>
          </p:nvPr>
        </p:nvSpPr>
        <p:spPr/>
        <p:txBody>
          <a:bodyPr/>
          <a:lstStyle/>
          <a:p>
            <a:fld id="{7EE71FFD-6856-42C9-A591-5AC71D0806B0}" type="slidenum">
              <a:rPr lang="en-US" smtClean="0"/>
              <a:t>31</a:t>
            </a:fld>
            <a:endParaRPr lang="en-US"/>
          </a:p>
        </p:txBody>
      </p:sp>
    </p:spTree>
    <p:extLst>
      <p:ext uri="{BB962C8B-B14F-4D97-AF65-F5344CB8AC3E}">
        <p14:creationId xmlns:p14="http://schemas.microsoft.com/office/powerpoint/2010/main" val="218300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Protective system-This definition is from OSHA. OSHA also says that “Protective systems include support systems, sloping and benching systems, shield systems, and other systems that provide the necessary protection.”</a:t>
            </a:r>
            <a:endParaRPr lang="en-US" dirty="0">
              <a:effectLst/>
            </a:endParaRPr>
          </a:p>
          <a:p>
            <a:endParaRPr lang="en-US" dirty="0"/>
          </a:p>
        </p:txBody>
      </p:sp>
      <p:sp>
        <p:nvSpPr>
          <p:cNvPr id="4" name="Slide Number Placeholder 3"/>
          <p:cNvSpPr>
            <a:spLocks noGrp="1"/>
          </p:cNvSpPr>
          <p:nvPr>
            <p:ph type="sldNum" sz="quarter" idx="10"/>
          </p:nvPr>
        </p:nvSpPr>
        <p:spPr/>
        <p:txBody>
          <a:bodyPr/>
          <a:lstStyle/>
          <a:p>
            <a:fld id="{7EE71FFD-6856-42C9-A591-5AC71D0806B0}" type="slidenum">
              <a:rPr lang="en-US" smtClean="0"/>
              <a:t>32</a:t>
            </a:fld>
            <a:endParaRPr lang="en-US"/>
          </a:p>
        </p:txBody>
      </p:sp>
    </p:spTree>
    <p:extLst>
      <p:ext uri="{BB962C8B-B14F-4D97-AF65-F5344CB8AC3E}">
        <p14:creationId xmlns:p14="http://schemas.microsoft.com/office/powerpoint/2010/main" val="25065942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Left photo-an example of sloping the walls/faces of an excavation to eliminate the potential for cave-ins.</a:t>
            </a:r>
            <a:endParaRPr lang="en-US" dirty="0">
              <a:effectLst/>
            </a:endParaRPr>
          </a:p>
          <a:p>
            <a:r>
              <a:rPr lang="en-US" sz="1200" kern="1200" dirty="0">
                <a:solidFill>
                  <a:schemeClr val="tx1"/>
                </a:solidFill>
                <a:effectLst/>
                <a:latin typeface="+mn-lt"/>
                <a:ea typeface="+mn-ea"/>
                <a:cs typeface="+mn-cs"/>
              </a:rPr>
              <a:t>Photo used with permission from Benjamin </a:t>
            </a:r>
            <a:r>
              <a:rPr lang="en-US" sz="1200" kern="1200" dirty="0" err="1">
                <a:solidFill>
                  <a:schemeClr val="tx1"/>
                </a:solidFill>
                <a:effectLst/>
                <a:latin typeface="+mn-lt"/>
                <a:ea typeface="+mn-ea"/>
                <a:cs typeface="+mn-cs"/>
              </a:rPr>
              <a:t>Yaney</a:t>
            </a:r>
            <a:r>
              <a:rPr lang="en-US" sz="1200" kern="1200" dirty="0">
                <a:solidFill>
                  <a:schemeClr val="tx1"/>
                </a:solidFill>
                <a:effectLst/>
                <a:latin typeface="+mn-lt"/>
                <a:ea typeface="+mn-ea"/>
                <a:cs typeface="+mn-cs"/>
              </a:rPr>
              <a:t>.</a:t>
            </a:r>
            <a:endParaRPr lang="en-US" dirty="0">
              <a:effectLst/>
            </a:endParaRPr>
          </a:p>
          <a:p>
            <a:r>
              <a:rPr lang="en-US" sz="1200" kern="1200" dirty="0">
                <a:solidFill>
                  <a:schemeClr val="tx1"/>
                </a:solidFill>
                <a:effectLst/>
                <a:latin typeface="+mn-lt"/>
                <a:ea typeface="+mn-ea"/>
                <a:cs typeface="+mn-cs"/>
              </a:rPr>
              <a:t> </a:t>
            </a:r>
            <a:endParaRPr lang="en-US" dirty="0">
              <a:effectLst/>
            </a:endParaRPr>
          </a:p>
          <a:p>
            <a:r>
              <a:rPr lang="en-US" sz="1200" kern="1200" dirty="0">
                <a:solidFill>
                  <a:schemeClr val="tx1"/>
                </a:solidFill>
                <a:effectLst/>
                <a:latin typeface="+mn-lt"/>
                <a:ea typeface="+mn-ea"/>
                <a:cs typeface="+mn-cs"/>
              </a:rPr>
              <a:t>Center photo-an example of shielding, using a trench box to protect the workers inside from the walls caving-in. </a:t>
            </a:r>
            <a:endParaRPr lang="en-US" dirty="0">
              <a:effectLst/>
            </a:endParaRPr>
          </a:p>
          <a:p>
            <a:r>
              <a:rPr lang="en-US" sz="1200" kern="1200" dirty="0">
                <a:solidFill>
                  <a:schemeClr val="tx1"/>
                </a:solidFill>
                <a:effectLst/>
                <a:latin typeface="+mn-lt"/>
                <a:ea typeface="+mn-ea"/>
                <a:cs typeface="+mn-cs"/>
              </a:rPr>
              <a:t>Shielding photo credit – David Ponder.</a:t>
            </a:r>
            <a:endParaRPr lang="en-US" dirty="0">
              <a:effectLst/>
            </a:endParaRPr>
          </a:p>
          <a:p>
            <a:r>
              <a:rPr lang="en-US" dirty="0">
                <a:effectLst/>
              </a:rPr>
              <a:t> </a:t>
            </a:r>
          </a:p>
          <a:p>
            <a:r>
              <a:rPr lang="en-US" sz="1200" kern="1200" dirty="0">
                <a:solidFill>
                  <a:schemeClr val="tx1"/>
                </a:solidFill>
                <a:effectLst/>
                <a:latin typeface="+mn-lt"/>
                <a:ea typeface="+mn-ea"/>
                <a:cs typeface="+mn-cs"/>
              </a:rPr>
              <a:t>Right photo-an example of hydraulic shoring. Its purpose is bracing the walls of a trench excavation to support them, so they don’t cave-in.</a:t>
            </a:r>
            <a:endParaRPr lang="en-US" dirty="0">
              <a:effectLst/>
            </a:endParaRPr>
          </a:p>
          <a:p>
            <a:r>
              <a:rPr lang="en-US" sz="1200" kern="1200" dirty="0">
                <a:solidFill>
                  <a:schemeClr val="tx1"/>
                </a:solidFill>
                <a:effectLst/>
                <a:latin typeface="+mn-lt"/>
                <a:ea typeface="+mn-ea"/>
                <a:cs typeface="+mn-cs"/>
              </a:rPr>
              <a:t>Shoring photo credit – David Ponder</a:t>
            </a:r>
            <a:r>
              <a:rPr lang="en-US" sz="1200" dirty="0">
                <a:effectLst/>
              </a:rPr>
              <a:t>. </a:t>
            </a:r>
            <a:endParaRPr lang="en-US" dirty="0">
              <a:effectLst/>
            </a:endParaRPr>
          </a:p>
          <a:p>
            <a:endParaRPr lang="en-US" dirty="0"/>
          </a:p>
        </p:txBody>
      </p:sp>
      <p:sp>
        <p:nvSpPr>
          <p:cNvPr id="4" name="Slide Number Placeholder 3"/>
          <p:cNvSpPr>
            <a:spLocks noGrp="1"/>
          </p:cNvSpPr>
          <p:nvPr>
            <p:ph type="sldNum" sz="quarter" idx="10"/>
          </p:nvPr>
        </p:nvSpPr>
        <p:spPr/>
        <p:txBody>
          <a:bodyPr/>
          <a:lstStyle/>
          <a:p>
            <a:fld id="{7EE71FFD-6856-42C9-A591-5AC71D0806B0}" type="slidenum">
              <a:rPr lang="en-US" smtClean="0"/>
              <a:t>33</a:t>
            </a:fld>
            <a:endParaRPr lang="en-US"/>
          </a:p>
        </p:txBody>
      </p:sp>
    </p:spTree>
    <p:extLst>
      <p:ext uri="{BB962C8B-B14F-4D97-AF65-F5344CB8AC3E}">
        <p14:creationId xmlns:p14="http://schemas.microsoft.com/office/powerpoint/2010/main" val="29731573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image depicts sloping and shielding/shoring in an easy to remember fashion.</a:t>
            </a:r>
            <a:endParaRPr lang="en-US" dirty="0">
              <a:effectLst/>
            </a:endParaRPr>
          </a:p>
          <a:p>
            <a:r>
              <a:rPr lang="en-US" sz="1200" kern="1200" dirty="0">
                <a:solidFill>
                  <a:schemeClr val="tx1"/>
                </a:solidFill>
                <a:effectLst/>
                <a:latin typeface="+mn-lt"/>
                <a:ea typeface="+mn-ea"/>
                <a:cs typeface="+mn-cs"/>
              </a:rPr>
              <a:t>Image credit – </a:t>
            </a:r>
            <a:r>
              <a:rPr lang="en-US" sz="1200" dirty="0">
                <a:effectLst/>
              </a:rPr>
              <a:t>OSHA.</a:t>
            </a:r>
            <a:endParaRPr lang="en-US" dirty="0">
              <a:effectLst/>
            </a:endParaRPr>
          </a:p>
          <a:p>
            <a:r>
              <a:rPr lang="en-US" sz="1200" dirty="0">
                <a:effectLst/>
              </a:rPr>
              <a:t> </a:t>
            </a:r>
            <a:r>
              <a:rPr lang="en-US" sz="1200" u="sng" kern="1200" dirty="0">
                <a:solidFill>
                  <a:schemeClr val="tx1"/>
                </a:solidFill>
                <a:effectLst/>
                <a:latin typeface="+mn-lt"/>
                <a:ea typeface="+mn-ea"/>
                <a:cs typeface="+mn-cs"/>
                <a:hlinkClick r:id="rId3"/>
              </a:rPr>
              <a:t>https://www.osha.gov/SLTC/trenchingexcavation/</a:t>
            </a:r>
            <a:r>
              <a:rPr lang="en-US" sz="1200" dirty="0">
                <a:effectLst/>
              </a:rPr>
              <a:t> </a:t>
            </a:r>
            <a:endParaRPr lang="en-US" dirty="0">
              <a:effectLst/>
            </a:endParaRPr>
          </a:p>
          <a:p>
            <a:endParaRPr lang="en-US" dirty="0"/>
          </a:p>
        </p:txBody>
      </p:sp>
      <p:sp>
        <p:nvSpPr>
          <p:cNvPr id="4" name="Slide Number Placeholder 3"/>
          <p:cNvSpPr>
            <a:spLocks noGrp="1"/>
          </p:cNvSpPr>
          <p:nvPr>
            <p:ph type="sldNum" sz="quarter" idx="10"/>
          </p:nvPr>
        </p:nvSpPr>
        <p:spPr/>
        <p:txBody>
          <a:bodyPr/>
          <a:lstStyle/>
          <a:p>
            <a:fld id="{7EE71FFD-6856-42C9-A591-5AC71D0806B0}" type="slidenum">
              <a:rPr lang="en-US" smtClean="0"/>
              <a:t>34</a:t>
            </a:fld>
            <a:endParaRPr lang="en-US"/>
          </a:p>
        </p:txBody>
      </p:sp>
    </p:spTree>
    <p:extLst>
      <p:ext uri="{BB962C8B-B14F-4D97-AF65-F5344CB8AC3E}">
        <p14:creationId xmlns:p14="http://schemas.microsoft.com/office/powerpoint/2010/main" val="8171143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Answer is B</a:t>
            </a:r>
          </a:p>
        </p:txBody>
      </p:sp>
      <p:sp>
        <p:nvSpPr>
          <p:cNvPr id="4" name="Slide Number Placeholder 3"/>
          <p:cNvSpPr>
            <a:spLocks noGrp="1"/>
          </p:cNvSpPr>
          <p:nvPr>
            <p:ph type="sldNum" sz="quarter" idx="10"/>
          </p:nvPr>
        </p:nvSpPr>
        <p:spPr/>
        <p:txBody>
          <a:bodyPr/>
          <a:lstStyle/>
          <a:p>
            <a:fld id="{7EE71FFD-6856-42C9-A591-5AC71D0806B0}" type="slidenum">
              <a:rPr lang="en-US" smtClean="0"/>
              <a:t>8</a:t>
            </a:fld>
            <a:endParaRPr lang="en-US"/>
          </a:p>
        </p:txBody>
      </p:sp>
    </p:spTree>
    <p:extLst>
      <p:ext uri="{BB962C8B-B14F-4D97-AF65-F5344CB8AC3E}">
        <p14:creationId xmlns:p14="http://schemas.microsoft.com/office/powerpoint/2010/main" val="19036411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Sloping-This definition is from OSHA. OSHA also says about sloping that “the angle of incline required to prevent a cave-in varies with differences in such factors as the soil type, environmental conditions of exposure, and application of surcharge loads.”</a:t>
            </a:r>
            <a:endParaRPr lang="en-US" dirty="0">
              <a:effectLst/>
            </a:endParaRPr>
          </a:p>
          <a:p>
            <a:r>
              <a:rPr lang="en-US" sz="1200" kern="1200" dirty="0">
                <a:solidFill>
                  <a:schemeClr val="tx1"/>
                </a:solidFill>
                <a:effectLst/>
                <a:latin typeface="+mn-lt"/>
                <a:ea typeface="+mn-ea"/>
                <a:cs typeface="+mn-cs"/>
              </a:rPr>
              <a:t>Photo credit-creative commons.</a:t>
            </a:r>
            <a:endParaRPr lang="en-US" dirty="0">
              <a:effectLst/>
            </a:endParaRPr>
          </a:p>
          <a:p>
            <a:endParaRPr lang="en-US" dirty="0"/>
          </a:p>
        </p:txBody>
      </p:sp>
      <p:sp>
        <p:nvSpPr>
          <p:cNvPr id="4" name="Slide Number Placeholder 3"/>
          <p:cNvSpPr>
            <a:spLocks noGrp="1"/>
          </p:cNvSpPr>
          <p:nvPr>
            <p:ph type="sldNum" sz="quarter" idx="10"/>
          </p:nvPr>
        </p:nvSpPr>
        <p:spPr/>
        <p:txBody>
          <a:bodyPr/>
          <a:lstStyle/>
          <a:p>
            <a:fld id="{7EE71FFD-6856-42C9-A591-5AC71D0806B0}" type="slidenum">
              <a:rPr lang="en-US" smtClean="0"/>
              <a:t>35</a:t>
            </a:fld>
            <a:endParaRPr lang="en-US"/>
          </a:p>
        </p:txBody>
      </p:sp>
    </p:spTree>
    <p:extLst>
      <p:ext uri="{BB962C8B-B14F-4D97-AF65-F5344CB8AC3E}">
        <p14:creationId xmlns:p14="http://schemas.microsoft.com/office/powerpoint/2010/main" val="18693769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Benching-This definition is from OSHA. OSHA also includes “usually with vertical or near-vertical surfaces between levels.”</a:t>
            </a:r>
            <a:endParaRPr lang="en-US" dirty="0">
              <a:effectLst/>
            </a:endParaRPr>
          </a:p>
          <a:p>
            <a:r>
              <a:rPr lang="en-US" sz="1200" kern="1200" dirty="0">
                <a:solidFill>
                  <a:schemeClr val="tx1"/>
                </a:solidFill>
                <a:effectLst/>
                <a:latin typeface="+mn-lt"/>
                <a:ea typeface="+mn-ea"/>
                <a:cs typeface="+mn-cs"/>
              </a:rPr>
              <a:t>Photo credit-creative commons.</a:t>
            </a:r>
            <a:endParaRPr lang="en-US" dirty="0">
              <a:effectLst/>
            </a:endParaRPr>
          </a:p>
          <a:p>
            <a:endParaRPr lang="en-US" dirty="0"/>
          </a:p>
        </p:txBody>
      </p:sp>
      <p:sp>
        <p:nvSpPr>
          <p:cNvPr id="4" name="Slide Number Placeholder 3"/>
          <p:cNvSpPr>
            <a:spLocks noGrp="1"/>
          </p:cNvSpPr>
          <p:nvPr>
            <p:ph type="sldNum" sz="quarter" idx="10"/>
          </p:nvPr>
        </p:nvSpPr>
        <p:spPr/>
        <p:txBody>
          <a:bodyPr/>
          <a:lstStyle/>
          <a:p>
            <a:fld id="{7EE71FFD-6856-42C9-A591-5AC71D0806B0}" type="slidenum">
              <a:rPr lang="en-US" smtClean="0"/>
              <a:t>36</a:t>
            </a:fld>
            <a:endParaRPr lang="en-US"/>
          </a:p>
        </p:txBody>
      </p:sp>
    </p:spTree>
    <p:extLst>
      <p:ext uri="{BB962C8B-B14F-4D97-AF65-F5344CB8AC3E}">
        <p14:creationId xmlns:p14="http://schemas.microsoft.com/office/powerpoint/2010/main" val="41327332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Support System-This definition is from OSHA. </a:t>
            </a:r>
            <a:endParaRPr lang="en-US" dirty="0">
              <a:effectLst/>
            </a:endParaRPr>
          </a:p>
          <a:p>
            <a:r>
              <a:rPr lang="en-US" sz="1200" kern="1200" dirty="0">
                <a:solidFill>
                  <a:schemeClr val="tx1"/>
                </a:solidFill>
                <a:effectLst/>
                <a:latin typeface="+mn-lt"/>
                <a:ea typeface="+mn-ea"/>
                <a:cs typeface="+mn-cs"/>
              </a:rPr>
              <a:t>Photo credit-creative commons.</a:t>
            </a:r>
            <a:endParaRPr lang="en-US" dirty="0">
              <a:effectLst/>
            </a:endParaRPr>
          </a:p>
          <a:p>
            <a:endParaRPr lang="en-US" dirty="0"/>
          </a:p>
        </p:txBody>
      </p:sp>
      <p:sp>
        <p:nvSpPr>
          <p:cNvPr id="4" name="Slide Number Placeholder 3"/>
          <p:cNvSpPr>
            <a:spLocks noGrp="1"/>
          </p:cNvSpPr>
          <p:nvPr>
            <p:ph type="sldNum" sz="quarter" idx="10"/>
          </p:nvPr>
        </p:nvSpPr>
        <p:spPr/>
        <p:txBody>
          <a:bodyPr/>
          <a:lstStyle/>
          <a:p>
            <a:fld id="{7EE71FFD-6856-42C9-A591-5AC71D0806B0}" type="slidenum">
              <a:rPr lang="en-US" smtClean="0"/>
              <a:t>37</a:t>
            </a:fld>
            <a:endParaRPr lang="en-US"/>
          </a:p>
        </p:txBody>
      </p:sp>
    </p:spTree>
    <p:extLst>
      <p:ext uri="{BB962C8B-B14F-4D97-AF65-F5344CB8AC3E}">
        <p14:creationId xmlns:p14="http://schemas.microsoft.com/office/powerpoint/2010/main" val="91231300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Shoring-This definition is from OSHA. Shoring may also be called a shoring system. </a:t>
            </a:r>
            <a:endParaRPr lang="en-US" dirty="0">
              <a:effectLst/>
            </a:endParaRPr>
          </a:p>
          <a:p>
            <a:endParaRPr lang="en-US" dirty="0"/>
          </a:p>
        </p:txBody>
      </p:sp>
      <p:sp>
        <p:nvSpPr>
          <p:cNvPr id="4" name="Slide Number Placeholder 3"/>
          <p:cNvSpPr>
            <a:spLocks noGrp="1"/>
          </p:cNvSpPr>
          <p:nvPr>
            <p:ph type="sldNum" sz="quarter" idx="10"/>
          </p:nvPr>
        </p:nvSpPr>
        <p:spPr/>
        <p:txBody>
          <a:bodyPr/>
          <a:lstStyle/>
          <a:p>
            <a:fld id="{7EE71FFD-6856-42C9-A591-5AC71D0806B0}" type="slidenum">
              <a:rPr lang="en-US" smtClean="0"/>
              <a:t>38</a:t>
            </a:fld>
            <a:endParaRPr lang="en-US"/>
          </a:p>
        </p:txBody>
      </p:sp>
    </p:spTree>
    <p:extLst>
      <p:ext uri="{BB962C8B-B14F-4D97-AF65-F5344CB8AC3E}">
        <p14:creationId xmlns:p14="http://schemas.microsoft.com/office/powerpoint/2010/main" val="16922867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Shield-This definition is from OSHA. OSHA also includes “shields can be permanent structures or can be designed to be portable and moved along as work progresses. Additionally, shields can be either premanufactured or job-built in accordance with 1926.652(c)(3) or (c)(4). Shields used in trenches are usually referred to as "trench boxes" or "trench shields."”</a:t>
            </a:r>
            <a:endParaRPr lang="en-US" dirty="0">
              <a:effectLst/>
            </a:endParaRPr>
          </a:p>
          <a:p>
            <a:r>
              <a:rPr lang="en-US" sz="1200" kern="1200" dirty="0">
                <a:solidFill>
                  <a:schemeClr val="tx1"/>
                </a:solidFill>
                <a:effectLst/>
                <a:latin typeface="+mn-lt"/>
                <a:ea typeface="+mn-ea"/>
                <a:cs typeface="+mn-cs"/>
              </a:rPr>
              <a:t>Photo credit-creative commons.</a:t>
            </a:r>
            <a:endParaRPr lang="en-US" dirty="0">
              <a:effectLst/>
            </a:endParaRPr>
          </a:p>
          <a:p>
            <a:endParaRPr lang="en-US" dirty="0"/>
          </a:p>
        </p:txBody>
      </p:sp>
      <p:sp>
        <p:nvSpPr>
          <p:cNvPr id="4" name="Slide Number Placeholder 3"/>
          <p:cNvSpPr>
            <a:spLocks noGrp="1"/>
          </p:cNvSpPr>
          <p:nvPr>
            <p:ph type="sldNum" sz="quarter" idx="10"/>
          </p:nvPr>
        </p:nvSpPr>
        <p:spPr/>
        <p:txBody>
          <a:bodyPr/>
          <a:lstStyle/>
          <a:p>
            <a:fld id="{7EE71FFD-6856-42C9-A591-5AC71D0806B0}" type="slidenum">
              <a:rPr lang="en-US" smtClean="0"/>
              <a:t>39</a:t>
            </a:fld>
            <a:endParaRPr lang="en-US"/>
          </a:p>
        </p:txBody>
      </p:sp>
    </p:spTree>
    <p:extLst>
      <p:ext uri="{BB962C8B-B14F-4D97-AF65-F5344CB8AC3E}">
        <p14:creationId xmlns:p14="http://schemas.microsoft.com/office/powerpoint/2010/main" val="130307111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Cross brace-This definition is from OSHA. </a:t>
            </a:r>
            <a:endParaRPr lang="en-US" dirty="0">
              <a:effectLst/>
            </a:endParaRPr>
          </a:p>
          <a:p>
            <a:r>
              <a:rPr lang="en-US" sz="1200" kern="1200" dirty="0">
                <a:solidFill>
                  <a:schemeClr val="tx1"/>
                </a:solidFill>
                <a:effectLst/>
                <a:latin typeface="+mn-lt"/>
                <a:ea typeface="+mn-ea"/>
                <a:cs typeface="+mn-cs"/>
              </a:rPr>
              <a:t>Photo credit-creative commons.</a:t>
            </a:r>
            <a:endParaRPr lang="en-US" dirty="0">
              <a:effectLst/>
            </a:endParaRPr>
          </a:p>
          <a:p>
            <a:endParaRPr lang="en-US" dirty="0"/>
          </a:p>
        </p:txBody>
      </p:sp>
      <p:sp>
        <p:nvSpPr>
          <p:cNvPr id="4" name="Slide Number Placeholder 3"/>
          <p:cNvSpPr>
            <a:spLocks noGrp="1"/>
          </p:cNvSpPr>
          <p:nvPr>
            <p:ph type="sldNum" sz="quarter" idx="10"/>
          </p:nvPr>
        </p:nvSpPr>
        <p:spPr/>
        <p:txBody>
          <a:bodyPr/>
          <a:lstStyle/>
          <a:p>
            <a:fld id="{7EE71FFD-6856-42C9-A591-5AC71D0806B0}" type="slidenum">
              <a:rPr lang="en-US" smtClean="0"/>
              <a:t>40</a:t>
            </a:fld>
            <a:endParaRPr lang="en-US"/>
          </a:p>
        </p:txBody>
      </p:sp>
    </p:spTree>
    <p:extLst>
      <p:ext uri="{BB962C8B-B14F-4D97-AF65-F5344CB8AC3E}">
        <p14:creationId xmlns:p14="http://schemas.microsoft.com/office/powerpoint/2010/main" val="307171484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Upright-This definition is from OSHA. Uprights placed so that individual members are closely spaced, in contact with or interconnected to each other, are often called "sheeting."</a:t>
            </a:r>
            <a:endParaRPr lang="en-US" dirty="0">
              <a:effectLst/>
            </a:endParaRPr>
          </a:p>
          <a:p>
            <a:r>
              <a:rPr lang="en-US" sz="1200" kern="1200" dirty="0">
                <a:solidFill>
                  <a:schemeClr val="tx1"/>
                </a:solidFill>
                <a:effectLst/>
                <a:latin typeface="+mn-lt"/>
                <a:ea typeface="+mn-ea"/>
                <a:cs typeface="+mn-cs"/>
              </a:rPr>
              <a:t>Photo credit-creative commons.</a:t>
            </a:r>
            <a:endParaRPr lang="en-US" dirty="0">
              <a:effectLst/>
            </a:endParaRPr>
          </a:p>
          <a:p>
            <a:endParaRPr lang="en-US" dirty="0"/>
          </a:p>
        </p:txBody>
      </p:sp>
      <p:sp>
        <p:nvSpPr>
          <p:cNvPr id="4" name="Slide Number Placeholder 3"/>
          <p:cNvSpPr>
            <a:spLocks noGrp="1"/>
          </p:cNvSpPr>
          <p:nvPr>
            <p:ph type="sldNum" sz="quarter" idx="10"/>
          </p:nvPr>
        </p:nvSpPr>
        <p:spPr/>
        <p:txBody>
          <a:bodyPr/>
          <a:lstStyle/>
          <a:p>
            <a:fld id="{7EE71FFD-6856-42C9-A591-5AC71D0806B0}" type="slidenum">
              <a:rPr lang="en-US" smtClean="0"/>
              <a:t>41</a:t>
            </a:fld>
            <a:endParaRPr lang="en-US"/>
          </a:p>
        </p:txBody>
      </p:sp>
    </p:spTree>
    <p:extLst>
      <p:ext uri="{BB962C8B-B14F-4D97-AF65-F5344CB8AC3E}">
        <p14:creationId xmlns:p14="http://schemas.microsoft.com/office/powerpoint/2010/main" val="324003060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Wales-This definition is from OSHA. </a:t>
            </a:r>
            <a:endParaRPr lang="en-US" dirty="0">
              <a:effectLst/>
            </a:endParaRPr>
          </a:p>
          <a:p>
            <a:r>
              <a:rPr lang="en-US" sz="1200" kern="1200" dirty="0">
                <a:solidFill>
                  <a:schemeClr val="tx1"/>
                </a:solidFill>
                <a:effectLst/>
                <a:latin typeface="+mn-lt"/>
                <a:ea typeface="+mn-ea"/>
                <a:cs typeface="+mn-cs"/>
              </a:rPr>
              <a:t>Photo credit-creative commons.</a:t>
            </a:r>
            <a:endParaRPr lang="en-US" dirty="0">
              <a:effectLst/>
            </a:endParaRPr>
          </a:p>
          <a:p>
            <a:endParaRPr lang="en-US" dirty="0"/>
          </a:p>
        </p:txBody>
      </p:sp>
      <p:sp>
        <p:nvSpPr>
          <p:cNvPr id="4" name="Slide Number Placeholder 3"/>
          <p:cNvSpPr>
            <a:spLocks noGrp="1"/>
          </p:cNvSpPr>
          <p:nvPr>
            <p:ph type="sldNum" sz="quarter" idx="10"/>
          </p:nvPr>
        </p:nvSpPr>
        <p:spPr/>
        <p:txBody>
          <a:bodyPr/>
          <a:lstStyle/>
          <a:p>
            <a:fld id="{7EE71FFD-6856-42C9-A591-5AC71D0806B0}" type="slidenum">
              <a:rPr lang="en-US" smtClean="0"/>
              <a:t>42</a:t>
            </a:fld>
            <a:endParaRPr lang="en-US"/>
          </a:p>
        </p:txBody>
      </p:sp>
    </p:spTree>
    <p:extLst>
      <p:ext uri="{BB962C8B-B14F-4D97-AF65-F5344CB8AC3E}">
        <p14:creationId xmlns:p14="http://schemas.microsoft.com/office/powerpoint/2010/main" val="42825495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effectLst/>
                <a:latin typeface="+mn-lt"/>
                <a:ea typeface="+mn-ea"/>
                <a:cs typeface="+mn-cs"/>
              </a:rPr>
              <a:t>Kickout</a:t>
            </a:r>
            <a:r>
              <a:rPr lang="en-US" sz="1200" kern="1200" dirty="0">
                <a:solidFill>
                  <a:schemeClr val="tx1"/>
                </a:solidFill>
                <a:effectLst/>
                <a:latin typeface="+mn-lt"/>
                <a:ea typeface="+mn-ea"/>
                <a:cs typeface="+mn-cs"/>
              </a:rPr>
              <a:t>-This definition is from OSHA. </a:t>
            </a:r>
            <a:endParaRPr lang="en-US" dirty="0">
              <a:effectLst/>
            </a:endParaRPr>
          </a:p>
          <a:p>
            <a:endParaRPr lang="en-US" dirty="0"/>
          </a:p>
        </p:txBody>
      </p:sp>
      <p:sp>
        <p:nvSpPr>
          <p:cNvPr id="4" name="Slide Number Placeholder 3"/>
          <p:cNvSpPr>
            <a:spLocks noGrp="1"/>
          </p:cNvSpPr>
          <p:nvPr>
            <p:ph type="sldNum" sz="quarter" idx="10"/>
          </p:nvPr>
        </p:nvSpPr>
        <p:spPr/>
        <p:txBody>
          <a:bodyPr/>
          <a:lstStyle/>
          <a:p>
            <a:fld id="{7EE71FFD-6856-42C9-A591-5AC71D0806B0}" type="slidenum">
              <a:rPr lang="en-US" smtClean="0"/>
              <a:t>43</a:t>
            </a:fld>
            <a:endParaRPr lang="en-US"/>
          </a:p>
        </p:txBody>
      </p:sp>
    </p:spTree>
    <p:extLst>
      <p:ext uri="{BB962C8B-B14F-4D97-AF65-F5344CB8AC3E}">
        <p14:creationId xmlns:p14="http://schemas.microsoft.com/office/powerpoint/2010/main" val="320565741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Failure-This definition is from OSHA. </a:t>
            </a:r>
            <a:endParaRPr lang="en-US" dirty="0">
              <a:effectLst/>
            </a:endParaRPr>
          </a:p>
          <a:p>
            <a:endParaRPr lang="en-US" dirty="0"/>
          </a:p>
        </p:txBody>
      </p:sp>
      <p:sp>
        <p:nvSpPr>
          <p:cNvPr id="4" name="Slide Number Placeholder 3"/>
          <p:cNvSpPr>
            <a:spLocks noGrp="1"/>
          </p:cNvSpPr>
          <p:nvPr>
            <p:ph type="sldNum" sz="quarter" idx="10"/>
          </p:nvPr>
        </p:nvSpPr>
        <p:spPr/>
        <p:txBody>
          <a:bodyPr/>
          <a:lstStyle/>
          <a:p>
            <a:fld id="{7EE71FFD-6856-42C9-A591-5AC71D0806B0}" type="slidenum">
              <a:rPr lang="en-US" smtClean="0"/>
              <a:t>44</a:t>
            </a:fld>
            <a:endParaRPr lang="en-US"/>
          </a:p>
        </p:txBody>
      </p:sp>
    </p:spTree>
    <p:extLst>
      <p:ext uri="{BB962C8B-B14F-4D97-AF65-F5344CB8AC3E}">
        <p14:creationId xmlns:p14="http://schemas.microsoft.com/office/powerpoint/2010/main" val="31460142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Answer is B</a:t>
            </a:r>
          </a:p>
          <a:p>
            <a:endParaRPr lang="en-US" dirty="0"/>
          </a:p>
        </p:txBody>
      </p:sp>
      <p:sp>
        <p:nvSpPr>
          <p:cNvPr id="4" name="Slide Number Placeholder 3"/>
          <p:cNvSpPr>
            <a:spLocks noGrp="1"/>
          </p:cNvSpPr>
          <p:nvPr>
            <p:ph type="sldNum" sz="quarter" idx="10"/>
          </p:nvPr>
        </p:nvSpPr>
        <p:spPr/>
        <p:txBody>
          <a:bodyPr/>
          <a:lstStyle/>
          <a:p>
            <a:fld id="{7EE71FFD-6856-42C9-A591-5AC71D0806B0}" type="slidenum">
              <a:rPr lang="en-US" smtClean="0"/>
              <a:t>9</a:t>
            </a:fld>
            <a:endParaRPr lang="en-US"/>
          </a:p>
        </p:txBody>
      </p:sp>
    </p:spTree>
    <p:extLst>
      <p:ext uri="{BB962C8B-B14F-4D97-AF65-F5344CB8AC3E}">
        <p14:creationId xmlns:p14="http://schemas.microsoft.com/office/powerpoint/2010/main" val="323085960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Face-This definition is from OSHA. Also known as “side.”</a:t>
            </a:r>
            <a:endParaRPr lang="en-US" dirty="0">
              <a:effectLst/>
            </a:endParaRPr>
          </a:p>
          <a:p>
            <a:r>
              <a:rPr lang="en-US" sz="1200" kern="1200" dirty="0">
                <a:solidFill>
                  <a:schemeClr val="tx1"/>
                </a:solidFill>
                <a:effectLst/>
                <a:latin typeface="+mn-lt"/>
                <a:ea typeface="+mn-ea"/>
                <a:cs typeface="+mn-cs"/>
              </a:rPr>
              <a:t>Photo credit-creative commons.</a:t>
            </a:r>
            <a:endParaRPr lang="en-US" dirty="0">
              <a:effectLst/>
            </a:endParaRPr>
          </a:p>
          <a:p>
            <a:endParaRPr lang="en-US" dirty="0"/>
          </a:p>
        </p:txBody>
      </p:sp>
      <p:sp>
        <p:nvSpPr>
          <p:cNvPr id="4" name="Slide Number Placeholder 3"/>
          <p:cNvSpPr>
            <a:spLocks noGrp="1"/>
          </p:cNvSpPr>
          <p:nvPr>
            <p:ph type="sldNum" sz="quarter" idx="10"/>
          </p:nvPr>
        </p:nvSpPr>
        <p:spPr/>
        <p:txBody>
          <a:bodyPr/>
          <a:lstStyle/>
          <a:p>
            <a:fld id="{7EE71FFD-6856-42C9-A591-5AC71D0806B0}" type="slidenum">
              <a:rPr lang="en-US" smtClean="0"/>
              <a:t>45</a:t>
            </a:fld>
            <a:endParaRPr lang="en-US"/>
          </a:p>
        </p:txBody>
      </p:sp>
    </p:spTree>
    <p:extLst>
      <p:ext uri="{BB962C8B-B14F-4D97-AF65-F5344CB8AC3E}">
        <p14:creationId xmlns:p14="http://schemas.microsoft.com/office/powerpoint/2010/main" val="157614292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Accepted engineering practices-this definition is from OSHA.</a:t>
            </a:r>
            <a:endParaRPr lang="en-US" dirty="0">
              <a:effectLst/>
            </a:endParaRPr>
          </a:p>
          <a:p>
            <a:endParaRPr lang="en-US" dirty="0"/>
          </a:p>
        </p:txBody>
      </p:sp>
      <p:sp>
        <p:nvSpPr>
          <p:cNvPr id="4" name="Slide Number Placeholder 3"/>
          <p:cNvSpPr>
            <a:spLocks noGrp="1"/>
          </p:cNvSpPr>
          <p:nvPr>
            <p:ph type="sldNum" sz="quarter" idx="10"/>
          </p:nvPr>
        </p:nvSpPr>
        <p:spPr/>
        <p:txBody>
          <a:bodyPr/>
          <a:lstStyle/>
          <a:p>
            <a:fld id="{7EE71FFD-6856-42C9-A591-5AC71D0806B0}" type="slidenum">
              <a:rPr lang="en-US" smtClean="0"/>
              <a:t>46</a:t>
            </a:fld>
            <a:endParaRPr lang="en-US"/>
          </a:p>
        </p:txBody>
      </p:sp>
    </p:spTree>
    <p:extLst>
      <p:ext uri="{BB962C8B-B14F-4D97-AF65-F5344CB8AC3E}">
        <p14:creationId xmlns:p14="http://schemas.microsoft.com/office/powerpoint/2010/main" val="172654304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Bell-bottom pier hole-this definition is from OSHA.</a:t>
            </a:r>
            <a:endParaRPr lang="en-US" dirty="0">
              <a:effectLst/>
            </a:endParaRPr>
          </a:p>
          <a:p>
            <a:endParaRPr lang="en-US" dirty="0"/>
          </a:p>
        </p:txBody>
      </p:sp>
      <p:sp>
        <p:nvSpPr>
          <p:cNvPr id="4" name="Slide Number Placeholder 3"/>
          <p:cNvSpPr>
            <a:spLocks noGrp="1"/>
          </p:cNvSpPr>
          <p:nvPr>
            <p:ph type="sldNum" sz="quarter" idx="10"/>
          </p:nvPr>
        </p:nvSpPr>
        <p:spPr/>
        <p:txBody>
          <a:bodyPr/>
          <a:lstStyle/>
          <a:p>
            <a:fld id="{7EE71FFD-6856-42C9-A591-5AC71D0806B0}" type="slidenum">
              <a:rPr lang="en-US" smtClean="0"/>
              <a:t>47</a:t>
            </a:fld>
            <a:endParaRPr lang="en-US"/>
          </a:p>
        </p:txBody>
      </p:sp>
    </p:spTree>
    <p:extLst>
      <p:ext uri="{BB962C8B-B14F-4D97-AF65-F5344CB8AC3E}">
        <p14:creationId xmlns:p14="http://schemas.microsoft.com/office/powerpoint/2010/main" val="160624781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Structural ramp-This definition is from OSHA. OSHA also says, “ramps made of soil or rock are not considered structural ramps.”</a:t>
            </a:r>
            <a:endParaRPr lang="en-US" dirty="0">
              <a:effectLst/>
            </a:endParaRPr>
          </a:p>
          <a:p>
            <a:endParaRPr lang="en-US" dirty="0"/>
          </a:p>
        </p:txBody>
      </p:sp>
      <p:sp>
        <p:nvSpPr>
          <p:cNvPr id="4" name="Slide Number Placeholder 3"/>
          <p:cNvSpPr>
            <a:spLocks noGrp="1"/>
          </p:cNvSpPr>
          <p:nvPr>
            <p:ph type="sldNum" sz="quarter" idx="10"/>
          </p:nvPr>
        </p:nvSpPr>
        <p:spPr/>
        <p:txBody>
          <a:bodyPr/>
          <a:lstStyle/>
          <a:p>
            <a:fld id="{7EE71FFD-6856-42C9-A591-5AC71D0806B0}" type="slidenum">
              <a:rPr lang="en-US" smtClean="0"/>
              <a:t>48</a:t>
            </a:fld>
            <a:endParaRPr lang="en-US"/>
          </a:p>
        </p:txBody>
      </p:sp>
    </p:spTree>
    <p:extLst>
      <p:ext uri="{BB962C8B-B14F-4D97-AF65-F5344CB8AC3E}">
        <p14:creationId xmlns:p14="http://schemas.microsoft.com/office/powerpoint/2010/main" val="151770361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Ramp-this definition is from OSHA.</a:t>
            </a:r>
            <a:endParaRPr lang="en-US" dirty="0">
              <a:effectLst/>
            </a:endParaRPr>
          </a:p>
          <a:p>
            <a:r>
              <a:rPr lang="en-US" sz="1200" kern="1200" dirty="0">
                <a:solidFill>
                  <a:schemeClr val="tx1"/>
                </a:solidFill>
                <a:effectLst/>
                <a:latin typeface="+mn-lt"/>
                <a:ea typeface="+mn-ea"/>
                <a:cs typeface="+mn-cs"/>
              </a:rPr>
              <a:t>Photo credit-creative commons.</a:t>
            </a:r>
            <a:endParaRPr lang="en-US" dirty="0">
              <a:effectLst/>
            </a:endParaRPr>
          </a:p>
          <a:p>
            <a:endParaRPr lang="en-US" dirty="0"/>
          </a:p>
        </p:txBody>
      </p:sp>
      <p:sp>
        <p:nvSpPr>
          <p:cNvPr id="4" name="Slide Number Placeholder 3"/>
          <p:cNvSpPr>
            <a:spLocks noGrp="1"/>
          </p:cNvSpPr>
          <p:nvPr>
            <p:ph type="sldNum" sz="quarter" idx="10"/>
          </p:nvPr>
        </p:nvSpPr>
        <p:spPr/>
        <p:txBody>
          <a:bodyPr/>
          <a:lstStyle/>
          <a:p>
            <a:fld id="{7EE71FFD-6856-42C9-A591-5AC71D0806B0}" type="slidenum">
              <a:rPr lang="en-US" smtClean="0"/>
              <a:t>49</a:t>
            </a:fld>
            <a:endParaRPr lang="en-US"/>
          </a:p>
        </p:txBody>
      </p:sp>
    </p:spTree>
    <p:extLst>
      <p:ext uri="{BB962C8B-B14F-4D97-AF65-F5344CB8AC3E}">
        <p14:creationId xmlns:p14="http://schemas.microsoft.com/office/powerpoint/2010/main" val="219521733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Tabulated data-this definition is from OSHA.</a:t>
            </a:r>
            <a:endParaRPr lang="en-US" dirty="0"/>
          </a:p>
        </p:txBody>
      </p:sp>
      <p:sp>
        <p:nvSpPr>
          <p:cNvPr id="4" name="Slide Number Placeholder 3"/>
          <p:cNvSpPr>
            <a:spLocks noGrp="1"/>
          </p:cNvSpPr>
          <p:nvPr>
            <p:ph type="sldNum" sz="quarter" idx="10"/>
          </p:nvPr>
        </p:nvSpPr>
        <p:spPr/>
        <p:txBody>
          <a:bodyPr/>
          <a:lstStyle/>
          <a:p>
            <a:fld id="{7EE71FFD-6856-42C9-A591-5AC71D0806B0}" type="slidenum">
              <a:rPr lang="en-US" smtClean="0"/>
              <a:t>50</a:t>
            </a:fld>
            <a:endParaRPr lang="en-US"/>
          </a:p>
        </p:txBody>
      </p:sp>
    </p:spTree>
    <p:extLst>
      <p:ext uri="{BB962C8B-B14F-4D97-AF65-F5344CB8AC3E}">
        <p14:creationId xmlns:p14="http://schemas.microsoft.com/office/powerpoint/2010/main" val="421523414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data from the Bureau of Labor Statistics shows the number of fatalities in construction trenching and excavation work from 2013 to 2017, a five-year period. It is not an insignificant number-in 2016 there was a death an average of every other week. Many OSHA education and training groups focus on falls and excavation and trenching safety as they assist employers.</a:t>
            </a:r>
            <a:endParaRPr lang="en-US" dirty="0">
              <a:effectLst/>
            </a:endParaRPr>
          </a:p>
          <a:p>
            <a:endParaRPr lang="en-US" dirty="0"/>
          </a:p>
        </p:txBody>
      </p:sp>
      <p:sp>
        <p:nvSpPr>
          <p:cNvPr id="4" name="Slide Number Placeholder 3"/>
          <p:cNvSpPr>
            <a:spLocks noGrp="1"/>
          </p:cNvSpPr>
          <p:nvPr>
            <p:ph type="sldNum" sz="quarter" idx="10"/>
          </p:nvPr>
        </p:nvSpPr>
        <p:spPr/>
        <p:txBody>
          <a:bodyPr/>
          <a:lstStyle/>
          <a:p>
            <a:fld id="{7EE71FFD-6856-42C9-A591-5AC71D0806B0}" type="slidenum">
              <a:rPr lang="en-US" smtClean="0"/>
              <a:t>51</a:t>
            </a:fld>
            <a:endParaRPr lang="en-US"/>
          </a:p>
        </p:txBody>
      </p:sp>
    </p:spTree>
    <p:extLst>
      <p:ext uri="{BB962C8B-B14F-4D97-AF65-F5344CB8AC3E}">
        <p14:creationId xmlns:p14="http://schemas.microsoft.com/office/powerpoint/2010/main" val="353519676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list from OSHA’s online severe injury reports specifies 12 different types of injuries reported from trench and excavation work in 81 serious injuries since 2015. The most commonly occurring are fractures, then soreness, traumatic, internal and concussion injuries.</a:t>
            </a:r>
            <a:endParaRPr lang="en-US" dirty="0">
              <a:effectLst/>
            </a:endParaRPr>
          </a:p>
          <a:p>
            <a:endParaRPr lang="en-US" dirty="0"/>
          </a:p>
        </p:txBody>
      </p:sp>
      <p:sp>
        <p:nvSpPr>
          <p:cNvPr id="4" name="Slide Number Placeholder 3"/>
          <p:cNvSpPr>
            <a:spLocks noGrp="1"/>
          </p:cNvSpPr>
          <p:nvPr>
            <p:ph type="sldNum" sz="quarter" idx="10"/>
          </p:nvPr>
        </p:nvSpPr>
        <p:spPr/>
        <p:txBody>
          <a:bodyPr/>
          <a:lstStyle/>
          <a:p>
            <a:fld id="{7EE71FFD-6856-42C9-A591-5AC71D0806B0}" type="slidenum">
              <a:rPr lang="en-US" smtClean="0"/>
              <a:t>52</a:t>
            </a:fld>
            <a:endParaRPr lang="en-US"/>
          </a:p>
        </p:txBody>
      </p:sp>
    </p:spTree>
    <p:extLst>
      <p:ext uri="{BB962C8B-B14F-4D97-AF65-F5344CB8AC3E}">
        <p14:creationId xmlns:p14="http://schemas.microsoft.com/office/powerpoint/2010/main" val="359122533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list from OSHA’s online severe injury reports show 7 different types of events that led to 81 serious injuries since 2015. All events have to do with walking/working surfaces or cave-ins. A fall into a trench that is 6 ft. or deeper is also a fall to lower level injury. It is safe to assume that some falls from heights or onto lower levels and some falls into excavations are placed into only one of the categories, thus showing less occurrence in records than.</a:t>
            </a:r>
            <a:endParaRPr lang="en-US" dirty="0">
              <a:effectLst/>
            </a:endParaRPr>
          </a:p>
          <a:p>
            <a:r>
              <a:rPr lang="en-US" sz="1200" kern="1200" dirty="0">
                <a:solidFill>
                  <a:schemeClr val="tx1"/>
                </a:solidFill>
                <a:effectLst/>
                <a:latin typeface="+mn-lt"/>
                <a:ea typeface="+mn-ea"/>
                <a:cs typeface="+mn-cs"/>
              </a:rPr>
              <a:t> </a:t>
            </a:r>
            <a:endParaRPr lang="en-US" dirty="0">
              <a:effectLst/>
            </a:endParaRPr>
          </a:p>
          <a:p>
            <a:r>
              <a:rPr lang="en-US" sz="1200" kern="1200" dirty="0">
                <a:solidFill>
                  <a:schemeClr val="tx1"/>
                </a:solidFill>
                <a:effectLst/>
                <a:latin typeface="+mn-lt"/>
                <a:ea typeface="+mn-ea"/>
                <a:cs typeface="+mn-cs"/>
              </a:rPr>
              <a:t>Looking at the numbers, from 2015-2017 there averaged a little over 20 fatalities while there averaged a little under 20 serious injuries per year. What that tells us is that cave-in and falling hazards should always be corrected because over half the serious injuries are likely to result in death.</a:t>
            </a:r>
            <a:endParaRPr lang="en-US" dirty="0">
              <a:effectLst/>
            </a:endParaRPr>
          </a:p>
          <a:p>
            <a:endParaRPr lang="en-US" dirty="0"/>
          </a:p>
        </p:txBody>
      </p:sp>
      <p:sp>
        <p:nvSpPr>
          <p:cNvPr id="4" name="Slide Number Placeholder 3"/>
          <p:cNvSpPr>
            <a:spLocks noGrp="1"/>
          </p:cNvSpPr>
          <p:nvPr>
            <p:ph type="sldNum" sz="quarter" idx="10"/>
          </p:nvPr>
        </p:nvSpPr>
        <p:spPr/>
        <p:txBody>
          <a:bodyPr/>
          <a:lstStyle/>
          <a:p>
            <a:fld id="{7EE71FFD-6856-42C9-A591-5AC71D0806B0}" type="slidenum">
              <a:rPr lang="en-US" smtClean="0"/>
              <a:t>53</a:t>
            </a:fld>
            <a:endParaRPr lang="en-US"/>
          </a:p>
        </p:txBody>
      </p:sp>
    </p:spTree>
    <p:extLst>
      <p:ext uri="{BB962C8B-B14F-4D97-AF65-F5344CB8AC3E}">
        <p14:creationId xmlns:p14="http://schemas.microsoft.com/office/powerpoint/2010/main" val="128020347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table shows the direct cost to employers for not following regulations in 1926.651 and 652-over $7.5M! This is but one aspect of cost when it comes to unsafe trench and excavation work. Other costs include:</a:t>
            </a:r>
          </a:p>
          <a:p>
            <a:pPr lvl="0"/>
            <a:r>
              <a:rPr lang="en-US" sz="1200" kern="1200" dirty="0">
                <a:solidFill>
                  <a:schemeClr val="tx1"/>
                </a:solidFill>
                <a:effectLst/>
                <a:latin typeface="+mn-lt"/>
                <a:ea typeface="+mn-ea"/>
                <a:cs typeface="+mn-cs"/>
              </a:rPr>
              <a:t>Medical costs for injuries</a:t>
            </a:r>
          </a:p>
          <a:p>
            <a:pPr lvl="0"/>
            <a:r>
              <a:rPr lang="en-US" sz="1200" kern="1200" dirty="0">
                <a:solidFill>
                  <a:schemeClr val="tx1"/>
                </a:solidFill>
                <a:effectLst/>
                <a:latin typeface="+mn-lt"/>
                <a:ea typeface="+mn-ea"/>
                <a:cs typeface="+mn-cs"/>
              </a:rPr>
              <a:t>Additional labor and training after an injury</a:t>
            </a:r>
          </a:p>
          <a:p>
            <a:pPr lvl="0"/>
            <a:r>
              <a:rPr lang="en-US" sz="1200" kern="1200" dirty="0">
                <a:solidFill>
                  <a:schemeClr val="tx1"/>
                </a:solidFill>
                <a:effectLst/>
                <a:latin typeface="+mn-lt"/>
                <a:ea typeface="+mn-ea"/>
                <a:cs typeface="+mn-cs"/>
              </a:rPr>
              <a:t>Lost productivity, morale</a:t>
            </a:r>
          </a:p>
          <a:p>
            <a:pPr lvl="0"/>
            <a:r>
              <a:rPr lang="en-US" sz="1200" kern="1200" dirty="0">
                <a:solidFill>
                  <a:schemeClr val="tx1"/>
                </a:solidFill>
                <a:effectLst/>
                <a:latin typeface="+mn-lt"/>
                <a:ea typeface="+mn-ea"/>
                <a:cs typeface="+mn-cs"/>
              </a:rPr>
              <a:t>Increased overhead</a:t>
            </a:r>
          </a:p>
          <a:p>
            <a:pPr lvl="0"/>
            <a:r>
              <a:rPr lang="en-US" sz="1200" kern="1200" dirty="0">
                <a:solidFill>
                  <a:schemeClr val="tx1"/>
                </a:solidFill>
                <a:effectLst/>
                <a:latin typeface="+mn-lt"/>
                <a:ea typeface="+mn-ea"/>
                <a:cs typeface="+mn-cs"/>
              </a:rPr>
              <a:t>Insurance costs</a:t>
            </a:r>
          </a:p>
          <a:p>
            <a:pPr lvl="0"/>
            <a:r>
              <a:rPr lang="en-US" sz="1200" kern="1200" dirty="0">
                <a:solidFill>
                  <a:schemeClr val="tx1"/>
                </a:solidFill>
                <a:effectLst/>
                <a:latin typeface="+mn-lt"/>
                <a:ea typeface="+mn-ea"/>
                <a:cs typeface="+mn-cs"/>
              </a:rPr>
              <a:t>Lost earnings</a:t>
            </a:r>
          </a:p>
          <a:p>
            <a:endParaRPr lang="en-US" dirty="0"/>
          </a:p>
        </p:txBody>
      </p:sp>
      <p:sp>
        <p:nvSpPr>
          <p:cNvPr id="4" name="Slide Number Placeholder 3"/>
          <p:cNvSpPr>
            <a:spLocks noGrp="1"/>
          </p:cNvSpPr>
          <p:nvPr>
            <p:ph type="sldNum" sz="quarter" idx="10"/>
          </p:nvPr>
        </p:nvSpPr>
        <p:spPr/>
        <p:txBody>
          <a:bodyPr/>
          <a:lstStyle/>
          <a:p>
            <a:fld id="{7EE71FFD-6856-42C9-A591-5AC71D0806B0}" type="slidenum">
              <a:rPr lang="en-US" smtClean="0"/>
              <a:t>54</a:t>
            </a:fld>
            <a:endParaRPr lang="en-US"/>
          </a:p>
        </p:txBody>
      </p:sp>
    </p:spTree>
    <p:extLst>
      <p:ext uri="{BB962C8B-B14F-4D97-AF65-F5344CB8AC3E}">
        <p14:creationId xmlns:p14="http://schemas.microsoft.com/office/powerpoint/2010/main" val="15621235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Answer is A</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question may be confusing for students and the instructor should state that a “Trench Shield” is commonly known as, or commonly referred to as a “Trench Box” in the course. </a:t>
            </a:r>
          </a:p>
          <a:p>
            <a:endParaRPr lang="en-US" dirty="0"/>
          </a:p>
        </p:txBody>
      </p:sp>
      <p:sp>
        <p:nvSpPr>
          <p:cNvPr id="4" name="Slide Number Placeholder 3"/>
          <p:cNvSpPr>
            <a:spLocks noGrp="1"/>
          </p:cNvSpPr>
          <p:nvPr>
            <p:ph type="sldNum" sz="quarter" idx="10"/>
          </p:nvPr>
        </p:nvSpPr>
        <p:spPr/>
        <p:txBody>
          <a:bodyPr/>
          <a:lstStyle/>
          <a:p>
            <a:fld id="{7EE71FFD-6856-42C9-A591-5AC71D0806B0}" type="slidenum">
              <a:rPr lang="en-US" smtClean="0"/>
              <a:t>10</a:t>
            </a:fld>
            <a:endParaRPr lang="en-US"/>
          </a:p>
        </p:txBody>
      </p:sp>
    </p:spTree>
    <p:extLst>
      <p:ext uri="{BB962C8B-B14F-4D97-AF65-F5344CB8AC3E}">
        <p14:creationId xmlns:p14="http://schemas.microsoft.com/office/powerpoint/2010/main" val="173550181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Cover the direct cost of workplace injuries with the class </a:t>
            </a:r>
          </a:p>
        </p:txBody>
      </p:sp>
      <p:sp>
        <p:nvSpPr>
          <p:cNvPr id="4" name="Slide Number Placeholder 3"/>
          <p:cNvSpPr>
            <a:spLocks noGrp="1"/>
          </p:cNvSpPr>
          <p:nvPr>
            <p:ph type="sldNum" sz="quarter" idx="10"/>
          </p:nvPr>
        </p:nvSpPr>
        <p:spPr/>
        <p:txBody>
          <a:bodyPr/>
          <a:lstStyle/>
          <a:p>
            <a:fld id="{7EE71FFD-6856-42C9-A591-5AC71D0806B0}" type="slidenum">
              <a:rPr lang="en-US" smtClean="0"/>
              <a:t>55</a:t>
            </a:fld>
            <a:endParaRPr lang="en-US"/>
          </a:p>
        </p:txBody>
      </p:sp>
    </p:spTree>
    <p:extLst>
      <p:ext uri="{BB962C8B-B14F-4D97-AF65-F5344CB8AC3E}">
        <p14:creationId xmlns:p14="http://schemas.microsoft.com/office/powerpoint/2010/main" val="26063755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Cover the indirect cost of workplace injuries with the class </a:t>
            </a:r>
          </a:p>
          <a:p>
            <a:endParaRPr lang="en-US" dirty="0"/>
          </a:p>
        </p:txBody>
      </p:sp>
      <p:sp>
        <p:nvSpPr>
          <p:cNvPr id="4" name="Slide Number Placeholder 3"/>
          <p:cNvSpPr>
            <a:spLocks noGrp="1"/>
          </p:cNvSpPr>
          <p:nvPr>
            <p:ph type="sldNum" sz="quarter" idx="10"/>
          </p:nvPr>
        </p:nvSpPr>
        <p:spPr/>
        <p:txBody>
          <a:bodyPr/>
          <a:lstStyle/>
          <a:p>
            <a:fld id="{7EE71FFD-6856-42C9-A591-5AC71D0806B0}" type="slidenum">
              <a:rPr lang="en-US" smtClean="0"/>
              <a:t>56</a:t>
            </a:fld>
            <a:endParaRPr lang="en-US"/>
          </a:p>
        </p:txBody>
      </p:sp>
    </p:spTree>
    <p:extLst>
      <p:ext uri="{BB962C8B-B14F-4D97-AF65-F5344CB8AC3E}">
        <p14:creationId xmlns:p14="http://schemas.microsoft.com/office/powerpoint/2010/main" val="22026188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0926BC4-A1BE-4422-960C-1C852ACFD634}" type="slidenum">
              <a:rPr lang="en-US" altLang="en-US"/>
              <a:pPr/>
              <a:t>58</a:t>
            </a:fld>
            <a:endParaRPr lang="en-US" altLang="en-US" dirty="0"/>
          </a:p>
        </p:txBody>
      </p:sp>
      <p:sp>
        <p:nvSpPr>
          <p:cNvPr id="581634" name="Rectangle 2"/>
          <p:cNvSpPr>
            <a:spLocks noGrp="1" noRot="1" noChangeAspect="1" noChangeArrowheads="1" noTextEdit="1"/>
          </p:cNvSpPr>
          <p:nvPr>
            <p:ph type="sldImg"/>
          </p:nvPr>
        </p:nvSpPr>
        <p:spPr>
          <a:ln/>
        </p:spPr>
      </p:sp>
      <p:sp>
        <p:nvSpPr>
          <p:cNvPr id="581635"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134957709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0CCC30E-B57C-4171-9E26-CCD68B96E122}" type="slidenum">
              <a:rPr lang="en-US" altLang="en-US"/>
              <a:pPr/>
              <a:t>60</a:t>
            </a:fld>
            <a:endParaRPr lang="en-US" altLang="en-US" dirty="0"/>
          </a:p>
        </p:txBody>
      </p:sp>
      <p:sp>
        <p:nvSpPr>
          <p:cNvPr id="580610" name="Rectangle 2"/>
          <p:cNvSpPr>
            <a:spLocks noGrp="1" noRot="1" noChangeAspect="1" noChangeArrowheads="1" noTextEdit="1"/>
          </p:cNvSpPr>
          <p:nvPr>
            <p:ph type="sldImg"/>
          </p:nvPr>
        </p:nvSpPr>
        <p:spPr>
          <a:ln/>
        </p:spPr>
      </p:sp>
      <p:sp>
        <p:nvSpPr>
          <p:cNvPr id="580611"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162674634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Name some hazards associated with underground utilities and trenching (can be from photo or otherwise). </a:t>
            </a:r>
            <a:endParaRPr lang="en-US" dirty="0">
              <a:effectLst/>
            </a:endParaRPr>
          </a:p>
          <a:p>
            <a:r>
              <a:rPr lang="en-US" sz="1200" kern="1200" dirty="0">
                <a:solidFill>
                  <a:schemeClr val="tx1"/>
                </a:solidFill>
                <a:effectLst/>
                <a:latin typeface="+mn-lt"/>
                <a:ea typeface="+mn-ea"/>
                <a:cs typeface="+mn-cs"/>
              </a:rPr>
              <a:t>Photo-trench work with multiple utilities. </a:t>
            </a:r>
            <a:endParaRPr lang="en-US" dirty="0">
              <a:effectLst/>
            </a:endParaRPr>
          </a:p>
          <a:p>
            <a:r>
              <a:rPr lang="en-US" sz="1200" kern="1200" dirty="0">
                <a:solidFill>
                  <a:schemeClr val="tx1"/>
                </a:solidFill>
                <a:effectLst/>
                <a:latin typeface="+mn-lt"/>
                <a:ea typeface="+mn-ea"/>
                <a:cs typeface="+mn-cs"/>
              </a:rPr>
              <a:t>Left photo credit – </a:t>
            </a:r>
            <a:r>
              <a:rPr lang="en-US" sz="1200" dirty="0">
                <a:effectLst/>
              </a:rPr>
              <a:t>OSHA.</a:t>
            </a:r>
            <a:endParaRPr lang="en-US" dirty="0">
              <a:effectLst/>
            </a:endParaRPr>
          </a:p>
          <a:p>
            <a:r>
              <a:rPr lang="en-US" sz="1200" u="sng" kern="1200" dirty="0">
                <a:solidFill>
                  <a:schemeClr val="tx1"/>
                </a:solidFill>
                <a:effectLst/>
                <a:latin typeface="+mn-lt"/>
                <a:ea typeface="+mn-ea"/>
                <a:cs typeface="+mn-cs"/>
                <a:hlinkClick r:id="rId3"/>
              </a:rPr>
              <a:t>https://www.osha.gov/SLTC/etools/hurricane/trenches.html</a:t>
            </a:r>
            <a:endParaRPr lang="en-US" dirty="0">
              <a:effectLst/>
            </a:endParaRPr>
          </a:p>
          <a:p>
            <a:r>
              <a:rPr lang="en-US" sz="1200" u="sng" kern="1200" dirty="0">
                <a:solidFill>
                  <a:schemeClr val="tx1"/>
                </a:solidFill>
                <a:effectLst/>
                <a:latin typeface="+mn-lt"/>
                <a:ea typeface="+mn-ea"/>
                <a:cs typeface="+mn-cs"/>
              </a:rPr>
              <a:t>Right image credit-MN DPS</a:t>
            </a:r>
            <a:endParaRPr lang="en-US" dirty="0">
              <a:effectLst/>
            </a:endParaRPr>
          </a:p>
          <a:p>
            <a:r>
              <a:rPr lang="en-US" sz="1200" u="sng" kern="1200" dirty="0">
                <a:solidFill>
                  <a:schemeClr val="tx1"/>
                </a:solidFill>
                <a:effectLst/>
                <a:latin typeface="+mn-lt"/>
                <a:ea typeface="+mn-ea"/>
                <a:cs typeface="+mn-cs"/>
                <a:hlinkClick r:id="rId4"/>
              </a:rPr>
              <a:t>https://dps.mn.gov/divisions/ops/Pages/gopher-state-one-call.aspx</a:t>
            </a:r>
            <a:endParaRPr lang="en-US" dirty="0">
              <a:effectLst/>
            </a:endParaRPr>
          </a:p>
          <a:p>
            <a:r>
              <a:rPr lang="en-US" sz="1200" b="1" u="none" strike="noStrike" kern="1200" dirty="0">
                <a:solidFill>
                  <a:schemeClr val="tx1"/>
                </a:solidFill>
                <a:effectLst/>
                <a:latin typeface="+mn-lt"/>
                <a:ea typeface="+mn-ea"/>
                <a:cs typeface="+mn-cs"/>
              </a:rPr>
              <a:t> </a:t>
            </a:r>
            <a:endParaRPr lang="en-US" dirty="0">
              <a:effectLst/>
            </a:endParaRPr>
          </a:p>
          <a:p>
            <a:endParaRPr lang="en-US" dirty="0"/>
          </a:p>
        </p:txBody>
      </p:sp>
      <p:sp>
        <p:nvSpPr>
          <p:cNvPr id="4" name="Slide Number Placeholder 3"/>
          <p:cNvSpPr>
            <a:spLocks noGrp="1"/>
          </p:cNvSpPr>
          <p:nvPr>
            <p:ph type="sldNum" sz="quarter" idx="10"/>
          </p:nvPr>
        </p:nvSpPr>
        <p:spPr/>
        <p:txBody>
          <a:bodyPr/>
          <a:lstStyle/>
          <a:p>
            <a:fld id="{7EE71FFD-6856-42C9-A591-5AC71D0806B0}" type="slidenum">
              <a:rPr lang="en-US" smtClean="0"/>
              <a:t>62</a:t>
            </a:fld>
            <a:endParaRPr lang="en-US"/>
          </a:p>
        </p:txBody>
      </p:sp>
    </p:spTree>
    <p:extLst>
      <p:ext uri="{BB962C8B-B14F-4D97-AF65-F5344CB8AC3E}">
        <p14:creationId xmlns:p14="http://schemas.microsoft.com/office/powerpoint/2010/main" val="120521419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Underground utilities-release of energy is the primary hazard with underground utilities. </a:t>
            </a:r>
            <a:endParaRPr lang="en-US" dirty="0">
              <a:effectLst/>
            </a:endParaRPr>
          </a:p>
          <a:p>
            <a:r>
              <a:rPr lang="en-US" sz="1200" kern="1200" dirty="0">
                <a:solidFill>
                  <a:schemeClr val="tx1"/>
                </a:solidFill>
                <a:effectLst/>
                <a:latin typeface="+mn-lt"/>
                <a:ea typeface="+mn-ea"/>
                <a:cs typeface="+mn-cs"/>
              </a:rPr>
              <a:t> </a:t>
            </a:r>
            <a:endParaRPr lang="en-US" dirty="0">
              <a:effectLst/>
            </a:endParaRPr>
          </a:p>
          <a:p>
            <a:r>
              <a:rPr lang="en-US" sz="1200" kern="1200" dirty="0">
                <a:solidFill>
                  <a:schemeClr val="tx1"/>
                </a:solidFill>
                <a:effectLst/>
                <a:latin typeface="+mn-lt"/>
                <a:ea typeface="+mn-ea"/>
                <a:cs typeface="+mn-cs"/>
              </a:rPr>
              <a:t>Damaging or contacting underground utilities is a major cause of injury.</a:t>
            </a:r>
            <a:endParaRPr lang="en-US" dirty="0">
              <a:effectLst/>
            </a:endParaRPr>
          </a:p>
          <a:p>
            <a:r>
              <a:rPr lang="en-US" sz="1200" kern="1200" dirty="0">
                <a:solidFill>
                  <a:schemeClr val="tx1"/>
                </a:solidFill>
                <a:effectLst/>
                <a:latin typeface="+mn-lt"/>
                <a:ea typeface="+mn-ea"/>
                <a:cs typeface="+mn-cs"/>
              </a:rPr>
              <a:t> </a:t>
            </a:r>
            <a:endParaRPr lang="en-US" dirty="0">
              <a:effectLst/>
            </a:endParaRPr>
          </a:p>
          <a:p>
            <a:r>
              <a:rPr lang="en-US" sz="1200" kern="1200" dirty="0">
                <a:solidFill>
                  <a:schemeClr val="tx1"/>
                </a:solidFill>
                <a:effectLst/>
                <a:latin typeface="+mn-lt"/>
                <a:ea typeface="+mn-ea"/>
                <a:cs typeface="+mn-cs"/>
              </a:rPr>
              <a:t>Avoiding the area is the easiest way to protect from those hazards. The next best thing is releasing stored energy in them before locating and carefully digging until they are reached. Once they are out, protecting them from contact damage or from lack of support are key. Additional details on hazards are below.</a:t>
            </a:r>
            <a:endParaRPr lang="en-US" dirty="0">
              <a:effectLst/>
            </a:endParaRPr>
          </a:p>
          <a:p>
            <a:pPr lvl="0"/>
            <a:r>
              <a:rPr lang="en-US" sz="1200" kern="1200" dirty="0">
                <a:solidFill>
                  <a:schemeClr val="tx1"/>
                </a:solidFill>
                <a:effectLst/>
                <a:latin typeface="+mn-lt"/>
                <a:ea typeface="+mn-ea"/>
                <a:cs typeface="+mn-cs"/>
              </a:rPr>
              <a:t>Natural gas-explosive, flammable, displaces oxygen</a:t>
            </a:r>
          </a:p>
          <a:p>
            <a:pPr lvl="0"/>
            <a:r>
              <a:rPr lang="en-US" sz="1200" kern="1200" dirty="0">
                <a:solidFill>
                  <a:schemeClr val="tx1"/>
                </a:solidFill>
                <a:effectLst/>
                <a:latin typeface="+mn-lt"/>
                <a:ea typeface="+mn-ea"/>
                <a:cs typeface="+mn-cs"/>
              </a:rPr>
              <a:t>Sewer-toxic</a:t>
            </a:r>
          </a:p>
          <a:p>
            <a:pPr lvl="0"/>
            <a:r>
              <a:rPr lang="en-US" sz="1200" kern="1200" dirty="0">
                <a:solidFill>
                  <a:schemeClr val="tx1"/>
                </a:solidFill>
                <a:effectLst/>
                <a:latin typeface="+mn-lt"/>
                <a:ea typeface="+mn-ea"/>
                <a:cs typeface="+mn-cs"/>
              </a:rPr>
              <a:t>Water-weakens excavation walls, is a drowning hazard, can impede egressing the trench</a:t>
            </a:r>
          </a:p>
          <a:p>
            <a:pPr lvl="0"/>
            <a:r>
              <a:rPr lang="en-US" sz="1200" kern="1200" dirty="0">
                <a:solidFill>
                  <a:schemeClr val="tx1"/>
                </a:solidFill>
                <a:effectLst/>
                <a:latin typeface="+mn-lt"/>
                <a:ea typeface="+mn-ea"/>
                <a:cs typeface="+mn-cs"/>
              </a:rPr>
              <a:t>Electric-electrocution</a:t>
            </a:r>
          </a:p>
          <a:p>
            <a:pPr lvl="0"/>
            <a:r>
              <a:rPr lang="en-US" sz="1200" kern="1200" dirty="0">
                <a:solidFill>
                  <a:schemeClr val="tx1"/>
                </a:solidFill>
                <a:effectLst/>
                <a:latin typeface="+mn-lt"/>
                <a:ea typeface="+mn-ea"/>
                <a:cs typeface="+mn-cs"/>
              </a:rPr>
              <a:t>Communication-electrocution</a:t>
            </a:r>
          </a:p>
          <a:p>
            <a:pPr lvl="0"/>
            <a:r>
              <a:rPr lang="en-US" sz="1200" kern="1200" dirty="0" err="1">
                <a:solidFill>
                  <a:schemeClr val="tx1"/>
                </a:solidFill>
                <a:effectLst/>
                <a:latin typeface="+mn-lt"/>
                <a:ea typeface="+mn-ea"/>
                <a:cs typeface="+mn-cs"/>
              </a:rPr>
              <a:t>Stormwater</a:t>
            </a:r>
            <a:r>
              <a:rPr lang="en-US" sz="1200" kern="1200" dirty="0">
                <a:solidFill>
                  <a:schemeClr val="tx1"/>
                </a:solidFill>
                <a:effectLst/>
                <a:latin typeface="+mn-lt"/>
                <a:ea typeface="+mn-ea"/>
                <a:cs typeface="+mn-cs"/>
              </a:rPr>
              <a:t>-can hamper erosion control, is a drowning hazard, and may carry chemicals</a:t>
            </a:r>
          </a:p>
          <a:p>
            <a:endParaRPr lang="en-US" dirty="0"/>
          </a:p>
        </p:txBody>
      </p:sp>
      <p:sp>
        <p:nvSpPr>
          <p:cNvPr id="4" name="Slide Number Placeholder 3"/>
          <p:cNvSpPr>
            <a:spLocks noGrp="1"/>
          </p:cNvSpPr>
          <p:nvPr>
            <p:ph type="sldNum" sz="quarter" idx="10"/>
          </p:nvPr>
        </p:nvSpPr>
        <p:spPr/>
        <p:txBody>
          <a:bodyPr/>
          <a:lstStyle/>
          <a:p>
            <a:fld id="{7EE71FFD-6856-42C9-A591-5AC71D0806B0}" type="slidenum">
              <a:rPr lang="en-US" smtClean="0"/>
              <a:t>64</a:t>
            </a:fld>
            <a:endParaRPr lang="en-US"/>
          </a:p>
        </p:txBody>
      </p:sp>
    </p:spTree>
    <p:extLst>
      <p:ext uri="{BB962C8B-B14F-4D97-AF65-F5344CB8AC3E}">
        <p14:creationId xmlns:p14="http://schemas.microsoft.com/office/powerpoint/2010/main" val="147747831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Name some hazards associated with access and egress (can be from photo or otherwise). </a:t>
            </a:r>
            <a:endParaRPr lang="en-US" dirty="0">
              <a:effectLst/>
            </a:endParaRPr>
          </a:p>
          <a:p>
            <a:r>
              <a:rPr lang="en-US" sz="1200" kern="1200" dirty="0">
                <a:solidFill>
                  <a:schemeClr val="tx1"/>
                </a:solidFill>
                <a:effectLst/>
                <a:latin typeface="+mn-lt"/>
                <a:ea typeface="+mn-ea"/>
                <a:cs typeface="+mn-cs"/>
              </a:rPr>
              <a:t>Left photo credit-creative commons.</a:t>
            </a:r>
            <a:endParaRPr lang="en-US" dirty="0">
              <a:effectLst/>
            </a:endParaRPr>
          </a:p>
          <a:p>
            <a:r>
              <a:rPr lang="en-US" sz="1200" kern="1200" dirty="0">
                <a:solidFill>
                  <a:schemeClr val="tx1"/>
                </a:solidFill>
                <a:effectLst/>
                <a:latin typeface="+mn-lt"/>
                <a:ea typeface="+mn-ea"/>
                <a:cs typeface="+mn-cs"/>
              </a:rPr>
              <a:t>Right photo credit – </a:t>
            </a:r>
            <a:r>
              <a:rPr lang="en-US" sz="1200" dirty="0">
                <a:effectLst/>
              </a:rPr>
              <a:t>MNOSHA</a:t>
            </a:r>
            <a:endParaRPr lang="en-US" dirty="0">
              <a:effectLst/>
            </a:endParaRPr>
          </a:p>
          <a:p>
            <a:r>
              <a:rPr lang="en-US" sz="1200" u="sng" kern="1200" dirty="0">
                <a:solidFill>
                  <a:schemeClr val="tx1"/>
                </a:solidFill>
                <a:effectLst/>
                <a:latin typeface="+mn-lt"/>
                <a:ea typeface="+mn-ea"/>
                <a:cs typeface="+mn-cs"/>
                <a:hlinkClick r:id="rId3"/>
              </a:rPr>
              <a:t>https://dli.mn.gov/sites/default/files/pdf/construc_sem_excavation_trenching_0317.pdf</a:t>
            </a:r>
            <a:endParaRPr lang="en-US" dirty="0">
              <a:effectLst/>
            </a:endParaRPr>
          </a:p>
          <a:p>
            <a:endParaRPr lang="en-US" dirty="0"/>
          </a:p>
        </p:txBody>
      </p:sp>
      <p:sp>
        <p:nvSpPr>
          <p:cNvPr id="4" name="Slide Number Placeholder 3"/>
          <p:cNvSpPr>
            <a:spLocks noGrp="1"/>
          </p:cNvSpPr>
          <p:nvPr>
            <p:ph type="sldNum" sz="quarter" idx="10"/>
          </p:nvPr>
        </p:nvSpPr>
        <p:spPr/>
        <p:txBody>
          <a:bodyPr/>
          <a:lstStyle/>
          <a:p>
            <a:fld id="{7EE71FFD-6856-42C9-A591-5AC71D0806B0}" type="slidenum">
              <a:rPr lang="en-US" smtClean="0"/>
              <a:t>65</a:t>
            </a:fld>
            <a:endParaRPr lang="en-US"/>
          </a:p>
        </p:txBody>
      </p:sp>
    </p:spTree>
    <p:extLst>
      <p:ext uri="{BB962C8B-B14F-4D97-AF65-F5344CB8AC3E}">
        <p14:creationId xmlns:p14="http://schemas.microsoft.com/office/powerpoint/2010/main" val="210946371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Access &amp; egress-not having a safe way into or out of an excavation is a hazard. If workers need to evacuate an excavation, their exit cannot be too far away because it would take too long for them to get out. Workers cannot be expected to climb out of a trench using the walls, utilities or other equipment-they could easily trip, slip or fall and get injured. If the means of entrance or exit is not designed correctly and collapses, workers could get crushed or pinned by soil or equipment. </a:t>
            </a:r>
            <a:endParaRPr lang="en-US" dirty="0">
              <a:effectLst/>
            </a:endParaRPr>
          </a:p>
          <a:p>
            <a:r>
              <a:rPr lang="en-US" sz="1200" kern="1200" dirty="0">
                <a:solidFill>
                  <a:schemeClr val="tx1"/>
                </a:solidFill>
                <a:effectLst/>
                <a:latin typeface="+mn-lt"/>
                <a:ea typeface="+mn-ea"/>
                <a:cs typeface="+mn-cs"/>
              </a:rPr>
              <a:t> </a:t>
            </a:r>
            <a:endParaRPr lang="en-US" dirty="0">
              <a:effectLst/>
            </a:endParaRPr>
          </a:p>
          <a:p>
            <a:r>
              <a:rPr lang="en-US" sz="1200" kern="1200" dirty="0">
                <a:solidFill>
                  <a:schemeClr val="tx1"/>
                </a:solidFill>
                <a:effectLst/>
                <a:latin typeface="+mn-lt"/>
                <a:ea typeface="+mn-ea"/>
                <a:cs typeface="+mn-cs"/>
              </a:rPr>
              <a:t>Primary causes of these hazards are not setting up access and egress properly (according to the regulations) or not having it at all. Sometimes, the setup is correct, but workers do not use it, which makes the cause system-related. Maybe the workers are not expected or instructed to use it. </a:t>
            </a:r>
            <a:endParaRPr lang="en-US" dirty="0">
              <a:effectLst/>
            </a:endParaRPr>
          </a:p>
          <a:p>
            <a:r>
              <a:rPr lang="en-US" sz="1200" kern="1200" dirty="0">
                <a:solidFill>
                  <a:schemeClr val="tx1"/>
                </a:solidFill>
                <a:effectLst/>
                <a:latin typeface="+mn-lt"/>
                <a:ea typeface="+mn-ea"/>
                <a:cs typeface="+mn-cs"/>
              </a:rPr>
              <a:t> </a:t>
            </a:r>
            <a:endParaRPr lang="en-US" dirty="0">
              <a:effectLst/>
            </a:endParaRPr>
          </a:p>
          <a:p>
            <a:r>
              <a:rPr lang="en-US" sz="1200" kern="1200" dirty="0">
                <a:solidFill>
                  <a:schemeClr val="tx1"/>
                </a:solidFill>
                <a:effectLst/>
                <a:latin typeface="+mn-lt"/>
                <a:ea typeface="+mn-ea"/>
                <a:cs typeface="+mn-cs"/>
              </a:rPr>
              <a:t>Remedies to these hazards include having the right number and locations of entrances/exits and separating vehicles and equipment from pedestrians.</a:t>
            </a:r>
            <a:endParaRPr lang="en-US" dirty="0">
              <a:effectLst/>
            </a:endParaRPr>
          </a:p>
          <a:p>
            <a:endParaRPr lang="en-US" dirty="0"/>
          </a:p>
        </p:txBody>
      </p:sp>
      <p:sp>
        <p:nvSpPr>
          <p:cNvPr id="4" name="Slide Number Placeholder 3"/>
          <p:cNvSpPr>
            <a:spLocks noGrp="1"/>
          </p:cNvSpPr>
          <p:nvPr>
            <p:ph type="sldNum" sz="quarter" idx="10"/>
          </p:nvPr>
        </p:nvSpPr>
        <p:spPr/>
        <p:txBody>
          <a:bodyPr/>
          <a:lstStyle/>
          <a:p>
            <a:fld id="{7EE71FFD-6856-42C9-A591-5AC71D0806B0}" type="slidenum">
              <a:rPr lang="en-US" smtClean="0"/>
              <a:t>67</a:t>
            </a:fld>
            <a:endParaRPr lang="en-US"/>
          </a:p>
        </p:txBody>
      </p:sp>
    </p:spTree>
    <p:extLst>
      <p:ext uri="{BB962C8B-B14F-4D97-AF65-F5344CB8AC3E}">
        <p14:creationId xmlns:p14="http://schemas.microsoft.com/office/powerpoint/2010/main" val="380043232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Name some hazards associated with vehicles &amp; equipment (can be from photo or otherwise). </a:t>
            </a:r>
            <a:endParaRPr lang="en-US" dirty="0">
              <a:effectLst/>
            </a:endParaRPr>
          </a:p>
          <a:p>
            <a:r>
              <a:rPr lang="en-US" sz="1200" kern="1200" dirty="0">
                <a:solidFill>
                  <a:schemeClr val="tx1"/>
                </a:solidFill>
                <a:effectLst/>
                <a:latin typeface="+mn-lt"/>
                <a:ea typeface="+mn-ea"/>
                <a:cs typeface="+mn-cs"/>
              </a:rPr>
              <a:t>Left photo used with permission from Benjamin </a:t>
            </a:r>
            <a:r>
              <a:rPr lang="en-US" sz="1200" kern="1200" dirty="0" err="1">
                <a:solidFill>
                  <a:schemeClr val="tx1"/>
                </a:solidFill>
                <a:effectLst/>
                <a:latin typeface="+mn-lt"/>
                <a:ea typeface="+mn-ea"/>
                <a:cs typeface="+mn-cs"/>
              </a:rPr>
              <a:t>Yaney</a:t>
            </a:r>
            <a:r>
              <a:rPr lang="en-US" sz="1200" kern="1200" dirty="0">
                <a:solidFill>
                  <a:schemeClr val="tx1"/>
                </a:solidFill>
                <a:effectLst/>
                <a:latin typeface="+mn-lt"/>
                <a:ea typeface="+mn-ea"/>
                <a:cs typeface="+mn-cs"/>
              </a:rPr>
              <a:t>.</a:t>
            </a:r>
            <a:endParaRPr lang="en-US" dirty="0">
              <a:effectLst/>
            </a:endParaRPr>
          </a:p>
          <a:p>
            <a:r>
              <a:rPr lang="en-US" sz="1200" kern="1200" dirty="0">
                <a:solidFill>
                  <a:schemeClr val="tx1"/>
                </a:solidFill>
                <a:effectLst/>
                <a:latin typeface="+mn-lt"/>
                <a:ea typeface="+mn-ea"/>
                <a:cs typeface="+mn-cs"/>
              </a:rPr>
              <a:t>Right photo credit – </a:t>
            </a:r>
            <a:r>
              <a:rPr lang="en-US" sz="1200" dirty="0">
                <a:effectLst/>
              </a:rPr>
              <a:t>OSHA</a:t>
            </a:r>
            <a:endParaRPr lang="en-US" dirty="0">
              <a:effectLst/>
            </a:endParaRPr>
          </a:p>
          <a:p>
            <a:r>
              <a:rPr lang="en-US" sz="1200" u="sng" kern="1200" dirty="0">
                <a:solidFill>
                  <a:schemeClr val="tx1"/>
                </a:solidFill>
                <a:effectLst/>
                <a:latin typeface="+mn-lt"/>
                <a:ea typeface="+mn-ea"/>
                <a:cs typeface="+mn-cs"/>
                <a:hlinkClick r:id="rId3"/>
              </a:rPr>
              <a:t>https://www.osha.gov/SLTC/etools/construction/trenching/mainpage.html</a:t>
            </a:r>
            <a:endParaRPr lang="en-US" dirty="0">
              <a:effectLst/>
            </a:endParaRPr>
          </a:p>
          <a:p>
            <a:endParaRPr lang="en-US" dirty="0"/>
          </a:p>
        </p:txBody>
      </p:sp>
      <p:sp>
        <p:nvSpPr>
          <p:cNvPr id="4" name="Slide Number Placeholder 3"/>
          <p:cNvSpPr>
            <a:spLocks noGrp="1"/>
          </p:cNvSpPr>
          <p:nvPr>
            <p:ph type="sldNum" sz="quarter" idx="10"/>
          </p:nvPr>
        </p:nvSpPr>
        <p:spPr/>
        <p:txBody>
          <a:bodyPr/>
          <a:lstStyle/>
          <a:p>
            <a:fld id="{7EE71FFD-6856-42C9-A591-5AC71D0806B0}" type="slidenum">
              <a:rPr lang="en-US" smtClean="0"/>
              <a:t>68</a:t>
            </a:fld>
            <a:endParaRPr lang="en-US"/>
          </a:p>
        </p:txBody>
      </p:sp>
    </p:spTree>
    <p:extLst>
      <p:ext uri="{BB962C8B-B14F-4D97-AF65-F5344CB8AC3E}">
        <p14:creationId xmlns:p14="http://schemas.microsoft.com/office/powerpoint/2010/main" val="428475243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Equipment &amp; vehicular traffic-vehicles around trenches and excavations are also hazards. This may include traffic as well as equipment on the job site. Any vehicle accidentally entering a trench or excavation is bad for the driver and anyone working in the area. Soil, rocks or other debris that is removed from the excavation can fall and cause injuries to workers nearby. Many times, it can be difficult for equipment operators to be aware of </a:t>
            </a:r>
            <a:r>
              <a:rPr lang="en-US" sz="1200" i="1" kern="1200" dirty="0">
                <a:solidFill>
                  <a:schemeClr val="tx1"/>
                </a:solidFill>
                <a:effectLst/>
                <a:latin typeface="+mn-lt"/>
                <a:ea typeface="+mn-ea"/>
                <a:cs typeface="+mn-cs"/>
              </a:rPr>
              <a:t>who </a:t>
            </a:r>
            <a:r>
              <a:rPr lang="en-US" sz="1200" kern="1200" dirty="0">
                <a:solidFill>
                  <a:schemeClr val="tx1"/>
                </a:solidFill>
                <a:effectLst/>
                <a:latin typeface="+mn-lt"/>
                <a:ea typeface="+mn-ea"/>
                <a:cs typeface="+mn-cs"/>
              </a:rPr>
              <a:t>is in their work area because they are focused on </a:t>
            </a:r>
            <a:r>
              <a:rPr lang="en-US" sz="1200" i="1" kern="1200" dirty="0">
                <a:solidFill>
                  <a:schemeClr val="tx1"/>
                </a:solidFill>
                <a:effectLst/>
                <a:latin typeface="+mn-lt"/>
                <a:ea typeface="+mn-ea"/>
                <a:cs typeface="+mn-cs"/>
              </a:rPr>
              <a:t>what </a:t>
            </a:r>
            <a:r>
              <a:rPr lang="en-US" sz="1200" kern="1200" dirty="0">
                <a:solidFill>
                  <a:schemeClr val="tx1"/>
                </a:solidFill>
                <a:effectLst/>
                <a:latin typeface="+mn-lt"/>
                <a:ea typeface="+mn-ea"/>
                <a:cs typeface="+mn-cs"/>
              </a:rPr>
              <a:t>they are working on, so struck by digging, loading or unloading operations exist. </a:t>
            </a:r>
          </a:p>
          <a:p>
            <a:r>
              <a:rPr lang="en-US" sz="1200" kern="1200" dirty="0">
                <a:solidFill>
                  <a:schemeClr val="tx1"/>
                </a:solidFill>
                <a:effectLst/>
                <a:latin typeface="+mn-lt"/>
                <a:ea typeface="+mn-ea"/>
                <a:cs typeface="+mn-cs"/>
              </a:rPr>
              <a:t> </a:t>
            </a:r>
            <a:endParaRPr lang="en-US" dirty="0">
              <a:effectLst/>
            </a:endParaRPr>
          </a:p>
          <a:p>
            <a:r>
              <a:rPr lang="en-US" sz="1200" kern="1200" dirty="0">
                <a:solidFill>
                  <a:schemeClr val="tx1"/>
                </a:solidFill>
                <a:effectLst/>
                <a:latin typeface="+mn-lt"/>
                <a:ea typeface="+mn-ea"/>
                <a:cs typeface="+mn-cs"/>
              </a:rPr>
              <a:t>Causes include lack of warning equipment and barriers. Warning equipment may include traffic rerouting and directing as well as back up alarms and lights on equipment. Barriers are to prevent traffic vehicle entry as well as unintended equipment entry when visibility is limited. Another cause for these hazards is having personnel and equipment in the same working areas. Excavations are often limited in size and it is generally unsafe to have people on foot in the same zone as operated equipment.</a:t>
            </a:r>
            <a:endParaRPr lang="en-US" dirty="0">
              <a:effectLst/>
            </a:endParaRPr>
          </a:p>
          <a:p>
            <a:r>
              <a:rPr lang="en-US" sz="1200" kern="1200" dirty="0">
                <a:solidFill>
                  <a:schemeClr val="tx1"/>
                </a:solidFill>
                <a:effectLst/>
                <a:latin typeface="+mn-lt"/>
                <a:ea typeface="+mn-ea"/>
                <a:cs typeface="+mn-cs"/>
              </a:rPr>
              <a:t> </a:t>
            </a:r>
            <a:endParaRPr lang="en-US" dirty="0">
              <a:effectLst/>
            </a:endParaRPr>
          </a:p>
          <a:p>
            <a:r>
              <a:rPr lang="en-US" sz="1200" kern="1200" dirty="0">
                <a:solidFill>
                  <a:schemeClr val="tx1"/>
                </a:solidFill>
                <a:effectLst/>
                <a:latin typeface="+mn-lt"/>
                <a:ea typeface="+mn-ea"/>
                <a:cs typeface="+mn-cs"/>
              </a:rPr>
              <a:t>Remedies include having an internal and external vehicle traffic control plan and executing it. It should include ensuring that all equipment has adequate warning devices and that the site does too. Most importantly, the worker will understand the process and expectations and can follow the procedure(s).</a:t>
            </a:r>
            <a:endParaRPr lang="en-US" dirty="0">
              <a:effectLst/>
            </a:endParaRPr>
          </a:p>
          <a:p>
            <a:endParaRPr lang="en-US" dirty="0"/>
          </a:p>
        </p:txBody>
      </p:sp>
      <p:sp>
        <p:nvSpPr>
          <p:cNvPr id="4" name="Slide Number Placeholder 3"/>
          <p:cNvSpPr>
            <a:spLocks noGrp="1"/>
          </p:cNvSpPr>
          <p:nvPr>
            <p:ph type="sldNum" sz="quarter" idx="10"/>
          </p:nvPr>
        </p:nvSpPr>
        <p:spPr/>
        <p:txBody>
          <a:bodyPr/>
          <a:lstStyle/>
          <a:p>
            <a:fld id="{7EE71FFD-6856-42C9-A591-5AC71D0806B0}" type="slidenum">
              <a:rPr lang="en-US" smtClean="0"/>
              <a:t>70</a:t>
            </a:fld>
            <a:endParaRPr lang="en-US"/>
          </a:p>
        </p:txBody>
      </p:sp>
    </p:spTree>
    <p:extLst>
      <p:ext uri="{BB962C8B-B14F-4D97-AF65-F5344CB8AC3E}">
        <p14:creationId xmlns:p14="http://schemas.microsoft.com/office/powerpoint/2010/main" val="23223692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Answer is B</a:t>
            </a:r>
          </a:p>
          <a:p>
            <a:endParaRPr lang="en-US" dirty="0"/>
          </a:p>
        </p:txBody>
      </p:sp>
      <p:sp>
        <p:nvSpPr>
          <p:cNvPr id="4" name="Slide Number Placeholder 3"/>
          <p:cNvSpPr>
            <a:spLocks noGrp="1"/>
          </p:cNvSpPr>
          <p:nvPr>
            <p:ph type="sldNum" sz="quarter" idx="10"/>
          </p:nvPr>
        </p:nvSpPr>
        <p:spPr/>
        <p:txBody>
          <a:bodyPr/>
          <a:lstStyle/>
          <a:p>
            <a:fld id="{7EE71FFD-6856-42C9-A591-5AC71D0806B0}" type="slidenum">
              <a:rPr lang="en-US" smtClean="0"/>
              <a:t>11</a:t>
            </a:fld>
            <a:endParaRPr lang="en-US"/>
          </a:p>
        </p:txBody>
      </p:sp>
    </p:spTree>
    <p:extLst>
      <p:ext uri="{BB962C8B-B14F-4D97-AF65-F5344CB8AC3E}">
        <p14:creationId xmlns:p14="http://schemas.microsoft.com/office/powerpoint/2010/main" val="211774873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E71FFD-6856-42C9-A591-5AC71D0806B0}" type="slidenum">
              <a:rPr lang="en-US" smtClean="0"/>
              <a:t>71</a:t>
            </a:fld>
            <a:endParaRPr lang="en-US"/>
          </a:p>
        </p:txBody>
      </p:sp>
    </p:spTree>
    <p:extLst>
      <p:ext uri="{BB962C8B-B14F-4D97-AF65-F5344CB8AC3E}">
        <p14:creationId xmlns:p14="http://schemas.microsoft.com/office/powerpoint/2010/main" val="357455754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Name some hazards associated with hazardous atmospheres. </a:t>
            </a:r>
            <a:endParaRPr lang="en-US" dirty="0">
              <a:effectLst/>
            </a:endParaRPr>
          </a:p>
          <a:p>
            <a:r>
              <a:rPr lang="en-US" sz="1200" kern="1200" dirty="0">
                <a:solidFill>
                  <a:schemeClr val="tx1"/>
                </a:solidFill>
                <a:effectLst/>
                <a:latin typeface="+mn-lt"/>
                <a:ea typeface="+mn-ea"/>
                <a:cs typeface="+mn-cs"/>
              </a:rPr>
              <a:t>Left photo used with permission from Benjamin </a:t>
            </a:r>
            <a:r>
              <a:rPr lang="en-US" sz="1200" kern="1200" dirty="0" err="1">
                <a:solidFill>
                  <a:schemeClr val="tx1"/>
                </a:solidFill>
                <a:effectLst/>
                <a:latin typeface="+mn-lt"/>
                <a:ea typeface="+mn-ea"/>
                <a:cs typeface="+mn-cs"/>
              </a:rPr>
              <a:t>Yaney</a:t>
            </a:r>
            <a:r>
              <a:rPr lang="en-US" sz="1200" kern="1200" dirty="0">
                <a:solidFill>
                  <a:schemeClr val="tx1"/>
                </a:solidFill>
                <a:effectLst/>
                <a:latin typeface="+mn-lt"/>
                <a:ea typeface="+mn-ea"/>
                <a:cs typeface="+mn-cs"/>
              </a:rPr>
              <a:t>.</a:t>
            </a:r>
            <a:endParaRPr lang="en-US" dirty="0">
              <a:effectLst/>
            </a:endParaRPr>
          </a:p>
          <a:p>
            <a:r>
              <a:rPr lang="en-US" sz="1200" kern="1200" dirty="0">
                <a:solidFill>
                  <a:schemeClr val="tx1"/>
                </a:solidFill>
                <a:effectLst/>
                <a:latin typeface="+mn-lt"/>
                <a:ea typeface="+mn-ea"/>
                <a:cs typeface="+mn-cs"/>
              </a:rPr>
              <a:t>Right photo credit – CPWR</a:t>
            </a:r>
            <a:endParaRPr lang="en-US" dirty="0">
              <a:effectLst/>
            </a:endParaRPr>
          </a:p>
          <a:p>
            <a:r>
              <a:rPr lang="en-US" sz="1200" u="sng" kern="1200" dirty="0">
                <a:solidFill>
                  <a:schemeClr val="tx1"/>
                </a:solidFill>
                <a:effectLst/>
                <a:latin typeface="+mn-lt"/>
                <a:ea typeface="+mn-ea"/>
                <a:cs typeface="+mn-cs"/>
                <a:hlinkClick r:id="rId3"/>
              </a:rPr>
              <a:t>https://www.youtube.com/watch?v=iFahlN0ueTI</a:t>
            </a:r>
            <a:endParaRPr lang="en-US" dirty="0">
              <a:effectLst/>
            </a:endParaRPr>
          </a:p>
          <a:p>
            <a:r>
              <a:rPr lang="en-US" sz="1200" kern="1200" dirty="0">
                <a:solidFill>
                  <a:schemeClr val="tx1"/>
                </a:solidFill>
                <a:effectLst/>
                <a:latin typeface="+mn-lt"/>
                <a:ea typeface="+mn-ea"/>
                <a:cs typeface="+mn-cs"/>
              </a:rPr>
              <a:t> </a:t>
            </a:r>
            <a:endParaRPr lang="en-US" dirty="0">
              <a:effectLst/>
            </a:endParaRPr>
          </a:p>
          <a:p>
            <a:endParaRPr lang="en-US" dirty="0"/>
          </a:p>
        </p:txBody>
      </p:sp>
      <p:sp>
        <p:nvSpPr>
          <p:cNvPr id="4" name="Slide Number Placeholder 3"/>
          <p:cNvSpPr>
            <a:spLocks noGrp="1"/>
          </p:cNvSpPr>
          <p:nvPr>
            <p:ph type="sldNum" sz="quarter" idx="10"/>
          </p:nvPr>
        </p:nvSpPr>
        <p:spPr/>
        <p:txBody>
          <a:bodyPr/>
          <a:lstStyle/>
          <a:p>
            <a:fld id="{7EE71FFD-6856-42C9-A591-5AC71D0806B0}" type="slidenum">
              <a:rPr lang="en-US" smtClean="0"/>
              <a:t>72</a:t>
            </a:fld>
            <a:endParaRPr lang="en-US"/>
          </a:p>
        </p:txBody>
      </p:sp>
    </p:spTree>
    <p:extLst>
      <p:ext uri="{BB962C8B-B14F-4D97-AF65-F5344CB8AC3E}">
        <p14:creationId xmlns:p14="http://schemas.microsoft.com/office/powerpoint/2010/main" val="288840806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Hazardous atmosphere-vapors, dust or fumes in the air can displace oxygen, be toxic to breathe or may ignite and burn or explode. Knowing what might be in the atmosphere will help workers know what hazards might exist. If hazardous atmospheres are present, a lack of rescue plan or equipment is a hazard as well. Untrained or unprepared rescuers entering an excavation might get injured or stuck themselves, increasing the need for more rescuers.</a:t>
            </a:r>
            <a:endParaRPr lang="en-US" dirty="0">
              <a:effectLst/>
            </a:endParaRPr>
          </a:p>
          <a:p>
            <a:r>
              <a:rPr lang="en-US" sz="1200" kern="1200" dirty="0">
                <a:solidFill>
                  <a:schemeClr val="tx1"/>
                </a:solidFill>
                <a:effectLst/>
                <a:latin typeface="+mn-lt"/>
                <a:ea typeface="+mn-ea"/>
                <a:cs typeface="+mn-cs"/>
              </a:rPr>
              <a:t> </a:t>
            </a:r>
            <a:endParaRPr lang="en-US" dirty="0">
              <a:effectLst/>
            </a:endParaRPr>
          </a:p>
          <a:p>
            <a:r>
              <a:rPr lang="en-US" sz="1200" kern="1200" dirty="0">
                <a:solidFill>
                  <a:schemeClr val="tx1"/>
                </a:solidFill>
                <a:effectLst/>
                <a:latin typeface="+mn-lt"/>
                <a:ea typeface="+mn-ea"/>
                <a:cs typeface="+mn-cs"/>
              </a:rPr>
              <a:t>Causes for these hazards include the failure to test or monitor an atmosphere, introducing fumes or hazards where there were none, and lack of rescue training or equipment.</a:t>
            </a:r>
            <a:endParaRPr lang="en-US" dirty="0">
              <a:effectLst/>
            </a:endParaRPr>
          </a:p>
          <a:p>
            <a:r>
              <a:rPr lang="en-US" sz="1200" kern="1200" dirty="0">
                <a:solidFill>
                  <a:schemeClr val="tx1"/>
                </a:solidFill>
                <a:effectLst/>
                <a:latin typeface="+mn-lt"/>
                <a:ea typeface="+mn-ea"/>
                <a:cs typeface="+mn-cs"/>
              </a:rPr>
              <a:t> </a:t>
            </a:r>
            <a:endParaRPr lang="en-US" dirty="0">
              <a:effectLst/>
            </a:endParaRPr>
          </a:p>
          <a:p>
            <a:r>
              <a:rPr lang="en-US" sz="1200" kern="1200" dirty="0">
                <a:solidFill>
                  <a:schemeClr val="tx1"/>
                </a:solidFill>
                <a:effectLst/>
                <a:latin typeface="+mn-lt"/>
                <a:ea typeface="+mn-ea"/>
                <a:cs typeface="+mn-cs"/>
              </a:rPr>
              <a:t>Safe work can happen when a detailed rescue plan is in place and followed. It should include who is responsible for what as well as what equipment is needed and ensuring the equipment is in working order. In any excavation involving utilities or confined spaces, the best practice is to test the atmosphere for hazards initially and then monitor it throughout the job.</a:t>
            </a:r>
            <a:endParaRPr lang="en-US" dirty="0">
              <a:effectLst/>
            </a:endParaRPr>
          </a:p>
          <a:p>
            <a:endParaRPr lang="en-US" dirty="0"/>
          </a:p>
        </p:txBody>
      </p:sp>
      <p:sp>
        <p:nvSpPr>
          <p:cNvPr id="4" name="Slide Number Placeholder 3"/>
          <p:cNvSpPr>
            <a:spLocks noGrp="1"/>
          </p:cNvSpPr>
          <p:nvPr>
            <p:ph type="sldNum" sz="quarter" idx="10"/>
          </p:nvPr>
        </p:nvSpPr>
        <p:spPr/>
        <p:txBody>
          <a:bodyPr/>
          <a:lstStyle/>
          <a:p>
            <a:fld id="{7EE71FFD-6856-42C9-A591-5AC71D0806B0}" type="slidenum">
              <a:rPr lang="en-US" smtClean="0"/>
              <a:t>73</a:t>
            </a:fld>
            <a:endParaRPr lang="en-US"/>
          </a:p>
        </p:txBody>
      </p:sp>
    </p:spTree>
    <p:extLst>
      <p:ext uri="{BB962C8B-B14F-4D97-AF65-F5344CB8AC3E}">
        <p14:creationId xmlns:p14="http://schemas.microsoft.com/office/powerpoint/2010/main" val="399014421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Name some hazards associated with water accumulation (can be from photos or otherwise). </a:t>
            </a:r>
            <a:endParaRPr lang="en-US" dirty="0">
              <a:effectLst/>
            </a:endParaRPr>
          </a:p>
          <a:p>
            <a:r>
              <a:rPr lang="en-US" sz="1200" kern="1200" dirty="0">
                <a:solidFill>
                  <a:schemeClr val="tx1"/>
                </a:solidFill>
                <a:effectLst/>
                <a:latin typeface="+mn-lt"/>
                <a:ea typeface="+mn-ea"/>
                <a:cs typeface="+mn-cs"/>
              </a:rPr>
              <a:t>Right photo used with permission from Benjamin </a:t>
            </a:r>
            <a:r>
              <a:rPr lang="en-US" sz="1200" kern="1200" dirty="0" err="1">
                <a:solidFill>
                  <a:schemeClr val="tx1"/>
                </a:solidFill>
                <a:effectLst/>
                <a:latin typeface="+mn-lt"/>
                <a:ea typeface="+mn-ea"/>
                <a:cs typeface="+mn-cs"/>
              </a:rPr>
              <a:t>Yaney</a:t>
            </a:r>
            <a:r>
              <a:rPr lang="en-US" sz="1200" kern="1200" dirty="0">
                <a:solidFill>
                  <a:schemeClr val="tx1"/>
                </a:solidFill>
                <a:effectLst/>
                <a:latin typeface="+mn-lt"/>
                <a:ea typeface="+mn-ea"/>
                <a:cs typeface="+mn-cs"/>
              </a:rPr>
              <a:t>.</a:t>
            </a:r>
            <a:endParaRPr lang="en-US" dirty="0">
              <a:effectLst/>
            </a:endParaRPr>
          </a:p>
          <a:p>
            <a:r>
              <a:rPr lang="en-US" sz="1200" kern="1200" dirty="0">
                <a:solidFill>
                  <a:schemeClr val="tx1"/>
                </a:solidFill>
                <a:effectLst/>
                <a:latin typeface="+mn-lt"/>
                <a:ea typeface="+mn-ea"/>
                <a:cs typeface="+mn-cs"/>
              </a:rPr>
              <a:t>Left photo credit – OSHA</a:t>
            </a:r>
            <a:endParaRPr lang="en-US" dirty="0">
              <a:effectLst/>
            </a:endParaRPr>
          </a:p>
          <a:p>
            <a:r>
              <a:rPr lang="en-US" sz="1200" u="sng" kern="1200" dirty="0">
                <a:solidFill>
                  <a:schemeClr val="tx1"/>
                </a:solidFill>
                <a:effectLst/>
                <a:latin typeface="+mn-lt"/>
                <a:ea typeface="+mn-ea"/>
                <a:cs typeface="+mn-cs"/>
                <a:hlinkClick r:id="rId3"/>
              </a:rPr>
              <a:t>https://www.osha.gov/doc/trench-collapse.html</a:t>
            </a:r>
            <a:endParaRPr lang="en-US" dirty="0">
              <a:effectLst/>
            </a:endParaRPr>
          </a:p>
          <a:p>
            <a:endParaRPr lang="en-US" dirty="0"/>
          </a:p>
        </p:txBody>
      </p:sp>
      <p:sp>
        <p:nvSpPr>
          <p:cNvPr id="4" name="Slide Number Placeholder 3"/>
          <p:cNvSpPr>
            <a:spLocks noGrp="1"/>
          </p:cNvSpPr>
          <p:nvPr>
            <p:ph type="sldNum" sz="quarter" idx="10"/>
          </p:nvPr>
        </p:nvSpPr>
        <p:spPr/>
        <p:txBody>
          <a:bodyPr/>
          <a:lstStyle/>
          <a:p>
            <a:fld id="{7EE71FFD-6856-42C9-A591-5AC71D0806B0}" type="slidenum">
              <a:rPr lang="en-US" smtClean="0"/>
              <a:t>74</a:t>
            </a:fld>
            <a:endParaRPr lang="en-US"/>
          </a:p>
        </p:txBody>
      </p:sp>
    </p:spTree>
    <p:extLst>
      <p:ext uri="{BB962C8B-B14F-4D97-AF65-F5344CB8AC3E}">
        <p14:creationId xmlns:p14="http://schemas.microsoft.com/office/powerpoint/2010/main" val="156758009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Water accumulation-excavations with accumulated </a:t>
            </a:r>
            <a:r>
              <a:rPr lang="en-US" sz="1200" i="1" kern="1200" dirty="0">
                <a:solidFill>
                  <a:schemeClr val="tx1"/>
                </a:solidFill>
                <a:effectLst/>
                <a:latin typeface="+mn-lt"/>
                <a:ea typeface="+mn-ea"/>
                <a:cs typeface="+mn-cs"/>
              </a:rPr>
              <a:t>or </a:t>
            </a:r>
            <a:r>
              <a:rPr lang="en-US" sz="1200" kern="1200" dirty="0">
                <a:solidFill>
                  <a:schemeClr val="tx1"/>
                </a:solidFill>
                <a:effectLst/>
                <a:latin typeface="+mn-lt"/>
                <a:ea typeface="+mn-ea"/>
                <a:cs typeface="+mn-cs"/>
              </a:rPr>
              <a:t>accumulating water or that are saturated are hazardous for workers. If the water is deep enough, workers could drown if they fall, get stuck or can’t swim. Wet work areas always have slip hazards, and especially in trenches and excavations due to the uneven ground and likelihood of slick surfaces.</a:t>
            </a:r>
            <a:endParaRPr lang="en-US" dirty="0">
              <a:effectLst/>
            </a:endParaRPr>
          </a:p>
          <a:p>
            <a:r>
              <a:rPr lang="en-US" sz="1200" kern="1200" dirty="0">
                <a:solidFill>
                  <a:schemeClr val="tx1"/>
                </a:solidFill>
                <a:effectLst/>
                <a:latin typeface="+mn-lt"/>
                <a:ea typeface="+mn-ea"/>
                <a:cs typeface="+mn-cs"/>
              </a:rPr>
              <a:t>Water in an excavation may cause electrical tools and equipment to short out or not be sufficiently grounded, which are risks to workers. Saturated soil can impede workers from exiting an excavation. It also has less supportive strength and can cause walls or other features to fail.</a:t>
            </a:r>
            <a:endParaRPr lang="en-US" dirty="0">
              <a:effectLst/>
            </a:endParaRPr>
          </a:p>
          <a:p>
            <a:r>
              <a:rPr lang="en-US" sz="1200" kern="1200" dirty="0">
                <a:solidFill>
                  <a:schemeClr val="tx1"/>
                </a:solidFill>
                <a:effectLst/>
                <a:latin typeface="+mn-lt"/>
                <a:ea typeface="+mn-ea"/>
                <a:cs typeface="+mn-cs"/>
              </a:rPr>
              <a:t> </a:t>
            </a:r>
            <a:endParaRPr lang="en-US" dirty="0">
              <a:effectLst/>
            </a:endParaRPr>
          </a:p>
          <a:p>
            <a:r>
              <a:rPr lang="en-US" sz="1200" kern="1200" dirty="0">
                <a:solidFill>
                  <a:schemeClr val="tx1"/>
                </a:solidFill>
                <a:effectLst/>
                <a:latin typeface="+mn-lt"/>
                <a:ea typeface="+mn-ea"/>
                <a:cs typeface="+mn-cs"/>
              </a:rPr>
              <a:t>Some causes of water accumulation hazards include not removing water or having workers work in saturated excavations without protection. Saturated soil loses stability and structure and weighs significantly more than dry soil, so it should not be taken lightly. Shielding is generally the best protective system when water is an issue. Another cause is operating electric equipment in or near water.</a:t>
            </a:r>
            <a:endParaRPr lang="en-US" dirty="0">
              <a:effectLst/>
            </a:endParaRPr>
          </a:p>
          <a:p>
            <a:r>
              <a:rPr lang="en-US" sz="1200" kern="1200" dirty="0">
                <a:solidFill>
                  <a:schemeClr val="tx1"/>
                </a:solidFill>
                <a:effectLst/>
                <a:latin typeface="+mn-lt"/>
                <a:ea typeface="+mn-ea"/>
                <a:cs typeface="+mn-cs"/>
              </a:rPr>
              <a:t> </a:t>
            </a:r>
            <a:endParaRPr lang="en-US" dirty="0">
              <a:effectLst/>
            </a:endParaRPr>
          </a:p>
          <a:p>
            <a:r>
              <a:rPr lang="en-US" sz="1200" kern="1200" dirty="0">
                <a:solidFill>
                  <a:schemeClr val="tx1"/>
                </a:solidFill>
                <a:effectLst/>
                <a:latin typeface="+mn-lt"/>
                <a:ea typeface="+mn-ea"/>
                <a:cs typeface="+mn-cs"/>
              </a:rPr>
              <a:t>Powered equipment must be separated or protected from water when in use, and water can typically be pumped out or work can wait until water dries out.</a:t>
            </a:r>
            <a:endParaRPr lang="en-US" dirty="0">
              <a:effectLst/>
            </a:endParaRPr>
          </a:p>
          <a:p>
            <a:r>
              <a:rPr lang="en-US" sz="1200" kern="1200" dirty="0">
                <a:solidFill>
                  <a:schemeClr val="tx1"/>
                </a:solidFill>
                <a:effectLst/>
                <a:latin typeface="+mn-lt"/>
                <a:ea typeface="+mn-ea"/>
                <a:cs typeface="+mn-cs"/>
              </a:rPr>
              <a:t> </a:t>
            </a:r>
            <a:endParaRPr lang="en-US" dirty="0">
              <a:effectLst/>
            </a:endParaRPr>
          </a:p>
          <a:p>
            <a:endParaRPr lang="en-US" dirty="0"/>
          </a:p>
        </p:txBody>
      </p:sp>
      <p:sp>
        <p:nvSpPr>
          <p:cNvPr id="4" name="Slide Number Placeholder 3"/>
          <p:cNvSpPr>
            <a:spLocks noGrp="1"/>
          </p:cNvSpPr>
          <p:nvPr>
            <p:ph type="sldNum" sz="quarter" idx="10"/>
          </p:nvPr>
        </p:nvSpPr>
        <p:spPr/>
        <p:txBody>
          <a:bodyPr/>
          <a:lstStyle/>
          <a:p>
            <a:fld id="{7EE71FFD-6856-42C9-A591-5AC71D0806B0}" type="slidenum">
              <a:rPr lang="en-US" smtClean="0"/>
              <a:t>76</a:t>
            </a:fld>
            <a:endParaRPr lang="en-US"/>
          </a:p>
        </p:txBody>
      </p:sp>
    </p:spTree>
    <p:extLst>
      <p:ext uri="{BB962C8B-B14F-4D97-AF65-F5344CB8AC3E}">
        <p14:creationId xmlns:p14="http://schemas.microsoft.com/office/powerpoint/2010/main" val="53360684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Name some hazards associated with trench and excavation falling. </a:t>
            </a:r>
            <a:endParaRPr lang="en-US" dirty="0">
              <a:effectLst/>
            </a:endParaRPr>
          </a:p>
          <a:p>
            <a:r>
              <a:rPr lang="en-US" sz="1200" kern="1200" dirty="0">
                <a:solidFill>
                  <a:schemeClr val="tx1"/>
                </a:solidFill>
                <a:effectLst/>
                <a:latin typeface="+mn-lt"/>
                <a:ea typeface="+mn-ea"/>
                <a:cs typeface="+mn-cs"/>
              </a:rPr>
              <a:t>Right photo used with permission from Benjamin </a:t>
            </a:r>
            <a:r>
              <a:rPr lang="en-US" sz="1200" kern="1200" dirty="0" err="1">
                <a:solidFill>
                  <a:schemeClr val="tx1"/>
                </a:solidFill>
                <a:effectLst/>
                <a:latin typeface="+mn-lt"/>
                <a:ea typeface="+mn-ea"/>
                <a:cs typeface="+mn-cs"/>
              </a:rPr>
              <a:t>Yaney</a:t>
            </a:r>
            <a:r>
              <a:rPr lang="en-US" sz="1200" kern="1200" dirty="0">
                <a:solidFill>
                  <a:schemeClr val="tx1"/>
                </a:solidFill>
                <a:effectLst/>
                <a:latin typeface="+mn-lt"/>
                <a:ea typeface="+mn-ea"/>
                <a:cs typeface="+mn-cs"/>
              </a:rPr>
              <a:t>.</a:t>
            </a:r>
            <a:endParaRPr lang="en-US" dirty="0">
              <a:effectLst/>
            </a:endParaRPr>
          </a:p>
          <a:p>
            <a:r>
              <a:rPr lang="en-US" sz="1200" kern="1200" dirty="0">
                <a:solidFill>
                  <a:schemeClr val="tx1"/>
                </a:solidFill>
                <a:effectLst/>
                <a:latin typeface="+mn-lt"/>
                <a:ea typeface="+mn-ea"/>
                <a:cs typeface="+mn-cs"/>
              </a:rPr>
              <a:t>Left photo credit – CPWR</a:t>
            </a:r>
            <a:endParaRPr lang="en-US" dirty="0">
              <a:effectLst/>
            </a:endParaRPr>
          </a:p>
          <a:p>
            <a:r>
              <a:rPr lang="en-US" sz="1200" u="sng" kern="1200" dirty="0">
                <a:solidFill>
                  <a:schemeClr val="tx1"/>
                </a:solidFill>
                <a:effectLst/>
                <a:latin typeface="+mn-lt"/>
                <a:ea typeface="+mn-ea"/>
                <a:cs typeface="+mn-cs"/>
                <a:hlinkClick r:id="rId3"/>
              </a:rPr>
              <a:t>https://www.cpwr.com/sites/default/files/publications/TT-Trenches.pdf</a:t>
            </a:r>
            <a:endParaRPr lang="en-US" dirty="0">
              <a:effectLst/>
            </a:endParaRPr>
          </a:p>
          <a:p>
            <a:endParaRPr lang="en-US" dirty="0"/>
          </a:p>
        </p:txBody>
      </p:sp>
      <p:sp>
        <p:nvSpPr>
          <p:cNvPr id="4" name="Slide Number Placeholder 3"/>
          <p:cNvSpPr>
            <a:spLocks noGrp="1"/>
          </p:cNvSpPr>
          <p:nvPr>
            <p:ph type="sldNum" sz="quarter" idx="10"/>
          </p:nvPr>
        </p:nvSpPr>
        <p:spPr/>
        <p:txBody>
          <a:bodyPr/>
          <a:lstStyle/>
          <a:p>
            <a:fld id="{7EE71FFD-6856-42C9-A591-5AC71D0806B0}" type="slidenum">
              <a:rPr lang="en-US" smtClean="0"/>
              <a:t>77</a:t>
            </a:fld>
            <a:endParaRPr lang="en-US"/>
          </a:p>
        </p:txBody>
      </p:sp>
    </p:spTree>
    <p:extLst>
      <p:ext uri="{BB962C8B-B14F-4D97-AF65-F5344CB8AC3E}">
        <p14:creationId xmlns:p14="http://schemas.microsoft.com/office/powerpoint/2010/main" val="195530837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Stability-there are inherent stability hazards in every excavation just due to the nature of digging in the ground. Loose soil or rocks along the edges of excavations can fall and injure workers below. Surface encumbrances are any nearby structures that can become unstable due to the excavation-this can include trees, sidewalks, utility poles, or buildings for example. If any of those were to fall, slide, break or move unintentionally then workers nearby could get hurt. Cave-ins are generally the most serious hazard associated with excavations and trenches. </a:t>
            </a:r>
            <a:endParaRPr lang="en-US" dirty="0">
              <a:effectLst/>
            </a:endParaRPr>
          </a:p>
          <a:p>
            <a:r>
              <a:rPr lang="en-US" sz="1200" kern="1200" dirty="0">
                <a:solidFill>
                  <a:schemeClr val="tx1"/>
                </a:solidFill>
                <a:effectLst/>
                <a:latin typeface="+mn-lt"/>
                <a:ea typeface="+mn-ea"/>
                <a:cs typeface="+mn-cs"/>
              </a:rPr>
              <a:t> </a:t>
            </a:r>
            <a:endParaRPr lang="en-US" dirty="0">
              <a:effectLst/>
            </a:endParaRPr>
          </a:p>
          <a:p>
            <a:r>
              <a:rPr lang="en-US" sz="1200" kern="1200" dirty="0">
                <a:solidFill>
                  <a:schemeClr val="tx1"/>
                </a:solidFill>
                <a:effectLst/>
                <a:latin typeface="+mn-lt"/>
                <a:ea typeface="+mn-ea"/>
                <a:cs typeface="+mn-cs"/>
              </a:rPr>
              <a:t>Causes of falling hazards include placing spoils too close to the excavation, not installing any or enough support systems on existing structures and improper soil classification or reclassification. </a:t>
            </a:r>
            <a:endParaRPr lang="en-US" dirty="0">
              <a:effectLst/>
            </a:endParaRPr>
          </a:p>
          <a:p>
            <a:r>
              <a:rPr lang="en-US" sz="1200" kern="1200" dirty="0">
                <a:solidFill>
                  <a:schemeClr val="tx1"/>
                </a:solidFill>
                <a:effectLst/>
                <a:latin typeface="+mn-lt"/>
                <a:ea typeface="+mn-ea"/>
                <a:cs typeface="+mn-cs"/>
              </a:rPr>
              <a:t> </a:t>
            </a:r>
            <a:endParaRPr lang="en-US" dirty="0">
              <a:effectLst/>
            </a:endParaRPr>
          </a:p>
          <a:p>
            <a:r>
              <a:rPr lang="en-US" sz="1200" kern="1200" dirty="0">
                <a:solidFill>
                  <a:schemeClr val="tx1"/>
                </a:solidFill>
                <a:effectLst/>
                <a:latin typeface="+mn-lt"/>
                <a:ea typeface="+mn-ea"/>
                <a:cs typeface="+mn-cs"/>
              </a:rPr>
              <a:t>Placing spoils at least 2 feet from the excavation reduces the chance that loose soil or rocks will fall in. Supporting existing structures may include foundations or nearby buildings, sidewalks, or other equipment. Caution must be exercised here. If possible, support should be added before removing soil below the structures and as soil is removed. As far as soil collapsing, if you assume the worst type of soil (type C) and protect from that according to the standards, there should be no issue.</a:t>
            </a:r>
            <a:endParaRPr lang="en-US" dirty="0">
              <a:effectLst/>
            </a:endParaRPr>
          </a:p>
          <a:p>
            <a:endParaRPr lang="en-US" dirty="0"/>
          </a:p>
        </p:txBody>
      </p:sp>
      <p:sp>
        <p:nvSpPr>
          <p:cNvPr id="4" name="Slide Number Placeholder 3"/>
          <p:cNvSpPr>
            <a:spLocks noGrp="1"/>
          </p:cNvSpPr>
          <p:nvPr>
            <p:ph type="sldNum" sz="quarter" idx="10"/>
          </p:nvPr>
        </p:nvSpPr>
        <p:spPr/>
        <p:txBody>
          <a:bodyPr/>
          <a:lstStyle/>
          <a:p>
            <a:fld id="{7EE71FFD-6856-42C9-A591-5AC71D0806B0}" type="slidenum">
              <a:rPr lang="en-US" smtClean="0"/>
              <a:t>78</a:t>
            </a:fld>
            <a:endParaRPr lang="en-US"/>
          </a:p>
        </p:txBody>
      </p:sp>
    </p:spTree>
    <p:extLst>
      <p:ext uri="{BB962C8B-B14F-4D97-AF65-F5344CB8AC3E}">
        <p14:creationId xmlns:p14="http://schemas.microsoft.com/office/powerpoint/2010/main" val="176041631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Workers, even with good intentions can make bad decisions themselves or have bad habits or attitudes that are hazardous. These may include poor operation of equipment, exhibiting overconfidence in ability or feeling like hazards or exposure doesn’t apply to them, being resistant to change from they way they have always done things, or just not knowing how serious a hazard is and thus ignoring it.</a:t>
            </a:r>
            <a:endParaRPr lang="en-US" dirty="0">
              <a:effectLst/>
            </a:endParaRPr>
          </a:p>
          <a:p>
            <a:r>
              <a:rPr lang="en-US" sz="1200" kern="1200" dirty="0">
                <a:solidFill>
                  <a:schemeClr val="tx1"/>
                </a:solidFill>
                <a:effectLst/>
                <a:latin typeface="+mn-lt"/>
                <a:ea typeface="+mn-ea"/>
                <a:cs typeface="+mn-cs"/>
              </a:rPr>
              <a:t> </a:t>
            </a:r>
            <a:endParaRPr lang="en-US" dirty="0">
              <a:effectLst/>
            </a:endParaRPr>
          </a:p>
          <a:p>
            <a:r>
              <a:rPr lang="en-US" sz="1200" kern="1200" dirty="0">
                <a:solidFill>
                  <a:schemeClr val="tx1"/>
                </a:solidFill>
                <a:effectLst/>
                <a:latin typeface="+mn-lt"/>
                <a:ea typeface="+mn-ea"/>
                <a:cs typeface="+mn-cs"/>
              </a:rPr>
              <a:t>A lack of a safety program, competent person, safe work expectations or training could all contribute to poor behavior or decision making by workers.</a:t>
            </a:r>
            <a:endParaRPr lang="en-US" dirty="0">
              <a:effectLst/>
            </a:endParaRPr>
          </a:p>
          <a:p>
            <a:r>
              <a:rPr lang="en-US" sz="1200" kern="1200" dirty="0">
                <a:solidFill>
                  <a:schemeClr val="tx1"/>
                </a:solidFill>
                <a:effectLst/>
                <a:latin typeface="+mn-lt"/>
                <a:ea typeface="+mn-ea"/>
                <a:cs typeface="+mn-cs"/>
              </a:rPr>
              <a:t> </a:t>
            </a:r>
            <a:endParaRPr lang="en-US" dirty="0">
              <a:effectLst/>
            </a:endParaRPr>
          </a:p>
          <a:p>
            <a:r>
              <a:rPr lang="en-US" sz="1200" kern="1200" dirty="0">
                <a:solidFill>
                  <a:schemeClr val="tx1"/>
                </a:solidFill>
                <a:effectLst/>
                <a:latin typeface="+mn-lt"/>
                <a:ea typeface="+mn-ea"/>
                <a:cs typeface="+mn-cs"/>
              </a:rPr>
              <a:t>Developing and using a trenching and excavation program can remedy behavior or decision-making issues. Workers need to understand specifically why the procedures are in place and how to follow them correctly. Having a competent person working on site means that you always have the resource you need to make good decisions. There also needs to be some recourse for employees who choose to work unsafely.</a:t>
            </a:r>
            <a:endParaRPr lang="en-US" dirty="0">
              <a:effectLst/>
            </a:endParaRPr>
          </a:p>
          <a:p>
            <a:r>
              <a:rPr lang="en-US" sz="1200" kern="1200" dirty="0">
                <a:solidFill>
                  <a:schemeClr val="tx1"/>
                </a:solidFill>
                <a:effectLst/>
                <a:latin typeface="+mn-lt"/>
                <a:ea typeface="+mn-ea"/>
                <a:cs typeface="+mn-cs"/>
              </a:rPr>
              <a:t> </a:t>
            </a:r>
            <a:endParaRPr lang="en-US" dirty="0">
              <a:effectLst/>
            </a:endParaRPr>
          </a:p>
          <a:p>
            <a:r>
              <a:rPr lang="en-US" sz="1200" kern="1200" dirty="0">
                <a:solidFill>
                  <a:schemeClr val="tx1"/>
                </a:solidFill>
                <a:effectLst/>
                <a:latin typeface="+mn-lt"/>
                <a:ea typeface="+mn-ea"/>
                <a:cs typeface="+mn-cs"/>
              </a:rPr>
              <a:t>Photo used with permission from Benjamin </a:t>
            </a:r>
            <a:r>
              <a:rPr lang="en-US" sz="1200" kern="1200" dirty="0" err="1">
                <a:solidFill>
                  <a:schemeClr val="tx1"/>
                </a:solidFill>
                <a:effectLst/>
                <a:latin typeface="+mn-lt"/>
                <a:ea typeface="+mn-ea"/>
                <a:cs typeface="+mn-cs"/>
              </a:rPr>
              <a:t>Yaney</a:t>
            </a:r>
            <a:r>
              <a:rPr lang="en-US" sz="1200" kern="1200" dirty="0">
                <a:solidFill>
                  <a:schemeClr val="tx1"/>
                </a:solidFill>
                <a:effectLst/>
                <a:latin typeface="+mn-lt"/>
                <a:ea typeface="+mn-ea"/>
                <a:cs typeface="+mn-cs"/>
              </a:rPr>
              <a:t>.</a:t>
            </a:r>
            <a:endParaRPr lang="en-US" dirty="0">
              <a:effectLst/>
            </a:endParaRPr>
          </a:p>
          <a:p>
            <a:endParaRPr lang="en-US" dirty="0"/>
          </a:p>
        </p:txBody>
      </p:sp>
      <p:sp>
        <p:nvSpPr>
          <p:cNvPr id="4" name="Slide Number Placeholder 3"/>
          <p:cNvSpPr>
            <a:spLocks noGrp="1"/>
          </p:cNvSpPr>
          <p:nvPr>
            <p:ph type="sldNum" sz="quarter" idx="10"/>
          </p:nvPr>
        </p:nvSpPr>
        <p:spPr/>
        <p:txBody>
          <a:bodyPr/>
          <a:lstStyle/>
          <a:p>
            <a:fld id="{7EE71FFD-6856-42C9-A591-5AC71D0806B0}" type="slidenum">
              <a:rPr lang="en-US" smtClean="0"/>
              <a:t>79</a:t>
            </a:fld>
            <a:endParaRPr lang="en-US"/>
          </a:p>
        </p:txBody>
      </p:sp>
    </p:spTree>
    <p:extLst>
      <p:ext uri="{BB962C8B-B14F-4D97-AF65-F5344CB8AC3E}">
        <p14:creationId xmlns:p14="http://schemas.microsoft.com/office/powerpoint/2010/main" val="396618740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Competent Person-This definition is from OSHA. OSHA also says that a competent person can identify “working conditions which are unsanitary, hazardous, or dangerous to employees.” The employer is responsible to have and designate the competent person. </a:t>
            </a:r>
            <a:endParaRPr lang="en-US" dirty="0">
              <a:effectLst/>
            </a:endParaRPr>
          </a:p>
          <a:p>
            <a:r>
              <a:rPr lang="en-US" sz="1200" b="1" u="none" strike="noStrike" kern="1200" dirty="0">
                <a:solidFill>
                  <a:schemeClr val="tx1"/>
                </a:solidFill>
                <a:effectLst/>
                <a:latin typeface="+mn-lt"/>
                <a:ea typeface="+mn-ea"/>
                <a:cs typeface="+mn-cs"/>
              </a:rPr>
              <a:t> </a:t>
            </a:r>
            <a:endParaRPr lang="en-US" dirty="0">
              <a:effectLst/>
            </a:endParaRPr>
          </a:p>
          <a:p>
            <a:endParaRPr lang="en-US" dirty="0"/>
          </a:p>
        </p:txBody>
      </p:sp>
      <p:sp>
        <p:nvSpPr>
          <p:cNvPr id="4" name="Slide Number Placeholder 3"/>
          <p:cNvSpPr>
            <a:spLocks noGrp="1"/>
          </p:cNvSpPr>
          <p:nvPr>
            <p:ph type="sldNum" sz="quarter" idx="10"/>
          </p:nvPr>
        </p:nvSpPr>
        <p:spPr/>
        <p:txBody>
          <a:bodyPr/>
          <a:lstStyle/>
          <a:p>
            <a:fld id="{7EE71FFD-6856-42C9-A591-5AC71D0806B0}" type="slidenum">
              <a:rPr lang="en-US" smtClean="0"/>
              <a:t>80</a:t>
            </a:fld>
            <a:endParaRPr lang="en-US"/>
          </a:p>
        </p:txBody>
      </p:sp>
    </p:spTree>
    <p:extLst>
      <p:ext uri="{BB962C8B-B14F-4D97-AF65-F5344CB8AC3E}">
        <p14:creationId xmlns:p14="http://schemas.microsoft.com/office/powerpoint/2010/main" val="190621793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Role-A competent person is designated by the employer and must be capable of 4 broad actions and have 1 broad authorization.</a:t>
            </a:r>
            <a:endParaRPr lang="en-US" dirty="0">
              <a:effectLst/>
            </a:endParaRPr>
          </a:p>
          <a:p>
            <a:r>
              <a:rPr lang="en-US" sz="1200" kern="1200" dirty="0">
                <a:solidFill>
                  <a:schemeClr val="tx1"/>
                </a:solidFill>
                <a:effectLst/>
                <a:latin typeface="+mn-lt"/>
                <a:ea typeface="+mn-ea"/>
                <a:cs typeface="+mn-cs"/>
              </a:rPr>
              <a:t>1-identify existing hazards</a:t>
            </a:r>
            <a:endParaRPr lang="en-US" dirty="0">
              <a:effectLst/>
            </a:endParaRPr>
          </a:p>
          <a:p>
            <a:r>
              <a:rPr lang="en-US" sz="1200" kern="1200" dirty="0">
                <a:solidFill>
                  <a:schemeClr val="tx1"/>
                </a:solidFill>
                <a:effectLst/>
                <a:latin typeface="+mn-lt"/>
                <a:ea typeface="+mn-ea"/>
                <a:cs typeface="+mn-cs"/>
              </a:rPr>
              <a:t>2-identify predictable hazards</a:t>
            </a:r>
            <a:endParaRPr lang="en-US" dirty="0">
              <a:effectLst/>
            </a:endParaRPr>
          </a:p>
          <a:p>
            <a:r>
              <a:rPr lang="en-US" sz="1200" kern="1200" dirty="0">
                <a:solidFill>
                  <a:schemeClr val="tx1"/>
                </a:solidFill>
                <a:effectLst/>
                <a:latin typeface="+mn-lt"/>
                <a:ea typeface="+mn-ea"/>
                <a:cs typeface="+mn-cs"/>
              </a:rPr>
              <a:t>3-identify hazardous working condition</a:t>
            </a:r>
            <a:endParaRPr lang="en-US" dirty="0">
              <a:effectLst/>
            </a:endParaRPr>
          </a:p>
          <a:p>
            <a:r>
              <a:rPr lang="en-US" sz="1200" kern="1200" dirty="0">
                <a:solidFill>
                  <a:schemeClr val="tx1"/>
                </a:solidFill>
                <a:effectLst/>
                <a:latin typeface="+mn-lt"/>
                <a:ea typeface="+mn-ea"/>
                <a:cs typeface="+mn-cs"/>
              </a:rPr>
              <a:t>-and be authorized to correct them all. Every trench or excavation site needs to have a competent person put their eyes on it at least once to perform their responsibilities.</a:t>
            </a:r>
            <a:endParaRPr lang="en-US" dirty="0">
              <a:effectLst/>
            </a:endParaRPr>
          </a:p>
          <a:p>
            <a:r>
              <a:rPr lang="en-US" sz="1200" kern="1200" dirty="0">
                <a:solidFill>
                  <a:schemeClr val="tx1"/>
                </a:solidFill>
                <a:effectLst/>
                <a:latin typeface="+mn-lt"/>
                <a:ea typeface="+mn-ea"/>
                <a:cs typeface="+mn-cs"/>
              </a:rPr>
              <a:t> </a:t>
            </a:r>
            <a:endParaRPr lang="en-US" dirty="0">
              <a:effectLst/>
            </a:endParaRPr>
          </a:p>
          <a:p>
            <a:r>
              <a:rPr lang="en-US" sz="1200" kern="1200" dirty="0">
                <a:solidFill>
                  <a:schemeClr val="tx1"/>
                </a:solidFill>
                <a:effectLst/>
                <a:latin typeface="+mn-lt"/>
                <a:ea typeface="+mn-ea"/>
                <a:cs typeface="+mn-cs"/>
              </a:rPr>
              <a:t>Responsibilities-A competent person must inspect the site and protective systems daily for evidence of anything that could possibly cause a cave-in, failure of protective systems, hazardous atmosphere or another hazard. When hazards are found, they need to remove workers from them and take appropriate precautions before workers continue work. When water is being removed, they must specifically monitor water removal operations and equipment. They are also the one to design all structural ramps (steel or wood construction) for worker access only. If vehicles will use the ramp, a competent person in structural design must design the ramps. </a:t>
            </a:r>
            <a:endParaRPr lang="en-US" dirty="0">
              <a:effectLst/>
            </a:endParaRPr>
          </a:p>
          <a:p>
            <a:endParaRPr lang="en-US" dirty="0"/>
          </a:p>
        </p:txBody>
      </p:sp>
      <p:sp>
        <p:nvSpPr>
          <p:cNvPr id="4" name="Slide Number Placeholder 3"/>
          <p:cNvSpPr>
            <a:spLocks noGrp="1"/>
          </p:cNvSpPr>
          <p:nvPr>
            <p:ph type="sldNum" sz="quarter" idx="10"/>
          </p:nvPr>
        </p:nvSpPr>
        <p:spPr/>
        <p:txBody>
          <a:bodyPr/>
          <a:lstStyle/>
          <a:p>
            <a:fld id="{7EE71FFD-6856-42C9-A591-5AC71D0806B0}" type="slidenum">
              <a:rPr lang="en-US" smtClean="0"/>
              <a:t>81</a:t>
            </a:fld>
            <a:endParaRPr lang="en-US"/>
          </a:p>
        </p:txBody>
      </p:sp>
    </p:spTree>
    <p:extLst>
      <p:ext uri="{BB962C8B-B14F-4D97-AF65-F5344CB8AC3E}">
        <p14:creationId xmlns:p14="http://schemas.microsoft.com/office/powerpoint/2010/main" val="21105239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Answer is A</a:t>
            </a:r>
          </a:p>
          <a:p>
            <a:endParaRPr lang="en-US" dirty="0"/>
          </a:p>
        </p:txBody>
      </p:sp>
      <p:sp>
        <p:nvSpPr>
          <p:cNvPr id="4" name="Slide Number Placeholder 3"/>
          <p:cNvSpPr>
            <a:spLocks noGrp="1"/>
          </p:cNvSpPr>
          <p:nvPr>
            <p:ph type="sldNum" sz="quarter" idx="10"/>
          </p:nvPr>
        </p:nvSpPr>
        <p:spPr/>
        <p:txBody>
          <a:bodyPr/>
          <a:lstStyle/>
          <a:p>
            <a:fld id="{7EE71FFD-6856-42C9-A591-5AC71D0806B0}" type="slidenum">
              <a:rPr lang="en-US" smtClean="0"/>
              <a:t>12</a:t>
            </a:fld>
            <a:endParaRPr lang="en-US"/>
          </a:p>
        </p:txBody>
      </p:sp>
    </p:spTree>
    <p:extLst>
      <p:ext uri="{BB962C8B-B14F-4D97-AF65-F5344CB8AC3E}">
        <p14:creationId xmlns:p14="http://schemas.microsoft.com/office/powerpoint/2010/main" val="33206210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Responsibilities-A competent person can determine that an excavation less than 5 ft. in depth does not need a protective system after examining the ground. They are also expected to determine if damaged components of shoring or shielding are suitable for use or not. Another duty they have is to reduce the maximum slope in a sloping protective system if there are additional loads placed on the soil from equipment and other nearby structures. A final major responsibility of theirs is to classify soil and rock deposits and reclassify them if conditions affecting their classification change in any way.</a:t>
            </a:r>
            <a:endParaRPr lang="en-US" dirty="0">
              <a:effectLst/>
            </a:endParaRPr>
          </a:p>
          <a:p>
            <a:endParaRPr lang="en-US" dirty="0"/>
          </a:p>
        </p:txBody>
      </p:sp>
      <p:sp>
        <p:nvSpPr>
          <p:cNvPr id="4" name="Slide Number Placeholder 3"/>
          <p:cNvSpPr>
            <a:spLocks noGrp="1"/>
          </p:cNvSpPr>
          <p:nvPr>
            <p:ph type="sldNum" sz="quarter" idx="10"/>
          </p:nvPr>
        </p:nvSpPr>
        <p:spPr/>
        <p:txBody>
          <a:bodyPr/>
          <a:lstStyle/>
          <a:p>
            <a:fld id="{7EE71FFD-6856-42C9-A591-5AC71D0806B0}" type="slidenum">
              <a:rPr lang="en-US" smtClean="0"/>
              <a:t>82</a:t>
            </a:fld>
            <a:endParaRPr lang="en-US"/>
          </a:p>
        </p:txBody>
      </p:sp>
    </p:spTree>
    <p:extLst>
      <p:ext uri="{BB962C8B-B14F-4D97-AF65-F5344CB8AC3E}">
        <p14:creationId xmlns:p14="http://schemas.microsoft.com/office/powerpoint/2010/main" val="183790826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instructor</a:t>
            </a:r>
            <a:r>
              <a:rPr lang="en-US" baseline="0" dirty="0"/>
              <a:t> should facilitate a discussion with the class. </a:t>
            </a:r>
            <a:endParaRPr lang="en-US" dirty="0"/>
          </a:p>
        </p:txBody>
      </p:sp>
      <p:sp>
        <p:nvSpPr>
          <p:cNvPr id="4" name="Slide Number Placeholder 3"/>
          <p:cNvSpPr>
            <a:spLocks noGrp="1"/>
          </p:cNvSpPr>
          <p:nvPr>
            <p:ph type="sldNum" sz="quarter" idx="10"/>
          </p:nvPr>
        </p:nvSpPr>
        <p:spPr/>
        <p:txBody>
          <a:bodyPr/>
          <a:lstStyle/>
          <a:p>
            <a:fld id="{7EE71FFD-6856-42C9-A591-5AC71D0806B0}" type="slidenum">
              <a:rPr lang="en-US" smtClean="0"/>
              <a:t>83</a:t>
            </a:fld>
            <a:endParaRPr lang="en-US"/>
          </a:p>
        </p:txBody>
      </p:sp>
    </p:spTree>
    <p:extLst>
      <p:ext uri="{BB962C8B-B14F-4D97-AF65-F5344CB8AC3E}">
        <p14:creationId xmlns:p14="http://schemas.microsoft.com/office/powerpoint/2010/main" val="262355054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effectLst/>
                <a:latin typeface="+mn-lt"/>
                <a:ea typeface="+mn-ea"/>
                <a:cs typeface="+mn-cs"/>
              </a:rPr>
              <a:t>Surface encumbrances- All surface encumbrances that are located so as to create a hazard to employees shall be removed or supported, as necessary, to safeguard employees.</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Underground installations- The estimated location of utility installations, such as sewer, telephone, fuel, electric, water lines, or any other underground installations that reasonably may be expected to be encountered during excavation work, shall be determined prior to opening an excavation.</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Utility companies or owners shall be contacted within established or customary local response times, advised of the proposed work, and asked to establish the location of the utility underground installations prior to the start of actual excavation. When utility companies or owners cannot respond to a request to locate underground utility installations within 24 hours (unless a longer period is required by state or local law), or cannot establish the exact location of these installations, the employer may proceed, provided the employer does so with caution, and provided detection equipment or other acceptable means to locate utility installations are used.</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When excavation operations approach the estimated location of underground installations, the exact location of the installations shall be determined by safe and acceptable means.</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While the excavation is open, underground installations shall be protected, supported or removed as necessary to safeguard employees.</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Access and egress -</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Structural ramps that are used solely by employees as a means of access or egress from excavations shall be designed by a competent person. Structural ramps used for access or egress of equipment shall be designed by a competent person qualified in structural design, and shall be constructed in accordance with the design.</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Ramps and runways constructed of two or more structural members shall have the structural members connected together to prevent displacement.</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Structural members used for ramps and runways shall be of uniform thickness.</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Cleats or other appropriate means used to connect runway structural members shall be attached to the bottom of the runway or shall be attached in a manner to prevent tripping.</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Structural ramps used in lieu of steps shall be provided with cleats or other surface treatments on the top surface to prevent slipping.</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Photo used with permission from Benjamin </a:t>
            </a:r>
            <a:r>
              <a:rPr lang="en-US" sz="1200" kern="1200" dirty="0" err="1">
                <a:solidFill>
                  <a:schemeClr val="tx1"/>
                </a:solidFill>
                <a:effectLst/>
                <a:latin typeface="+mn-lt"/>
                <a:ea typeface="+mn-ea"/>
                <a:cs typeface="+mn-cs"/>
              </a:rPr>
              <a:t>Yaney</a:t>
            </a:r>
            <a:r>
              <a:rPr lang="en-US" sz="1200" kern="1200" dirty="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10"/>
          </p:nvPr>
        </p:nvSpPr>
        <p:spPr/>
        <p:txBody>
          <a:bodyPr/>
          <a:lstStyle/>
          <a:p>
            <a:fld id="{7EE71FFD-6856-42C9-A591-5AC71D0806B0}" type="slidenum">
              <a:rPr lang="en-US" smtClean="0"/>
              <a:t>84</a:t>
            </a:fld>
            <a:endParaRPr lang="en-US"/>
          </a:p>
        </p:txBody>
      </p:sp>
    </p:spTree>
    <p:extLst>
      <p:ext uri="{BB962C8B-B14F-4D97-AF65-F5344CB8AC3E}">
        <p14:creationId xmlns:p14="http://schemas.microsoft.com/office/powerpoint/2010/main" val="223804146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effectLst/>
                <a:latin typeface="+mn-lt"/>
                <a:ea typeface="+mn-ea"/>
                <a:cs typeface="+mn-cs"/>
              </a:rPr>
              <a:t>Means of egress from trench excavations. A stairway, ladder, ramp or other safe means of egress shall be located in trench excavations that are 4 feet (1.22 m) or more in depth so as to require no more than 25 feet (7.62 m) of lateral travel for employees.</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Exposure to vehicular traffic. Employees exposed to public vehicular traffic shall be provided with, and shall wear, warning vests or other suitable garments marked with or made of reflectorized or high-visibility material.</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Exposure to falling loads. No employee shall be permitted underneath loads handled by lifting or digging equipment. Employees shall be required to stand away from any vehicle being loaded or unloaded to avoid being struck by any spillage or falling materials. Operators may remain in the cabs of vehicles being loaded or unloaded when the vehicles are equipped, in accordance with §1926.601(b)(6), to provide adequate protection for the operator during loading and unloading operations.</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Warning system for mobile equipment. When mobile equipment is operated adjacent to an excavation, or when such equipment is required to approach the edge of an excavation, and the operator does not have a clear and direct view of the edge of the excavation, a warning system shall be utilized such as barricades, hand or mechanical signals, or stop logs. If possible, the grade should be away from the excavation.</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Hazardous atmospheres -</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Testing and controls. In addition to the requirements set forth in subparts D and E of this part (29 CFR 1926.50 - 1926.107) to prevent exposure to harmful levels of atmospheric contaminants and to assure acceptable atmospheric conditions, the following requirements shall apply:</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Where oxygen deficiency (atmospheres containing less than 19.5 percent oxygen) or a hazardous atmosphere exists or could reasonably be expected to exist, such as in excavations in landfill areas or excavations in areas where hazardous substances are stored nearby, the atmospheres in the excavation shall be tested before employees enter excavations greater than 4 feet (1.22 m) in depth.</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Adequate precautions shall be taken to prevent employee exposure to atmospheres containing less than 19.5 percent oxygen and other hazardous atmospheres. These precautions include providing proper respiratory protection or ventilation in accordance with subparts D and E of this part respectively.</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Adequate precaution shall be taken such as providing ventilation, to prevent employee exposure to an atmosphere containing a concentration of a flammable gas in excess of 20 percent of the lower flammable limit of the gas.</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When controls are used that are intended to reduce the level of atmospheric contaminants to acceptable levels, testing shall be conducted as often as necessary to ensure that the atmosphere remains safe.</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Emergency rescue equipment.</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Emergency rescue equipment, such as breathing apparatus, a safety harness and line, or a basket stretcher, shall be readily available where hazardous atmospheric conditions exist or may reasonably be expected to develop during work in an excavation. This equipment shall be attended when in use.</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Employees entering bell-bottom pier holes, or other similar deep and confined footing excavations, shall wear a harness with a life-line securely attached to it. The lifeline shall be separate from any line used to handle materials, and shall be individually attended at all times while the employee wearing the lifeline is in the excavation.</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Photo used with permission from Benjamin </a:t>
            </a:r>
            <a:r>
              <a:rPr lang="en-US" sz="1200" kern="1200" dirty="0" err="1">
                <a:solidFill>
                  <a:schemeClr val="tx1"/>
                </a:solidFill>
                <a:effectLst/>
                <a:latin typeface="+mn-lt"/>
                <a:ea typeface="+mn-ea"/>
                <a:cs typeface="+mn-cs"/>
              </a:rPr>
              <a:t>Yaney</a:t>
            </a:r>
            <a:r>
              <a:rPr lang="en-US" sz="1200" kern="1200" dirty="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10"/>
          </p:nvPr>
        </p:nvSpPr>
        <p:spPr/>
        <p:txBody>
          <a:bodyPr/>
          <a:lstStyle/>
          <a:p>
            <a:fld id="{7EE71FFD-6856-42C9-A591-5AC71D0806B0}" type="slidenum">
              <a:rPr lang="en-US" smtClean="0"/>
              <a:t>85</a:t>
            </a:fld>
            <a:endParaRPr lang="en-US"/>
          </a:p>
        </p:txBody>
      </p:sp>
    </p:spTree>
    <p:extLst>
      <p:ext uri="{BB962C8B-B14F-4D97-AF65-F5344CB8AC3E}">
        <p14:creationId xmlns:p14="http://schemas.microsoft.com/office/powerpoint/2010/main" val="60178159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effectLst/>
                <a:latin typeface="+mn-lt"/>
                <a:ea typeface="+mn-ea"/>
                <a:cs typeface="+mn-cs"/>
              </a:rPr>
              <a:t>Protection from hazards associated with water accumulation.</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Employees shall not work in excavations in which there is accumulated water, or in excavations in which water is accumulating, unless adequate precautions have been taken to protect employees against the hazards posed by water accumulation. The precautions necessary to protect employees adequately vary with each situation, but could include special support or shield systems to protect from cave-ins, water removal to control the level of accumulating water, or use of a safety harness and lifeline.</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If water is controlled or prevented from accumulating by the use of water removal equipment, the water removal equipment and operations shall be monitored by a competent person to ensure proper operation.</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If excavation work interrupts the natural drainage of surface water (such as streams), diversion ditches, dikes, or other suitable means shall be used to prevent surface water from entering the excavation and to provide adequate drainage of the area adjacent to the excavation. Excavations subject to runoff from heavy rains will require an inspection by a competent person and compliance with paragraphs (h)(1) and (h)(2) of this section.</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Stability of adjacent structures.</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Where the stability of adjoining buildings, walls, or other structures is endangered by excavation operations, support systems such as shoring, bracing, or underpinning shall be provided to ensure the stability of such structures for the protection of employees.</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Excavation below the level of the base or footing of any foundation or retaining wall that could be reasonably expected to pose a hazard to employees shall not be permitted except when:</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A support system, such as underpinning, is provided to ensure the safety of employees and the stability of the structure; or</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The excavation is in stable rock; or</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A registered professional engineer has approved the determination that the structure is </a:t>
            </a:r>
            <a:r>
              <a:rPr lang="en-US" sz="1200" i="1" kern="1200" dirty="0" err="1">
                <a:solidFill>
                  <a:schemeClr val="tx1"/>
                </a:solidFill>
                <a:effectLst/>
                <a:latin typeface="+mn-lt"/>
                <a:ea typeface="+mn-ea"/>
                <a:cs typeface="+mn-cs"/>
              </a:rPr>
              <a:t>sufficently</a:t>
            </a:r>
            <a:r>
              <a:rPr lang="en-US" sz="1200" i="1" kern="1200" dirty="0">
                <a:solidFill>
                  <a:schemeClr val="tx1"/>
                </a:solidFill>
                <a:effectLst/>
                <a:latin typeface="+mn-lt"/>
                <a:ea typeface="+mn-ea"/>
                <a:cs typeface="+mn-cs"/>
              </a:rPr>
              <a:t> removed from the excavation so as to be unaffected by the excavation activity; or</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A registered professional engineer has approved the determination that such excavation work will not pose a hazard to employees.</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Sidewalks, pavements, and appurtenant structure shall not be undermined unless a support system or another method of protection is provided to protect employees from the possible collapse of such structures.</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Protection of employees from loose rock or soil.</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Adequate protection shall be provided to protect employees from loose rock or soil that could pose a hazard by falling or rolling from an excavation face. Such protection shall consist of scaling to remove loose material; installation of protective barricades at intervals as necessary on the face to stop and contain falling material; or other means that provide equivalent protection.</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Employees shall be protected from excavated or other materials or equipment that could pose a hazard by falling or rolling into excavations. Protection shall be provided by placing and keeping such materials or equipment at least 2 feet (.61 m) from the edge of excavations, or by the use of retaining devices that are sufficient to prevent materials or equipment from falling or rolling into excavations, or by a combination of both if necessary.</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Inspections.</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Daily inspections of excavations, the adjacent areas, and protective systems shall be made by a competent person for evidence of a situation that could result in possible cave-ins, indications of failure of protective systems, hazardous atmospheres, or other hazardous conditions. An inspection shall be conducted by the competent person prior to the start of work and as needed throughout the shift. Inspections shall also be made after every rainstorm or other hazard increasing occurrence. These inspections are only required when employee exposure can be reasonably anticipated.</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Where the competent person finds evidence of a situation that could result in a possible cave-in, indications of failure of protective systems, hazardous atmospheres, or other hazardous conditions, exposed employees shall be removed from the hazardous area until the necessary precautions have been taken to ensure their safety.</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Walkways shall be provided where employees or equipment are required or permitted to cross over excavations. Guardrails which comply with §1926.502(b) shall be provided where walkways are 6 feet (1.8 m) or more above lower levels.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Photo used with permission from Benjamin </a:t>
            </a:r>
            <a:r>
              <a:rPr lang="en-US" sz="1200" kern="1200" dirty="0" err="1">
                <a:solidFill>
                  <a:schemeClr val="tx1"/>
                </a:solidFill>
                <a:effectLst/>
                <a:latin typeface="+mn-lt"/>
                <a:ea typeface="+mn-ea"/>
                <a:cs typeface="+mn-cs"/>
              </a:rPr>
              <a:t>Yaney</a:t>
            </a:r>
            <a:r>
              <a:rPr lang="en-US" sz="1200" kern="1200" dirty="0">
                <a:solidFill>
                  <a:schemeClr val="tx1"/>
                </a:solidFill>
                <a:effectLst/>
                <a:latin typeface="+mn-lt"/>
                <a:ea typeface="+mn-ea"/>
                <a:cs typeface="+mn-cs"/>
              </a:rPr>
              <a:t>.</a:t>
            </a:r>
          </a:p>
          <a:p>
            <a:r>
              <a:rPr lang="en-US" sz="1200" b="1" u="none" strike="noStrike"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EE71FFD-6856-42C9-A591-5AC71D0806B0}" type="slidenum">
              <a:rPr lang="en-US" smtClean="0"/>
              <a:t>86</a:t>
            </a:fld>
            <a:endParaRPr lang="en-US"/>
          </a:p>
        </p:txBody>
      </p:sp>
    </p:spTree>
    <p:extLst>
      <p:ext uri="{BB962C8B-B14F-4D97-AF65-F5344CB8AC3E}">
        <p14:creationId xmlns:p14="http://schemas.microsoft.com/office/powerpoint/2010/main" val="337978349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effectLst/>
                <a:latin typeface="+mn-lt"/>
                <a:ea typeface="+mn-ea"/>
                <a:cs typeface="+mn-cs"/>
              </a:rPr>
              <a:t>Protection of employees in excavations.</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Each employee in an excavation shall be protected from cave-ins by an adequate protective system designed in accordance with paragraph (b) or (c) of this section except when:</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Excavations are made entirely in stable rock; or</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Excavations are less than 5 feet (1.52m) in depth and examination of the ground by a competent person provides no indication of a potential cave-in.</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Protective systems shall have the capacity to resist without failure all loads that are intended or could reasonably be expected to be applied or transmitted to the system.</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Design of sloping and benching systems. The slopes and configurations of sloping and benching systems shall be selected and constructed by the employer or his designee and shall be in accordance with the requirements of paragraph (b)(1); or, in the alternative, paragraph (b)(2); or, in the alternative, paragraph (b)(3), or, in the alternative, paragraph (b)(4), as follows:</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Option (1)-Allowable configurations and slopes</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Excavations shall be sloped at an angle not steeper than one and one-half horizontal to one vertical (34 degrees measured from the horizontal), unless the employer uses one of the other options listed below.</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Slopes specified in paragraph (b)(1)(</a:t>
            </a:r>
            <a:r>
              <a:rPr lang="en-US" sz="1200" i="1" kern="1200" dirty="0" err="1">
                <a:solidFill>
                  <a:schemeClr val="tx1"/>
                </a:solidFill>
                <a:effectLst/>
                <a:latin typeface="+mn-lt"/>
                <a:ea typeface="+mn-ea"/>
                <a:cs typeface="+mn-cs"/>
              </a:rPr>
              <a:t>i</a:t>
            </a:r>
            <a:r>
              <a:rPr lang="en-US" sz="1200" i="1" kern="1200" dirty="0">
                <a:solidFill>
                  <a:schemeClr val="tx1"/>
                </a:solidFill>
                <a:effectLst/>
                <a:latin typeface="+mn-lt"/>
                <a:ea typeface="+mn-ea"/>
                <a:cs typeface="+mn-cs"/>
              </a:rPr>
              <a:t>) of this section, shall be excavated to form configurations that are in accordance with the slopes shown for Type C soil in appendix B to this subpart.</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Option (2)-Determination of slopes and configurations using Appendices A and B. Maximum allowable slopes, and allowable configurations for sloping and benching systems, shall be determined in accordance with the conditions and requirements set forth in appendices A and B to this subpart.</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Option (3)-Designs using other tabulated data.</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Designs of sloping or benching systems shall be selected from and be in accordance with tabulated data, such as tables and charts.</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The tabulated data shall be in written form and shall include all of the following:</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Identification of the parameters that affect the selection of a sloping or benching system drawn from such data;</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Identification of the limits of use of the data, to include the magnitude and configuration of slopes determined to be safe;</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Explanatory information as may be necessary to aid the user in making a correct selection of a protective system from the data.</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At least one copy of the tabulated data which identifies the registered professional engineer who approved the data, shall be maintained at the jobsite during construction of the protective system. After that time the data may be stored off the jobsite, but a copy of the data shall be made available to the Secretary upon request.</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Option (4)-Design by a registered professional engineer.</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Sloping and benching systems not utilizing Option (1) or Option (2) or Option (3) under paragraph (b) of this section shall be approved by a registered professional engineer.</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Designs shall be in written form and shall include at least the following:</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The magnitude of the slopes that were determined to be safe for the particular project;</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The configurations that were determined to be safe for the particular project; and</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The identity of the registered professional engineer approving the design.</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At least one copy of the design shall be maintained at the jobsite while the slope is being constructed. After that time the design need not be at the jobsite, but a copy shall be made available to the Secretary upon request.</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Design of support systems, shield systems, and other protective systems. Designs of support systems shield systems, and other protective systems shall be selected and constructed by the employer or his designee and shall be in accordance with the requirements of paragraph (c)(1); or, in the alternative, paragraph (c)(2); or, in the alternative, paragraph (c)(3); or, in the alternative, paragraph (c)(4) as follows:</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Option (1)-Designs using appendices A, C and D. Designs for timber shoring in trenches shall be determined in accordance with the conditions and requirements set forth in appendices A and C to this subpart. Designs for aluminum hydraulic shoring shall be in accordance with paragraph (c)(2) of this section, but if manufacturer's tabulated data cannot be utilized, designs shall be in accordance with appendix D.</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Option (2)-Designs Using Manufacturer's Tabulated Data.</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Design of support systems, shield systems, or other protective systems that are drawn from manufacturer's tabulated data shall be in accordance with all specifications, recommendations, and limitations issued or made by the manufacturer.</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Deviation from the specifications, recommendations, and limitations issued or made by the manufacturer shall only be allowed after the manufacturer issues specific written approval.</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Manufacturer's specifications, recommendations, and limitations, and manufacturer's approval to deviate from the specifications, recommendations, and limitations shall be in written form at the jobsite during construction of the protective system. After that time this data may be stored off the jobsite, but a copy shall be made available to the Secretary upon request.</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Option (3)-Designs using other tabulated data.</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Designs of support systems, shield systems, or other protective systems shall be selected from and be in accordance with tabulated data, such as tables and charts.</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The tabulated data shall be in written form and include all of the following:</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Identification of the parameters that affect the selection of a protective system drawn from such data;</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Identification of the limits of use of the data;</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Explanatory information as may be necessary to aid the user in making a correct selection of a protective system from the data.</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At least one copy of the tabulated data, which identifies the registered professional engineer who approved the data, shall be maintained at the jobsite during construction of the protective system. After that time the data may be stored off the jobsite, but a copy of the data shall be made available to the Secretary upon request.</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Option (4)-Design by a registered professional engineer.</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Support systems, shield systems, and other protective systems not utilizing Option 1, Option 2 or Option 3, above, shall be approved by a registered professional engineer.</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Designs shall be in written form and shall include the following:</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A plan indicating the sizes, types, and configurations of the materials to be used in the protective system; and</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The identity of the registered professional engineer approving the design.</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At least one copy of the design shall be maintained at the jobsite during construction of the protective system. After that time, the design may be stored off the jobsite, but a copy of the design shall be made available to the Secretary upon request.</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Photo used with permission from Benjamin </a:t>
            </a:r>
            <a:r>
              <a:rPr lang="en-US" sz="1200" kern="1200" dirty="0" err="1">
                <a:solidFill>
                  <a:schemeClr val="tx1"/>
                </a:solidFill>
                <a:effectLst/>
                <a:latin typeface="+mn-lt"/>
                <a:ea typeface="+mn-ea"/>
                <a:cs typeface="+mn-cs"/>
              </a:rPr>
              <a:t>Yaney</a:t>
            </a:r>
            <a:r>
              <a:rPr lang="en-US" sz="1200" kern="1200" dirty="0">
                <a:solidFill>
                  <a:schemeClr val="tx1"/>
                </a:solidFill>
                <a:effectLst/>
                <a:latin typeface="+mn-lt"/>
                <a:ea typeface="+mn-ea"/>
                <a:cs typeface="+mn-cs"/>
              </a:rPr>
              <a:t>.</a:t>
            </a:r>
            <a:endParaRPr lang="en-US" dirty="0">
              <a:effectLst/>
            </a:endParaRPr>
          </a:p>
          <a:p>
            <a:endParaRPr lang="en-US" dirty="0"/>
          </a:p>
        </p:txBody>
      </p:sp>
      <p:sp>
        <p:nvSpPr>
          <p:cNvPr id="4" name="Slide Number Placeholder 3"/>
          <p:cNvSpPr>
            <a:spLocks noGrp="1"/>
          </p:cNvSpPr>
          <p:nvPr>
            <p:ph type="sldNum" sz="quarter" idx="10"/>
          </p:nvPr>
        </p:nvSpPr>
        <p:spPr/>
        <p:txBody>
          <a:bodyPr/>
          <a:lstStyle/>
          <a:p>
            <a:fld id="{7EE71FFD-6856-42C9-A591-5AC71D0806B0}" type="slidenum">
              <a:rPr lang="en-US" smtClean="0"/>
              <a:t>87</a:t>
            </a:fld>
            <a:endParaRPr lang="en-US"/>
          </a:p>
        </p:txBody>
      </p:sp>
    </p:spTree>
    <p:extLst>
      <p:ext uri="{BB962C8B-B14F-4D97-AF65-F5344CB8AC3E}">
        <p14:creationId xmlns:p14="http://schemas.microsoft.com/office/powerpoint/2010/main" val="129357831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effectLst/>
                <a:latin typeface="+mn-lt"/>
                <a:ea typeface="+mn-ea"/>
                <a:cs typeface="+mn-cs"/>
              </a:rPr>
              <a:t>Materials and equipment.</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Materials and equipment used for protective systems shall be free from damage or defects that might impair their proper function.</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Manufactured materials and equipment used for protective systems shall be used and maintained in a manner that is consistent with the recommendations of the manufacturer, and in a manner that will prevent employee exposure to hazards.</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When material or equipment that is used for protective systems is damaged, a competent person shall examine the material or equipment and evaluate its suitability for continued use. If the competent person cannot assure the material or equipment is able to support the intended loads or is otherwise suitable for safe use, then such material or equipment shall be removed from service, and shall be evaluated and approved by a registered professional engineer before being returned to service.</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Installation and removal of support-</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Members of support systems shall be securely connected together to prevent sliding, falling, </a:t>
            </a:r>
            <a:r>
              <a:rPr lang="en-US" sz="1200" i="1" kern="1200" dirty="0" err="1">
                <a:solidFill>
                  <a:schemeClr val="tx1"/>
                </a:solidFill>
                <a:effectLst/>
                <a:latin typeface="+mn-lt"/>
                <a:ea typeface="+mn-ea"/>
                <a:cs typeface="+mn-cs"/>
              </a:rPr>
              <a:t>kickouts</a:t>
            </a:r>
            <a:r>
              <a:rPr lang="en-US" sz="1200" i="1" kern="1200" dirty="0">
                <a:solidFill>
                  <a:schemeClr val="tx1"/>
                </a:solidFill>
                <a:effectLst/>
                <a:latin typeface="+mn-lt"/>
                <a:ea typeface="+mn-ea"/>
                <a:cs typeface="+mn-cs"/>
              </a:rPr>
              <a:t>, or other predictable failure.</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Support systems shall be installed and removed in a manner that protects employees from cave-ins, structural collapses, or from being struck by members of the support system.</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Individual members of support systems shall not be subjected to loads exceeding those which those members were designed to withstand.</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Before temporary removal of individual members begins, additional precautions shall be taken to ensure the safety of employees, such as installing other structural members to carry the loads imposed on the support system.</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Removal shall begin at, and progress from, the bottom of the excavation. Members shall be released slowly so as to note any indication of possible failure of the remaining members of the structure or possible cave-in of the sides of the excavation.</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Backfilling shall progress together with the removal of support systems from excavations.</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Additional requirements for support systems for trench excavations.</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Excavation of material to a level no greater than 2 feet (.61 m) below the bottom of the members of a support system shall be permitted, but only if the system is designed to resist the forces calculated for the full depth of the trench, and there are no indications while the trench is open of a possible loss of soil from behind or below the bottom of the support system.</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Installation of a support system shall be closely coordinated with the excavation of trenches.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Photo used with permission from Benjamin </a:t>
            </a:r>
            <a:r>
              <a:rPr lang="en-US" sz="1200" kern="1200" dirty="0" err="1">
                <a:solidFill>
                  <a:schemeClr val="tx1"/>
                </a:solidFill>
                <a:effectLst/>
                <a:latin typeface="+mn-lt"/>
                <a:ea typeface="+mn-ea"/>
                <a:cs typeface="+mn-cs"/>
              </a:rPr>
              <a:t>Yaney</a:t>
            </a:r>
            <a:r>
              <a:rPr lang="en-US" sz="1200" kern="1200" dirty="0">
                <a:solidFill>
                  <a:schemeClr val="tx1"/>
                </a:solidFill>
                <a:effectLst/>
                <a:latin typeface="+mn-lt"/>
                <a:ea typeface="+mn-ea"/>
                <a:cs typeface="+mn-cs"/>
              </a:rPr>
              <a:t>.</a:t>
            </a:r>
            <a:endParaRPr lang="en-US" dirty="0">
              <a:effectLst/>
            </a:endParaRPr>
          </a:p>
          <a:p>
            <a:endParaRPr lang="en-US" dirty="0"/>
          </a:p>
        </p:txBody>
      </p:sp>
      <p:sp>
        <p:nvSpPr>
          <p:cNvPr id="4" name="Slide Number Placeholder 3"/>
          <p:cNvSpPr>
            <a:spLocks noGrp="1"/>
          </p:cNvSpPr>
          <p:nvPr>
            <p:ph type="sldNum" sz="quarter" idx="10"/>
          </p:nvPr>
        </p:nvSpPr>
        <p:spPr/>
        <p:txBody>
          <a:bodyPr/>
          <a:lstStyle/>
          <a:p>
            <a:fld id="{7EE71FFD-6856-42C9-A591-5AC71D0806B0}" type="slidenum">
              <a:rPr lang="en-US" smtClean="0"/>
              <a:t>88</a:t>
            </a:fld>
            <a:endParaRPr lang="en-US"/>
          </a:p>
        </p:txBody>
      </p:sp>
    </p:spTree>
    <p:extLst>
      <p:ext uri="{BB962C8B-B14F-4D97-AF65-F5344CB8AC3E}">
        <p14:creationId xmlns:p14="http://schemas.microsoft.com/office/powerpoint/2010/main" val="329859592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effectLst/>
                <a:latin typeface="+mn-lt"/>
                <a:ea typeface="+mn-ea"/>
                <a:cs typeface="+mn-cs"/>
              </a:rPr>
              <a:t>Sloping and benching systems. Employees shall not be permitted to work on the faces of sloped or benched excavations at levels above other employees except when employees at the lower levels are adequately protected from the hazard of falling, rolling, or sliding material or equipment.</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Shield systems-</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Shield systems shall not be subjected to loads exceeding those which the system was designed to withstand.</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Shields shall be installed in a manner to restrict lateral or other hazardous movement of the shield in the event of the application of sudden lateral loads.</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Employees shall be protected from the hazard of cave-ins when entering or exiting the areas protected by shields.</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Employees shall not be allowed in shields when shields are being installed, removed, or moved vertically.</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Additional requirement for shield systems used in trench excavations. Excavations of earth material to a level not greater than 2 feet (.61 m) below the bottom of a shield shall be permitted, but only if the shield is designed to resist the forces calculated for the full depth of the trench, and there are no indications while the trench is open of a possible loss of soil from behind or below the bottom of the shield.</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Photo used with permission from Benjamin </a:t>
            </a:r>
            <a:r>
              <a:rPr lang="en-US" sz="1200" kern="1200" dirty="0" err="1">
                <a:solidFill>
                  <a:schemeClr val="tx1"/>
                </a:solidFill>
                <a:effectLst/>
                <a:latin typeface="+mn-lt"/>
                <a:ea typeface="+mn-ea"/>
                <a:cs typeface="+mn-cs"/>
              </a:rPr>
              <a:t>Yaney</a:t>
            </a:r>
            <a:r>
              <a:rPr lang="en-US" sz="1200" kern="1200" dirty="0">
                <a:solidFill>
                  <a:schemeClr val="tx1"/>
                </a:solidFill>
                <a:effectLst/>
                <a:latin typeface="+mn-lt"/>
                <a:ea typeface="+mn-ea"/>
                <a:cs typeface="+mn-cs"/>
              </a:rPr>
              <a:t>.</a:t>
            </a:r>
            <a:endParaRPr lang="en-US" dirty="0">
              <a:effectLst/>
            </a:endParaRPr>
          </a:p>
          <a:p>
            <a:r>
              <a:rPr lang="en-US" sz="1200" b="1" u="none" strike="noStrike" kern="1200" dirty="0">
                <a:solidFill>
                  <a:schemeClr val="tx1"/>
                </a:solidFill>
                <a:effectLst/>
                <a:latin typeface="+mn-lt"/>
                <a:ea typeface="+mn-ea"/>
                <a:cs typeface="+mn-cs"/>
              </a:rPr>
              <a:t> </a:t>
            </a:r>
            <a:endParaRPr lang="en-US" dirty="0">
              <a:effectLst/>
            </a:endParaRPr>
          </a:p>
          <a:p>
            <a:endParaRPr lang="en-US" dirty="0"/>
          </a:p>
        </p:txBody>
      </p:sp>
      <p:sp>
        <p:nvSpPr>
          <p:cNvPr id="4" name="Slide Number Placeholder 3"/>
          <p:cNvSpPr>
            <a:spLocks noGrp="1"/>
          </p:cNvSpPr>
          <p:nvPr>
            <p:ph type="sldNum" sz="quarter" idx="10"/>
          </p:nvPr>
        </p:nvSpPr>
        <p:spPr/>
        <p:txBody>
          <a:bodyPr/>
          <a:lstStyle/>
          <a:p>
            <a:fld id="{7EE71FFD-6856-42C9-A591-5AC71D0806B0}" type="slidenum">
              <a:rPr lang="en-US" smtClean="0"/>
              <a:t>89</a:t>
            </a:fld>
            <a:endParaRPr lang="en-US"/>
          </a:p>
        </p:txBody>
      </p:sp>
    </p:spTree>
    <p:extLst>
      <p:ext uri="{BB962C8B-B14F-4D97-AF65-F5344CB8AC3E}">
        <p14:creationId xmlns:p14="http://schemas.microsoft.com/office/powerpoint/2010/main" val="89057183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Appendix A details out the 4 soil classifications that OSHA recognizes and methods to classify them.</a:t>
            </a:r>
            <a:endParaRPr lang="en-US" dirty="0">
              <a:effectLst/>
            </a:endParaRPr>
          </a:p>
          <a:p>
            <a:r>
              <a:rPr lang="en-US" sz="1200" kern="1200" dirty="0">
                <a:solidFill>
                  <a:schemeClr val="tx1"/>
                </a:solidFill>
                <a:effectLst/>
                <a:latin typeface="+mn-lt"/>
                <a:ea typeface="+mn-ea"/>
                <a:cs typeface="+mn-cs"/>
              </a:rPr>
              <a:t>Image credit-creative commons.</a:t>
            </a:r>
            <a:endParaRPr lang="en-US" dirty="0">
              <a:effectLst/>
            </a:endParaRPr>
          </a:p>
          <a:p>
            <a:endParaRPr lang="en-US" dirty="0"/>
          </a:p>
        </p:txBody>
      </p:sp>
      <p:sp>
        <p:nvSpPr>
          <p:cNvPr id="4" name="Slide Number Placeholder 3"/>
          <p:cNvSpPr>
            <a:spLocks noGrp="1"/>
          </p:cNvSpPr>
          <p:nvPr>
            <p:ph type="sldNum" sz="quarter" idx="10"/>
          </p:nvPr>
        </p:nvSpPr>
        <p:spPr/>
        <p:txBody>
          <a:bodyPr/>
          <a:lstStyle/>
          <a:p>
            <a:fld id="{7EE71FFD-6856-42C9-A591-5AC71D0806B0}" type="slidenum">
              <a:rPr lang="en-US" smtClean="0"/>
              <a:t>90</a:t>
            </a:fld>
            <a:endParaRPr lang="en-US"/>
          </a:p>
        </p:txBody>
      </p:sp>
    </p:spTree>
    <p:extLst>
      <p:ext uri="{BB962C8B-B14F-4D97-AF65-F5344CB8AC3E}">
        <p14:creationId xmlns:p14="http://schemas.microsoft.com/office/powerpoint/2010/main" val="363873755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OSHA classifications-OSHA classifies soil as one of the following:</a:t>
            </a:r>
            <a:endParaRPr lang="en-US" dirty="0">
              <a:effectLst/>
            </a:endParaRPr>
          </a:p>
          <a:p>
            <a:r>
              <a:rPr lang="en-US" sz="1200" kern="1200" dirty="0">
                <a:solidFill>
                  <a:schemeClr val="tx1"/>
                </a:solidFill>
                <a:effectLst/>
                <a:latin typeface="+mn-lt"/>
                <a:ea typeface="+mn-ea"/>
                <a:cs typeface="+mn-cs"/>
              </a:rPr>
              <a:t>-Stable rock </a:t>
            </a:r>
            <a:endParaRPr lang="en-US" dirty="0">
              <a:effectLst/>
            </a:endParaRPr>
          </a:p>
          <a:p>
            <a:r>
              <a:rPr lang="en-US" sz="1200" kern="1200" dirty="0">
                <a:solidFill>
                  <a:schemeClr val="tx1"/>
                </a:solidFill>
                <a:effectLst/>
                <a:latin typeface="+mn-lt"/>
                <a:ea typeface="+mn-ea"/>
                <a:cs typeface="+mn-cs"/>
              </a:rPr>
              <a:t>-Type A (cohesive with unconfined compressive strength &gt; 1.5 tons/sq. ft.). Examples include clay, silty clay, sandy clay and clay loam.</a:t>
            </a:r>
            <a:endParaRPr lang="en-US" dirty="0">
              <a:effectLst/>
            </a:endParaRPr>
          </a:p>
          <a:p>
            <a:r>
              <a:rPr lang="en-US" sz="1200" kern="1200" dirty="0">
                <a:solidFill>
                  <a:schemeClr val="tx1"/>
                </a:solidFill>
                <a:effectLst/>
                <a:latin typeface="+mn-lt"/>
                <a:ea typeface="+mn-ea"/>
                <a:cs typeface="+mn-cs"/>
              </a:rPr>
              <a:t>-Type B (cohesive with unconfined compressive strength between 0.5 and 1.5 tons/sq. ft.). Examples include silt, silt loam, sandy clay loam, silty clay loam and angular gravel.</a:t>
            </a:r>
            <a:endParaRPr lang="en-US" dirty="0">
              <a:effectLst/>
            </a:endParaRPr>
          </a:p>
          <a:p>
            <a:r>
              <a:rPr lang="en-US" sz="1200" kern="1200" dirty="0">
                <a:solidFill>
                  <a:schemeClr val="tx1"/>
                </a:solidFill>
                <a:effectLst/>
                <a:latin typeface="+mn-lt"/>
                <a:ea typeface="+mn-ea"/>
                <a:cs typeface="+mn-cs"/>
              </a:rPr>
              <a:t>-Type C (cohesive with unconfined compressive strength less than 0.5 tons/sq. ft.). Examples include gravel, sand, loamy sand or sandy loam and soil with freely seeping water.</a:t>
            </a:r>
            <a:endParaRPr lang="en-US" dirty="0">
              <a:effectLst/>
            </a:endParaRPr>
          </a:p>
          <a:p>
            <a:r>
              <a:rPr lang="en-US" sz="1200" kern="1200" dirty="0">
                <a:solidFill>
                  <a:schemeClr val="tx1"/>
                </a:solidFill>
                <a:effectLst/>
                <a:latin typeface="+mn-lt"/>
                <a:ea typeface="+mn-ea"/>
                <a:cs typeface="+mn-cs"/>
              </a:rPr>
              <a:t> </a:t>
            </a:r>
            <a:endParaRPr lang="en-US" dirty="0">
              <a:effectLst/>
            </a:endParaRPr>
          </a:p>
          <a:p>
            <a:r>
              <a:rPr lang="en-US" sz="1200" kern="1200" dirty="0">
                <a:solidFill>
                  <a:schemeClr val="tx1"/>
                </a:solidFill>
                <a:effectLst/>
                <a:latin typeface="+mn-lt"/>
                <a:ea typeface="+mn-ea"/>
                <a:cs typeface="+mn-cs"/>
              </a:rPr>
              <a:t>OSHA requires at least one visual test and one manual test be performed by the competent person before classifying soil. It is a good idea to document the soil classification each time it is made, including what tests were used and the results of each.</a:t>
            </a:r>
            <a:endParaRPr lang="en-US" dirty="0">
              <a:effectLst/>
            </a:endParaRPr>
          </a:p>
          <a:p>
            <a:r>
              <a:rPr lang="en-US" sz="1200" kern="1200" dirty="0">
                <a:solidFill>
                  <a:schemeClr val="tx1"/>
                </a:solidFill>
                <a:effectLst/>
                <a:latin typeface="+mn-lt"/>
                <a:ea typeface="+mn-ea"/>
                <a:cs typeface="+mn-cs"/>
              </a:rPr>
              <a:t> </a:t>
            </a:r>
            <a:endParaRPr lang="en-US" dirty="0">
              <a:effectLst/>
            </a:endParaRPr>
          </a:p>
          <a:p>
            <a:r>
              <a:rPr lang="en-US" sz="1200" kern="1200" dirty="0">
                <a:solidFill>
                  <a:schemeClr val="tx1"/>
                </a:solidFill>
                <a:effectLst/>
                <a:latin typeface="+mn-lt"/>
                <a:ea typeface="+mn-ea"/>
                <a:cs typeface="+mn-cs"/>
              </a:rPr>
              <a:t>The chart shown depicts soil classifications with percent sand, silt and clay along the three sides. </a:t>
            </a:r>
            <a:endParaRPr lang="en-US" dirty="0">
              <a:effectLst/>
            </a:endParaRPr>
          </a:p>
          <a:p>
            <a:r>
              <a:rPr lang="en-US" sz="1200" kern="1200" dirty="0">
                <a:solidFill>
                  <a:schemeClr val="tx1"/>
                </a:solidFill>
                <a:effectLst/>
                <a:latin typeface="+mn-lt"/>
                <a:ea typeface="+mn-ea"/>
                <a:cs typeface="+mn-cs"/>
              </a:rPr>
              <a:t> </a:t>
            </a:r>
            <a:endParaRPr lang="en-US" dirty="0">
              <a:effectLst/>
            </a:endParaRPr>
          </a:p>
          <a:p>
            <a:r>
              <a:rPr lang="en-US" sz="1200" kern="1200" dirty="0">
                <a:solidFill>
                  <a:schemeClr val="tx1"/>
                </a:solidFill>
                <a:effectLst/>
                <a:latin typeface="+mn-lt"/>
                <a:ea typeface="+mn-ea"/>
                <a:cs typeface="+mn-cs"/>
              </a:rPr>
              <a:t>Image credit-creative commons.</a:t>
            </a:r>
            <a:endParaRPr lang="en-US" dirty="0">
              <a:effectLst/>
            </a:endParaRPr>
          </a:p>
          <a:p>
            <a:endParaRPr lang="en-US" dirty="0"/>
          </a:p>
        </p:txBody>
      </p:sp>
      <p:sp>
        <p:nvSpPr>
          <p:cNvPr id="4" name="Slide Number Placeholder 3"/>
          <p:cNvSpPr>
            <a:spLocks noGrp="1"/>
          </p:cNvSpPr>
          <p:nvPr>
            <p:ph type="sldNum" sz="quarter" idx="10"/>
          </p:nvPr>
        </p:nvSpPr>
        <p:spPr/>
        <p:txBody>
          <a:bodyPr/>
          <a:lstStyle/>
          <a:p>
            <a:fld id="{7EE71FFD-6856-42C9-A591-5AC71D0806B0}" type="slidenum">
              <a:rPr lang="en-US" smtClean="0"/>
              <a:t>91</a:t>
            </a:fld>
            <a:endParaRPr lang="en-US"/>
          </a:p>
        </p:txBody>
      </p:sp>
    </p:spTree>
    <p:extLst>
      <p:ext uri="{BB962C8B-B14F-4D97-AF65-F5344CB8AC3E}">
        <p14:creationId xmlns:p14="http://schemas.microsoft.com/office/powerpoint/2010/main" val="4274690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Answer is D</a:t>
            </a:r>
          </a:p>
          <a:p>
            <a:endParaRPr lang="en-US" dirty="0"/>
          </a:p>
        </p:txBody>
      </p:sp>
      <p:sp>
        <p:nvSpPr>
          <p:cNvPr id="4" name="Slide Number Placeholder 3"/>
          <p:cNvSpPr>
            <a:spLocks noGrp="1"/>
          </p:cNvSpPr>
          <p:nvPr>
            <p:ph type="sldNum" sz="quarter" idx="10"/>
          </p:nvPr>
        </p:nvSpPr>
        <p:spPr/>
        <p:txBody>
          <a:bodyPr/>
          <a:lstStyle/>
          <a:p>
            <a:fld id="{7EE71FFD-6856-42C9-A591-5AC71D0806B0}" type="slidenum">
              <a:rPr lang="en-US" smtClean="0"/>
              <a:t>13</a:t>
            </a:fld>
            <a:endParaRPr lang="en-US"/>
          </a:p>
        </p:txBody>
      </p:sp>
    </p:spTree>
    <p:extLst>
      <p:ext uri="{BB962C8B-B14F-4D97-AF65-F5344CB8AC3E}">
        <p14:creationId xmlns:p14="http://schemas.microsoft.com/office/powerpoint/2010/main" val="24728853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Stable rock-This definition is from OSHA. OSHA also says, “unstable rock is considered to be stable when the rock material on the side or sides of the excavation is secured against caving-in or movement by rock bolts or by another protective system that has been designed by a registered professional engineer.”</a:t>
            </a:r>
            <a:endParaRPr lang="en-US" dirty="0">
              <a:effectLst/>
            </a:endParaRPr>
          </a:p>
          <a:p>
            <a:r>
              <a:rPr lang="en-US" sz="1200" kern="1200" dirty="0">
                <a:solidFill>
                  <a:schemeClr val="tx1"/>
                </a:solidFill>
                <a:effectLst/>
                <a:latin typeface="+mn-lt"/>
                <a:ea typeface="+mn-ea"/>
                <a:cs typeface="+mn-cs"/>
              </a:rPr>
              <a:t>Photo credit-creative commons.</a:t>
            </a:r>
            <a:endParaRPr lang="en-US" dirty="0">
              <a:effectLst/>
            </a:endParaRPr>
          </a:p>
          <a:p>
            <a:endParaRPr lang="en-US" dirty="0"/>
          </a:p>
        </p:txBody>
      </p:sp>
      <p:sp>
        <p:nvSpPr>
          <p:cNvPr id="4" name="Slide Number Placeholder 3"/>
          <p:cNvSpPr>
            <a:spLocks noGrp="1"/>
          </p:cNvSpPr>
          <p:nvPr>
            <p:ph type="sldNum" sz="quarter" idx="10"/>
          </p:nvPr>
        </p:nvSpPr>
        <p:spPr/>
        <p:txBody>
          <a:bodyPr/>
          <a:lstStyle/>
          <a:p>
            <a:fld id="{7EE71FFD-6856-42C9-A591-5AC71D0806B0}" type="slidenum">
              <a:rPr lang="en-US" smtClean="0"/>
              <a:t>92</a:t>
            </a:fld>
            <a:endParaRPr lang="en-US"/>
          </a:p>
        </p:txBody>
      </p:sp>
    </p:spTree>
    <p:extLst>
      <p:ext uri="{BB962C8B-B14F-4D97-AF65-F5344CB8AC3E}">
        <p14:creationId xmlns:p14="http://schemas.microsoft.com/office/powerpoint/2010/main" val="89815448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Type A soil is cohesive and has a high unconfined compressive strength; 1.5 tons per square foot or greater. Examples of type A soil include clay, silty clay, sandy clay, and clay loam. </a:t>
            </a:r>
            <a:endParaRPr lang="en-US" dirty="0">
              <a:effectLst/>
            </a:endParaRPr>
          </a:p>
          <a:p>
            <a:r>
              <a:rPr lang="en-US" sz="1200" b="1" u="none" strike="noStrike" kern="1200" dirty="0">
                <a:solidFill>
                  <a:schemeClr val="tx1"/>
                </a:solidFill>
                <a:effectLst/>
                <a:latin typeface="+mn-lt"/>
                <a:ea typeface="+mn-ea"/>
                <a:cs typeface="+mn-cs"/>
              </a:rPr>
              <a:t> </a:t>
            </a:r>
            <a:endParaRPr lang="en-US" dirty="0">
              <a:effectLst/>
            </a:endParaRPr>
          </a:p>
          <a:p>
            <a:endParaRPr lang="en-US" dirty="0"/>
          </a:p>
        </p:txBody>
      </p:sp>
      <p:sp>
        <p:nvSpPr>
          <p:cNvPr id="4" name="Slide Number Placeholder 3"/>
          <p:cNvSpPr>
            <a:spLocks noGrp="1"/>
          </p:cNvSpPr>
          <p:nvPr>
            <p:ph type="sldNum" sz="quarter" idx="10"/>
          </p:nvPr>
        </p:nvSpPr>
        <p:spPr/>
        <p:txBody>
          <a:bodyPr/>
          <a:lstStyle/>
          <a:p>
            <a:fld id="{7EE71FFD-6856-42C9-A591-5AC71D0806B0}" type="slidenum">
              <a:rPr lang="en-US" smtClean="0"/>
              <a:t>93</a:t>
            </a:fld>
            <a:endParaRPr lang="en-US"/>
          </a:p>
        </p:txBody>
      </p:sp>
    </p:spTree>
    <p:extLst>
      <p:ext uri="{BB962C8B-B14F-4D97-AF65-F5344CB8AC3E}">
        <p14:creationId xmlns:p14="http://schemas.microsoft.com/office/powerpoint/2010/main" val="8632622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Soil cannot be classified as type A if it is fissured, if it has been previously disturbed, if it has water seeping through it, or if it is subject to vibration from sources such as heavy traffic or pile drivers.</a:t>
            </a:r>
            <a:endParaRPr lang="en-US" dirty="0">
              <a:effectLst/>
            </a:endParaRPr>
          </a:p>
          <a:p>
            <a:endParaRPr lang="en-US" dirty="0"/>
          </a:p>
        </p:txBody>
      </p:sp>
      <p:sp>
        <p:nvSpPr>
          <p:cNvPr id="4" name="Slide Number Placeholder 3"/>
          <p:cNvSpPr>
            <a:spLocks noGrp="1"/>
          </p:cNvSpPr>
          <p:nvPr>
            <p:ph type="sldNum" sz="quarter" idx="5"/>
          </p:nvPr>
        </p:nvSpPr>
        <p:spPr/>
        <p:txBody>
          <a:bodyPr/>
          <a:lstStyle/>
          <a:p>
            <a:fld id="{7EE71FFD-6856-42C9-A591-5AC71D0806B0}" type="slidenum">
              <a:rPr lang="en-US" smtClean="0"/>
              <a:t>94</a:t>
            </a:fld>
            <a:endParaRPr lang="en-US"/>
          </a:p>
        </p:txBody>
      </p:sp>
    </p:spTree>
    <p:extLst>
      <p:ext uri="{BB962C8B-B14F-4D97-AF65-F5344CB8AC3E}">
        <p14:creationId xmlns:p14="http://schemas.microsoft.com/office/powerpoint/2010/main" val="205939029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Type B soil is cohesive and has often been cracked or disturbed, with pieces that don't stick together as well as Type A soil. Type B soil has medium unconfined compressive strength; between 0.5 and 1.5 tons per square foot. Examples of Type B soil include angular gravel, silt, silt loam, and soils that are fissured or near sources of vibration, but could otherwise be Type A.</a:t>
            </a:r>
            <a:endParaRPr lang="en-US" dirty="0">
              <a:effectLst/>
            </a:endParaRPr>
          </a:p>
          <a:p>
            <a:r>
              <a:rPr lang="en-US" sz="1200" b="1" u="none" strike="noStrike" kern="1200" dirty="0">
                <a:solidFill>
                  <a:schemeClr val="tx1"/>
                </a:solidFill>
                <a:effectLst/>
                <a:latin typeface="+mn-lt"/>
                <a:ea typeface="+mn-ea"/>
                <a:cs typeface="+mn-cs"/>
              </a:rPr>
              <a:t> </a:t>
            </a:r>
            <a:endParaRPr lang="en-US" dirty="0">
              <a:effectLst/>
            </a:endParaRPr>
          </a:p>
          <a:p>
            <a:endParaRPr lang="en-US" dirty="0"/>
          </a:p>
        </p:txBody>
      </p:sp>
      <p:sp>
        <p:nvSpPr>
          <p:cNvPr id="4" name="Slide Number Placeholder 3"/>
          <p:cNvSpPr>
            <a:spLocks noGrp="1"/>
          </p:cNvSpPr>
          <p:nvPr>
            <p:ph type="sldNum" sz="quarter" idx="10"/>
          </p:nvPr>
        </p:nvSpPr>
        <p:spPr/>
        <p:txBody>
          <a:bodyPr/>
          <a:lstStyle/>
          <a:p>
            <a:fld id="{7EE71FFD-6856-42C9-A591-5AC71D0806B0}" type="slidenum">
              <a:rPr lang="en-US" smtClean="0"/>
              <a:t>95</a:t>
            </a:fld>
            <a:endParaRPr lang="en-US"/>
          </a:p>
        </p:txBody>
      </p:sp>
    </p:spTree>
    <p:extLst>
      <p:ext uri="{BB962C8B-B14F-4D97-AF65-F5344CB8AC3E}">
        <p14:creationId xmlns:p14="http://schemas.microsoft.com/office/powerpoint/2010/main" val="34108863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Type C soil is the least stable type of soil. Type C includes granular soils in which particles don't stick together and cohesive soils with a low unconfined compressive strength; 0.5 tons per square foot or less. Examples of Type C soil include gravel, and sand. Because it is not stable, soil with water seeping through it is also automatically classified as Type C soil, regardless of its other characteristics.</a:t>
            </a:r>
            <a:endParaRPr lang="en-US" dirty="0">
              <a:effectLst/>
            </a:endParaRPr>
          </a:p>
          <a:p>
            <a:endParaRPr lang="en-US" dirty="0"/>
          </a:p>
        </p:txBody>
      </p:sp>
      <p:sp>
        <p:nvSpPr>
          <p:cNvPr id="4" name="Slide Number Placeholder 3"/>
          <p:cNvSpPr>
            <a:spLocks noGrp="1"/>
          </p:cNvSpPr>
          <p:nvPr>
            <p:ph type="sldNum" sz="quarter" idx="10"/>
          </p:nvPr>
        </p:nvSpPr>
        <p:spPr/>
        <p:txBody>
          <a:bodyPr/>
          <a:lstStyle/>
          <a:p>
            <a:fld id="{7EE71FFD-6856-42C9-A591-5AC71D0806B0}" type="slidenum">
              <a:rPr lang="en-US" smtClean="0"/>
              <a:t>96</a:t>
            </a:fld>
            <a:endParaRPr lang="en-US"/>
          </a:p>
        </p:txBody>
      </p:sp>
    </p:spTree>
    <p:extLst>
      <p:ext uri="{BB962C8B-B14F-4D97-AF65-F5344CB8AC3E}">
        <p14:creationId xmlns:p14="http://schemas.microsoft.com/office/powerpoint/2010/main" val="99792988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Visual tests. Visual analysis is conducted to determine qualitative information regarding the excavation site in general, the soil adjacent to the excavation, the soil forming the sides of the open excavation, and the soil taken as samples from excavated material.</a:t>
            </a:r>
            <a:endParaRPr lang="en-US" dirty="0">
              <a:effectLst/>
            </a:endParaRPr>
          </a:p>
          <a:p>
            <a:r>
              <a:rPr lang="en-US" sz="1200" kern="1200" dirty="0">
                <a:solidFill>
                  <a:schemeClr val="tx1"/>
                </a:solidFill>
                <a:effectLst/>
                <a:latin typeface="+mn-lt"/>
                <a:ea typeface="+mn-ea"/>
                <a:cs typeface="+mn-cs"/>
              </a:rPr>
              <a:t> </a:t>
            </a:r>
            <a:endParaRPr lang="en-US" dirty="0">
              <a:effectLst/>
            </a:endParaRPr>
          </a:p>
          <a:p>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Observe samples of soil that are excavated and soil in the sides of the excavation. Estimate the range of particle sizes and the relative amounts of the particle sizes. Soil that is primarily composed of fine-grained material is cohesive material. Soil composed primarily of coarse-grained sand or gravel is granular material.</a:t>
            </a:r>
            <a:endParaRPr lang="en-US" dirty="0">
              <a:effectLst/>
            </a:endParaRPr>
          </a:p>
          <a:p>
            <a:r>
              <a:rPr lang="en-US" sz="1200" kern="1200" dirty="0">
                <a:solidFill>
                  <a:schemeClr val="tx1"/>
                </a:solidFill>
                <a:effectLst/>
                <a:latin typeface="+mn-lt"/>
                <a:ea typeface="+mn-ea"/>
                <a:cs typeface="+mn-cs"/>
              </a:rPr>
              <a:t> </a:t>
            </a:r>
            <a:endParaRPr lang="en-US" dirty="0">
              <a:effectLst/>
            </a:endParaRPr>
          </a:p>
          <a:p>
            <a:r>
              <a:rPr lang="en-US" sz="1200" kern="1200" dirty="0">
                <a:solidFill>
                  <a:schemeClr val="tx1"/>
                </a:solidFill>
                <a:effectLst/>
                <a:latin typeface="+mn-lt"/>
                <a:ea typeface="+mn-ea"/>
                <a:cs typeface="+mn-cs"/>
              </a:rPr>
              <a:t>(ii) Observe soil as it is excavated. Soil that remains in clumps when excavated is cohesive. Soil that breaks up easily and does not stay in clumps is granular.</a:t>
            </a:r>
            <a:endParaRPr lang="en-US" dirty="0">
              <a:effectLst/>
            </a:endParaRPr>
          </a:p>
          <a:p>
            <a:r>
              <a:rPr lang="en-US" sz="1200" kern="1200" dirty="0">
                <a:solidFill>
                  <a:schemeClr val="tx1"/>
                </a:solidFill>
                <a:effectLst/>
                <a:latin typeface="+mn-lt"/>
                <a:ea typeface="+mn-ea"/>
                <a:cs typeface="+mn-cs"/>
              </a:rPr>
              <a:t> </a:t>
            </a:r>
            <a:endParaRPr lang="en-US" dirty="0">
              <a:effectLst/>
            </a:endParaRPr>
          </a:p>
          <a:p>
            <a:r>
              <a:rPr lang="en-US" sz="1200" kern="1200" dirty="0">
                <a:solidFill>
                  <a:schemeClr val="tx1"/>
                </a:solidFill>
                <a:effectLst/>
                <a:latin typeface="+mn-lt"/>
                <a:ea typeface="+mn-ea"/>
                <a:cs typeface="+mn-cs"/>
              </a:rPr>
              <a:t>(iii) Observe the side of the opened excavation and the surface area adjacent to the excavation. Crack-like openings such as tension cracks could indicate fissured material. If chunks of soil spall off a vertical side, the soil could be fissured. Small spalls are evidence of moving ground and are indications of potentially hazardous situations.</a:t>
            </a:r>
            <a:endParaRPr lang="en-US" dirty="0">
              <a:effectLst/>
            </a:endParaRPr>
          </a:p>
          <a:p>
            <a:r>
              <a:rPr lang="en-US" sz="1200" kern="1200" dirty="0">
                <a:solidFill>
                  <a:schemeClr val="tx1"/>
                </a:solidFill>
                <a:effectLst/>
                <a:latin typeface="+mn-lt"/>
                <a:ea typeface="+mn-ea"/>
                <a:cs typeface="+mn-cs"/>
              </a:rPr>
              <a:t> </a:t>
            </a:r>
            <a:endParaRPr lang="en-US" dirty="0">
              <a:effectLst/>
            </a:endParaRPr>
          </a:p>
          <a:p>
            <a:r>
              <a:rPr lang="en-US" sz="1200" kern="1200" dirty="0">
                <a:solidFill>
                  <a:schemeClr val="tx1"/>
                </a:solidFill>
                <a:effectLst/>
                <a:latin typeface="+mn-lt"/>
                <a:ea typeface="+mn-ea"/>
                <a:cs typeface="+mn-cs"/>
              </a:rPr>
              <a:t>(iv) Observe the area adjacent to the excavation and the excavation itself for evidence of existing utility and other underground structures, and to identify previously disturbed soil.</a:t>
            </a:r>
            <a:endParaRPr lang="en-US" dirty="0">
              <a:effectLst/>
            </a:endParaRPr>
          </a:p>
          <a:p>
            <a:r>
              <a:rPr lang="en-US" sz="1200" kern="1200" dirty="0">
                <a:solidFill>
                  <a:schemeClr val="tx1"/>
                </a:solidFill>
                <a:effectLst/>
                <a:latin typeface="+mn-lt"/>
                <a:ea typeface="+mn-ea"/>
                <a:cs typeface="+mn-cs"/>
              </a:rPr>
              <a:t> </a:t>
            </a:r>
            <a:endParaRPr lang="en-US" dirty="0">
              <a:effectLst/>
            </a:endParaRPr>
          </a:p>
          <a:p>
            <a:r>
              <a:rPr lang="en-US" sz="1200" kern="1200" dirty="0">
                <a:solidFill>
                  <a:schemeClr val="tx1"/>
                </a:solidFill>
                <a:effectLst/>
                <a:latin typeface="+mn-lt"/>
                <a:ea typeface="+mn-ea"/>
                <a:cs typeface="+mn-cs"/>
              </a:rPr>
              <a:t>(v) Observed the opened side of the excavation to identify layered systems. Examine layered systems to identify if the layers slope toward the excavation. Estimate the degree of slope of the layers.</a:t>
            </a:r>
            <a:endParaRPr lang="en-US" dirty="0">
              <a:effectLst/>
            </a:endParaRPr>
          </a:p>
          <a:p>
            <a:r>
              <a:rPr lang="en-US" sz="1200" kern="1200" dirty="0">
                <a:solidFill>
                  <a:schemeClr val="tx1"/>
                </a:solidFill>
                <a:effectLst/>
                <a:latin typeface="+mn-lt"/>
                <a:ea typeface="+mn-ea"/>
                <a:cs typeface="+mn-cs"/>
              </a:rPr>
              <a:t> </a:t>
            </a:r>
            <a:endParaRPr lang="en-US" dirty="0">
              <a:effectLst/>
            </a:endParaRPr>
          </a:p>
          <a:p>
            <a:r>
              <a:rPr lang="en-US" sz="1200" kern="1200" dirty="0">
                <a:solidFill>
                  <a:schemeClr val="tx1"/>
                </a:solidFill>
                <a:effectLst/>
                <a:latin typeface="+mn-lt"/>
                <a:ea typeface="+mn-ea"/>
                <a:cs typeface="+mn-cs"/>
              </a:rPr>
              <a:t>(vi) Observe the area adjacent to the excavation and the sides of the opened excavation for evidence of surface water, water seeping from the sides of the excavation, or the location of the level of the water table.</a:t>
            </a:r>
            <a:endParaRPr lang="en-US" dirty="0">
              <a:effectLst/>
            </a:endParaRPr>
          </a:p>
          <a:p>
            <a:r>
              <a:rPr lang="en-US" sz="1200" kern="1200" dirty="0">
                <a:solidFill>
                  <a:schemeClr val="tx1"/>
                </a:solidFill>
                <a:effectLst/>
                <a:latin typeface="+mn-lt"/>
                <a:ea typeface="+mn-ea"/>
                <a:cs typeface="+mn-cs"/>
              </a:rPr>
              <a:t> </a:t>
            </a:r>
            <a:endParaRPr lang="en-US" dirty="0">
              <a:effectLst/>
            </a:endParaRPr>
          </a:p>
          <a:p>
            <a:r>
              <a:rPr lang="en-US" sz="1200" kern="1200" dirty="0">
                <a:solidFill>
                  <a:schemeClr val="tx1"/>
                </a:solidFill>
                <a:effectLst/>
                <a:latin typeface="+mn-lt"/>
                <a:ea typeface="+mn-ea"/>
                <a:cs typeface="+mn-cs"/>
              </a:rPr>
              <a:t>(vii) Observe the area adjacent to the excavation and the area within the excavation for sources of vibration that may affect the stability of the excavation face.</a:t>
            </a:r>
            <a:endParaRPr lang="en-US" dirty="0">
              <a:effectLst/>
            </a:endParaRPr>
          </a:p>
          <a:p>
            <a:r>
              <a:rPr lang="en-US" sz="1200" kern="1200" dirty="0">
                <a:solidFill>
                  <a:schemeClr val="tx1"/>
                </a:solidFill>
                <a:effectLst/>
                <a:latin typeface="+mn-lt"/>
                <a:ea typeface="+mn-ea"/>
                <a:cs typeface="+mn-cs"/>
              </a:rPr>
              <a:t> </a:t>
            </a:r>
            <a:endParaRPr lang="en-US" dirty="0">
              <a:effectLst/>
            </a:endParaRPr>
          </a:p>
          <a:p>
            <a:r>
              <a:rPr lang="en-US" sz="1200" kern="1200" dirty="0">
                <a:solidFill>
                  <a:schemeClr val="tx1"/>
                </a:solidFill>
                <a:effectLst/>
                <a:latin typeface="+mn-lt"/>
                <a:ea typeface="+mn-ea"/>
                <a:cs typeface="+mn-cs"/>
              </a:rPr>
              <a:t>Photo-this photo shows that existing underground utilities were uncovered, so the soil must have been previously disturbed when they were put in.</a:t>
            </a:r>
            <a:endParaRPr lang="en-US" dirty="0">
              <a:effectLst/>
            </a:endParaRPr>
          </a:p>
          <a:p>
            <a:r>
              <a:rPr lang="en-US" sz="1200" kern="1200" dirty="0">
                <a:solidFill>
                  <a:schemeClr val="tx1"/>
                </a:solidFill>
                <a:effectLst/>
                <a:latin typeface="+mn-lt"/>
                <a:ea typeface="+mn-ea"/>
                <a:cs typeface="+mn-cs"/>
              </a:rPr>
              <a:t>Photo used with permission from Benjamin </a:t>
            </a:r>
            <a:r>
              <a:rPr lang="en-US" sz="1200" kern="1200" dirty="0" err="1">
                <a:solidFill>
                  <a:schemeClr val="tx1"/>
                </a:solidFill>
                <a:effectLst/>
                <a:latin typeface="+mn-lt"/>
                <a:ea typeface="+mn-ea"/>
                <a:cs typeface="+mn-cs"/>
              </a:rPr>
              <a:t>Yaney</a:t>
            </a:r>
            <a:r>
              <a:rPr lang="en-US" sz="1200" kern="1200" dirty="0">
                <a:solidFill>
                  <a:schemeClr val="tx1"/>
                </a:solidFill>
                <a:effectLst/>
                <a:latin typeface="+mn-lt"/>
                <a:ea typeface="+mn-ea"/>
                <a:cs typeface="+mn-cs"/>
              </a:rPr>
              <a:t>.</a:t>
            </a:r>
            <a:endParaRPr lang="en-US" dirty="0">
              <a:effectLst/>
            </a:endParaRPr>
          </a:p>
          <a:p>
            <a:endParaRPr lang="en-US" dirty="0"/>
          </a:p>
        </p:txBody>
      </p:sp>
      <p:sp>
        <p:nvSpPr>
          <p:cNvPr id="4" name="Slide Number Placeholder 3"/>
          <p:cNvSpPr>
            <a:spLocks noGrp="1"/>
          </p:cNvSpPr>
          <p:nvPr>
            <p:ph type="sldNum" sz="quarter" idx="10"/>
          </p:nvPr>
        </p:nvSpPr>
        <p:spPr/>
        <p:txBody>
          <a:bodyPr/>
          <a:lstStyle/>
          <a:p>
            <a:fld id="{7EE71FFD-6856-42C9-A591-5AC71D0806B0}" type="slidenum">
              <a:rPr lang="en-US" smtClean="0"/>
              <a:t>97</a:t>
            </a:fld>
            <a:endParaRPr lang="en-US"/>
          </a:p>
        </p:txBody>
      </p:sp>
    </p:spTree>
    <p:extLst>
      <p:ext uri="{BB962C8B-B14F-4D97-AF65-F5344CB8AC3E}">
        <p14:creationId xmlns:p14="http://schemas.microsoft.com/office/powerpoint/2010/main" val="499843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Manual tests. Manual analysis of soil samples is conducted to determine quantitative as well as qualitative properties of soil and to provide more information in order to classify soil properly.</a:t>
            </a:r>
            <a:endParaRPr lang="en-US" dirty="0">
              <a:effectLst/>
            </a:endParaRPr>
          </a:p>
          <a:p>
            <a:r>
              <a:rPr lang="en-US" sz="1200" kern="1200" dirty="0">
                <a:solidFill>
                  <a:schemeClr val="tx1"/>
                </a:solidFill>
                <a:effectLst/>
                <a:latin typeface="+mn-lt"/>
                <a:ea typeface="+mn-ea"/>
                <a:cs typeface="+mn-cs"/>
              </a:rPr>
              <a:t> </a:t>
            </a:r>
            <a:endParaRPr lang="en-US" dirty="0">
              <a:effectLst/>
            </a:endParaRPr>
          </a:p>
          <a:p>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Plasticity. Mold a moist or wet sample of soil into a ball and attempt to roll it into threads as thin as 1/8-inch in diameter. Cohesive material can be successfully rolled into threads without crumbling. For example, if at least a two-inch (50 mm) length of 1/8-inch thread can be held on one end without tearing, the soil is cohesive.</a:t>
            </a:r>
            <a:endParaRPr lang="en-US" dirty="0">
              <a:effectLst/>
            </a:endParaRPr>
          </a:p>
          <a:p>
            <a:r>
              <a:rPr lang="en-US" sz="1200" kern="1200" dirty="0">
                <a:solidFill>
                  <a:schemeClr val="tx1"/>
                </a:solidFill>
                <a:effectLst/>
                <a:latin typeface="+mn-lt"/>
                <a:ea typeface="+mn-ea"/>
                <a:cs typeface="+mn-cs"/>
              </a:rPr>
              <a:t> </a:t>
            </a:r>
            <a:endParaRPr lang="en-US" dirty="0">
              <a:effectLst/>
            </a:endParaRPr>
          </a:p>
          <a:p>
            <a:r>
              <a:rPr lang="en-US" sz="1200" kern="1200" dirty="0">
                <a:solidFill>
                  <a:schemeClr val="tx1"/>
                </a:solidFill>
                <a:effectLst/>
                <a:latin typeface="+mn-lt"/>
                <a:ea typeface="+mn-ea"/>
                <a:cs typeface="+mn-cs"/>
              </a:rPr>
              <a:t>(ii) Dry strength. If the soil is dry and crumbles on its own or with moderate pressure into individual grains or fine powder, it is granular (any combination of gravel, sand, or silt). If the soil is dry and falls into clumps which break up into smaller clumps, but the smaller clumps can only be broken up with difficulty, it may be clay in any combination with gravel, sand or silt. If the dry soil breaks into clumps which do not break up into small clumps and which can only be broken with difficulty, and there is no visual indication the soil is fissured, the soil may be considered </a:t>
            </a:r>
            <a:r>
              <a:rPr lang="en-US" sz="1200" kern="1200" dirty="0" err="1">
                <a:solidFill>
                  <a:schemeClr val="tx1"/>
                </a:solidFill>
                <a:effectLst/>
                <a:latin typeface="+mn-lt"/>
                <a:ea typeface="+mn-ea"/>
                <a:cs typeface="+mn-cs"/>
              </a:rPr>
              <a:t>unfissured</a:t>
            </a:r>
            <a:r>
              <a:rPr lang="en-US" sz="1200" kern="1200" dirty="0">
                <a:solidFill>
                  <a:schemeClr val="tx1"/>
                </a:solidFill>
                <a:effectLst/>
                <a:latin typeface="+mn-lt"/>
                <a:ea typeface="+mn-ea"/>
                <a:cs typeface="+mn-cs"/>
              </a:rPr>
              <a:t>.</a:t>
            </a:r>
            <a:endParaRPr lang="en-US" dirty="0">
              <a:effectLst/>
            </a:endParaRPr>
          </a:p>
          <a:p>
            <a:r>
              <a:rPr lang="en-US" sz="1200" kern="1200" dirty="0">
                <a:solidFill>
                  <a:schemeClr val="tx1"/>
                </a:solidFill>
                <a:effectLst/>
                <a:latin typeface="+mn-lt"/>
                <a:ea typeface="+mn-ea"/>
                <a:cs typeface="+mn-cs"/>
              </a:rPr>
              <a:t> </a:t>
            </a:r>
            <a:endParaRPr lang="en-US" dirty="0">
              <a:effectLst/>
            </a:endParaRPr>
          </a:p>
          <a:p>
            <a:r>
              <a:rPr lang="en-US" sz="1200" kern="1200" dirty="0">
                <a:solidFill>
                  <a:schemeClr val="tx1"/>
                </a:solidFill>
                <a:effectLst/>
                <a:latin typeface="+mn-lt"/>
                <a:ea typeface="+mn-ea"/>
                <a:cs typeface="+mn-cs"/>
              </a:rPr>
              <a:t>(iii) Thumb penetration. The thumb penetration test can be used to estimate the unconfined compressive strength of cohesive soils. (This test is based on the thumb penetration test described in American Society for Testing and Materials (ASTM) Standard designation D2488 - "Standard Recommended Practice for Description of Soils (Visual - Manual Procedure).") Type A soils with an unconfined compressive strength of 1.5 </a:t>
            </a:r>
            <a:r>
              <a:rPr lang="en-US" sz="1200" kern="1200" dirty="0" err="1">
                <a:solidFill>
                  <a:schemeClr val="tx1"/>
                </a:solidFill>
                <a:effectLst/>
                <a:latin typeface="+mn-lt"/>
                <a:ea typeface="+mn-ea"/>
                <a:cs typeface="+mn-cs"/>
              </a:rPr>
              <a:t>tsf</a:t>
            </a:r>
            <a:r>
              <a:rPr lang="en-US" sz="1200" kern="1200" dirty="0">
                <a:solidFill>
                  <a:schemeClr val="tx1"/>
                </a:solidFill>
                <a:effectLst/>
                <a:latin typeface="+mn-lt"/>
                <a:ea typeface="+mn-ea"/>
                <a:cs typeface="+mn-cs"/>
              </a:rPr>
              <a:t> can be readily indented by the thumb; however, they can be penetrated by the thumb only with very great effort. Type C soils with an unconfined compressive strength of 0.5 </a:t>
            </a:r>
            <a:r>
              <a:rPr lang="en-US" sz="1200" kern="1200" dirty="0" err="1">
                <a:solidFill>
                  <a:schemeClr val="tx1"/>
                </a:solidFill>
                <a:effectLst/>
                <a:latin typeface="+mn-lt"/>
                <a:ea typeface="+mn-ea"/>
                <a:cs typeface="+mn-cs"/>
              </a:rPr>
              <a:t>tsf</a:t>
            </a:r>
            <a:r>
              <a:rPr lang="en-US" sz="1200" kern="1200" dirty="0">
                <a:solidFill>
                  <a:schemeClr val="tx1"/>
                </a:solidFill>
                <a:effectLst/>
                <a:latin typeface="+mn-lt"/>
                <a:ea typeface="+mn-ea"/>
                <a:cs typeface="+mn-cs"/>
              </a:rPr>
              <a:t> can be easily penetrated several inches by the thumb and can be molded by light finger pressure. This test should be conducted on an undisturbed soil sample, such as a large clump of spoil, as soon as practicable after excavation to keep to a minimum the effects of exposure to drying influences. If the excavation is later exposed to wetting influences (rain, flooding), the classification of the soil must be changed accordingly.</a:t>
            </a:r>
            <a:endParaRPr lang="en-US" dirty="0">
              <a:effectLst/>
            </a:endParaRPr>
          </a:p>
          <a:p>
            <a:r>
              <a:rPr lang="en-US" sz="1200" kern="1200" dirty="0">
                <a:solidFill>
                  <a:schemeClr val="tx1"/>
                </a:solidFill>
                <a:effectLst/>
                <a:latin typeface="+mn-lt"/>
                <a:ea typeface="+mn-ea"/>
                <a:cs typeface="+mn-cs"/>
              </a:rPr>
              <a:t> </a:t>
            </a:r>
            <a:endParaRPr lang="en-US" dirty="0">
              <a:effectLst/>
            </a:endParaRPr>
          </a:p>
          <a:p>
            <a:r>
              <a:rPr lang="en-US" sz="1200" kern="1200" dirty="0">
                <a:solidFill>
                  <a:schemeClr val="tx1"/>
                </a:solidFill>
                <a:effectLst/>
                <a:latin typeface="+mn-lt"/>
                <a:ea typeface="+mn-ea"/>
                <a:cs typeface="+mn-cs"/>
              </a:rPr>
              <a:t>(iv) Other strength tests. Estimates of unconfined compressive strength of soils can also be obtained by use of a pocket penetrometer or by using a hand-operated </a:t>
            </a:r>
            <a:r>
              <a:rPr lang="en-US" sz="1200" kern="1200" dirty="0" err="1">
                <a:solidFill>
                  <a:schemeClr val="tx1"/>
                </a:solidFill>
                <a:effectLst/>
                <a:latin typeface="+mn-lt"/>
                <a:ea typeface="+mn-ea"/>
                <a:cs typeface="+mn-cs"/>
              </a:rPr>
              <a:t>shearvane</a:t>
            </a:r>
            <a:r>
              <a:rPr lang="en-US" sz="1200" kern="1200" dirty="0">
                <a:solidFill>
                  <a:schemeClr val="tx1"/>
                </a:solidFill>
                <a:effectLst/>
                <a:latin typeface="+mn-lt"/>
                <a:ea typeface="+mn-ea"/>
                <a:cs typeface="+mn-cs"/>
              </a:rPr>
              <a:t>.</a:t>
            </a:r>
            <a:endParaRPr lang="en-US" dirty="0">
              <a:effectLst/>
            </a:endParaRPr>
          </a:p>
          <a:p>
            <a:r>
              <a:rPr lang="en-US" sz="1200" kern="1200" dirty="0">
                <a:solidFill>
                  <a:schemeClr val="tx1"/>
                </a:solidFill>
                <a:effectLst/>
                <a:latin typeface="+mn-lt"/>
                <a:ea typeface="+mn-ea"/>
                <a:cs typeface="+mn-cs"/>
              </a:rPr>
              <a:t> </a:t>
            </a:r>
            <a:endParaRPr lang="en-US" dirty="0">
              <a:effectLst/>
            </a:endParaRPr>
          </a:p>
          <a:p>
            <a:r>
              <a:rPr lang="en-US" sz="1200" kern="1200" dirty="0">
                <a:solidFill>
                  <a:schemeClr val="tx1"/>
                </a:solidFill>
                <a:effectLst/>
                <a:latin typeface="+mn-lt"/>
                <a:ea typeface="+mn-ea"/>
                <a:cs typeface="+mn-cs"/>
              </a:rPr>
              <a:t>(v) Drying test. The basic purpose of the drying test is to differentiate between cohesive material with fissures, </a:t>
            </a:r>
            <a:r>
              <a:rPr lang="en-US" sz="1200" kern="1200" dirty="0" err="1">
                <a:solidFill>
                  <a:schemeClr val="tx1"/>
                </a:solidFill>
                <a:effectLst/>
                <a:latin typeface="+mn-lt"/>
                <a:ea typeface="+mn-ea"/>
                <a:cs typeface="+mn-cs"/>
              </a:rPr>
              <a:t>unfissured</a:t>
            </a:r>
            <a:r>
              <a:rPr lang="en-US" sz="1200" kern="1200" dirty="0">
                <a:solidFill>
                  <a:schemeClr val="tx1"/>
                </a:solidFill>
                <a:effectLst/>
                <a:latin typeface="+mn-lt"/>
                <a:ea typeface="+mn-ea"/>
                <a:cs typeface="+mn-cs"/>
              </a:rPr>
              <a:t> cohesive material, and granular material. The procedure for the drying test involves drying a sample of soil that is approximately one inch thick (2.54 cm) and six inches (15.24 cm) in diameter until it is thoroughly dry:</a:t>
            </a:r>
            <a:endParaRPr lang="en-US" dirty="0">
              <a:effectLst/>
            </a:endParaRPr>
          </a:p>
          <a:p>
            <a:r>
              <a:rPr lang="en-US" sz="1200" kern="1200" dirty="0">
                <a:solidFill>
                  <a:schemeClr val="tx1"/>
                </a:solidFill>
                <a:effectLst/>
                <a:latin typeface="+mn-lt"/>
                <a:ea typeface="+mn-ea"/>
                <a:cs typeface="+mn-cs"/>
              </a:rPr>
              <a:t> </a:t>
            </a:r>
            <a:endParaRPr lang="en-US" dirty="0">
              <a:effectLst/>
            </a:endParaRPr>
          </a:p>
          <a:p>
            <a:r>
              <a:rPr lang="en-US" sz="1200" kern="1200" dirty="0">
                <a:solidFill>
                  <a:schemeClr val="tx1"/>
                </a:solidFill>
                <a:effectLst/>
                <a:latin typeface="+mn-lt"/>
                <a:ea typeface="+mn-ea"/>
                <a:cs typeface="+mn-cs"/>
              </a:rPr>
              <a:t>(A) If the sample develops cracks as it dries, significant fissures are indicated.</a:t>
            </a:r>
            <a:endParaRPr lang="en-US" dirty="0">
              <a:effectLst/>
            </a:endParaRPr>
          </a:p>
          <a:p>
            <a:r>
              <a:rPr lang="en-US" sz="1200" kern="1200" dirty="0">
                <a:solidFill>
                  <a:schemeClr val="tx1"/>
                </a:solidFill>
                <a:effectLst/>
                <a:latin typeface="+mn-lt"/>
                <a:ea typeface="+mn-ea"/>
                <a:cs typeface="+mn-cs"/>
              </a:rPr>
              <a:t> </a:t>
            </a:r>
            <a:endParaRPr lang="en-US" dirty="0">
              <a:effectLst/>
            </a:endParaRPr>
          </a:p>
          <a:p>
            <a:r>
              <a:rPr lang="en-US" sz="1200" kern="1200" dirty="0">
                <a:solidFill>
                  <a:schemeClr val="tx1"/>
                </a:solidFill>
                <a:effectLst/>
                <a:latin typeface="+mn-lt"/>
                <a:ea typeface="+mn-ea"/>
                <a:cs typeface="+mn-cs"/>
              </a:rPr>
              <a:t>(B) Samples that dry without cracking are to be broken by hand. If considerable force is necessary to break a sample, the soil has significant cohesive material content. The soil can be classified as an </a:t>
            </a:r>
            <a:r>
              <a:rPr lang="en-US" sz="1200" kern="1200" dirty="0" err="1">
                <a:solidFill>
                  <a:schemeClr val="tx1"/>
                </a:solidFill>
                <a:effectLst/>
                <a:latin typeface="+mn-lt"/>
                <a:ea typeface="+mn-ea"/>
                <a:cs typeface="+mn-cs"/>
              </a:rPr>
              <a:t>unfissured</a:t>
            </a:r>
            <a:r>
              <a:rPr lang="en-US" sz="1200" kern="1200" dirty="0">
                <a:solidFill>
                  <a:schemeClr val="tx1"/>
                </a:solidFill>
                <a:effectLst/>
                <a:latin typeface="+mn-lt"/>
                <a:ea typeface="+mn-ea"/>
                <a:cs typeface="+mn-cs"/>
              </a:rPr>
              <a:t> cohesive material and the unconfined compressive strength should be determined.</a:t>
            </a:r>
            <a:endParaRPr lang="en-US" dirty="0">
              <a:effectLst/>
            </a:endParaRPr>
          </a:p>
          <a:p>
            <a:r>
              <a:rPr lang="en-US" sz="1200" kern="1200" dirty="0">
                <a:solidFill>
                  <a:schemeClr val="tx1"/>
                </a:solidFill>
                <a:effectLst/>
                <a:latin typeface="+mn-lt"/>
                <a:ea typeface="+mn-ea"/>
                <a:cs typeface="+mn-cs"/>
              </a:rPr>
              <a:t> </a:t>
            </a:r>
            <a:endParaRPr lang="en-US" dirty="0">
              <a:effectLst/>
            </a:endParaRPr>
          </a:p>
          <a:p>
            <a:r>
              <a:rPr lang="en-US" sz="1200" kern="1200" dirty="0">
                <a:solidFill>
                  <a:schemeClr val="tx1"/>
                </a:solidFill>
                <a:effectLst/>
                <a:latin typeface="+mn-lt"/>
                <a:ea typeface="+mn-ea"/>
                <a:cs typeface="+mn-cs"/>
              </a:rPr>
              <a:t>(C) If a sample breaks easily by hand, it is either a fissured cohesive material or a granular material. To distinguish between the two, pulverize the dried clumps of the sample by hand or by stepping on them. If the clumps do not pulverize easily, the material is cohesive with fissures. If they pulverize easily into very small fragments, the material is granular.</a:t>
            </a:r>
            <a:endParaRPr lang="en-US" dirty="0">
              <a:effectLst/>
            </a:endParaRPr>
          </a:p>
          <a:p>
            <a:r>
              <a:rPr lang="en-US" sz="1200" kern="1200" dirty="0">
                <a:solidFill>
                  <a:schemeClr val="tx1"/>
                </a:solidFill>
                <a:effectLst/>
                <a:latin typeface="+mn-lt"/>
                <a:ea typeface="+mn-ea"/>
                <a:cs typeface="+mn-cs"/>
              </a:rPr>
              <a:t>Image credit-creative commons.</a:t>
            </a:r>
            <a:endParaRPr lang="en-US" dirty="0">
              <a:effectLst/>
            </a:endParaRPr>
          </a:p>
          <a:p>
            <a:endParaRPr lang="en-US" dirty="0"/>
          </a:p>
        </p:txBody>
      </p:sp>
      <p:sp>
        <p:nvSpPr>
          <p:cNvPr id="4" name="Slide Number Placeholder 3"/>
          <p:cNvSpPr>
            <a:spLocks noGrp="1"/>
          </p:cNvSpPr>
          <p:nvPr>
            <p:ph type="sldNum" sz="quarter" idx="10"/>
          </p:nvPr>
        </p:nvSpPr>
        <p:spPr/>
        <p:txBody>
          <a:bodyPr/>
          <a:lstStyle/>
          <a:p>
            <a:fld id="{7EE71FFD-6856-42C9-A591-5AC71D0806B0}" type="slidenum">
              <a:rPr lang="en-US" smtClean="0"/>
              <a:t>98</a:t>
            </a:fld>
            <a:endParaRPr lang="en-US"/>
          </a:p>
        </p:txBody>
      </p:sp>
    </p:spTree>
    <p:extLst>
      <p:ext uri="{BB962C8B-B14F-4D97-AF65-F5344CB8AC3E}">
        <p14:creationId xmlns:p14="http://schemas.microsoft.com/office/powerpoint/2010/main" val="37086738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Appendix B cover the maximum allowable slope for sloping and benching operations based on soil type. The general allowances are shown in the diagram.</a:t>
            </a:r>
            <a:endParaRPr lang="en-US" dirty="0">
              <a:effectLst/>
            </a:endParaRPr>
          </a:p>
          <a:p>
            <a:r>
              <a:rPr lang="en-US" sz="1200" kern="1200" dirty="0">
                <a:solidFill>
                  <a:schemeClr val="tx1"/>
                </a:solidFill>
                <a:effectLst/>
                <a:latin typeface="+mn-lt"/>
                <a:ea typeface="+mn-ea"/>
                <a:cs typeface="+mn-cs"/>
              </a:rPr>
              <a:t> </a:t>
            </a:r>
            <a:endParaRPr lang="en-US" dirty="0">
              <a:effectLst/>
            </a:endParaRPr>
          </a:p>
          <a:p>
            <a:r>
              <a:rPr lang="en-US" sz="1200" kern="1200" dirty="0">
                <a:solidFill>
                  <a:schemeClr val="tx1"/>
                </a:solidFill>
                <a:effectLst/>
                <a:latin typeface="+mn-lt"/>
                <a:ea typeface="+mn-ea"/>
                <a:cs typeface="+mn-cs"/>
              </a:rPr>
              <a:t>Additional details in this appendix include max slopes for layered excavations, short term allowances and for when shoring or shielding is in the lower part of the excavation. Supports and shields are to extend 18 inches above the vertical side.</a:t>
            </a:r>
            <a:endParaRPr lang="en-US" dirty="0">
              <a:effectLst/>
            </a:endParaRPr>
          </a:p>
          <a:p>
            <a:r>
              <a:rPr lang="en-US" sz="1200" kern="1200" dirty="0">
                <a:solidFill>
                  <a:schemeClr val="tx1"/>
                </a:solidFill>
                <a:effectLst/>
                <a:latin typeface="+mn-lt"/>
                <a:ea typeface="+mn-ea"/>
                <a:cs typeface="+mn-cs"/>
              </a:rPr>
              <a:t> </a:t>
            </a:r>
            <a:endParaRPr lang="en-US" dirty="0">
              <a:effectLst/>
            </a:endParaRPr>
          </a:p>
          <a:p>
            <a:endParaRPr lang="en-US" dirty="0"/>
          </a:p>
        </p:txBody>
      </p:sp>
      <p:sp>
        <p:nvSpPr>
          <p:cNvPr id="4" name="Slide Number Placeholder 3"/>
          <p:cNvSpPr>
            <a:spLocks noGrp="1"/>
          </p:cNvSpPr>
          <p:nvPr>
            <p:ph type="sldNum" sz="quarter" idx="10"/>
          </p:nvPr>
        </p:nvSpPr>
        <p:spPr/>
        <p:txBody>
          <a:bodyPr/>
          <a:lstStyle/>
          <a:p>
            <a:fld id="{7EE71FFD-6856-42C9-A591-5AC71D0806B0}" type="slidenum">
              <a:rPr lang="en-US" smtClean="0"/>
              <a:t>99</a:t>
            </a:fld>
            <a:endParaRPr lang="en-US"/>
          </a:p>
        </p:txBody>
      </p:sp>
    </p:spTree>
    <p:extLst>
      <p:ext uri="{BB962C8B-B14F-4D97-AF65-F5344CB8AC3E}">
        <p14:creationId xmlns:p14="http://schemas.microsoft.com/office/powerpoint/2010/main" val="422612891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Appendix C details timber shoring requirements in table form for each type of soil. The table headers are shown on this slide.</a:t>
            </a:r>
            <a:endParaRPr lang="en-US" dirty="0">
              <a:effectLst/>
            </a:endParaRPr>
          </a:p>
          <a:p>
            <a:r>
              <a:rPr lang="en-US" sz="1200" kern="1200" dirty="0">
                <a:solidFill>
                  <a:schemeClr val="tx1"/>
                </a:solidFill>
                <a:effectLst/>
                <a:latin typeface="+mn-lt"/>
                <a:ea typeface="+mn-ea"/>
                <a:cs typeface="+mn-cs"/>
              </a:rPr>
              <a:t>Image credit-OSHA.</a:t>
            </a:r>
            <a:endParaRPr lang="en-US" dirty="0">
              <a:effectLst/>
            </a:endParaRPr>
          </a:p>
          <a:p>
            <a:r>
              <a:rPr lang="en-US" sz="1200" u="sng" kern="1200" dirty="0">
                <a:solidFill>
                  <a:schemeClr val="tx1"/>
                </a:solidFill>
                <a:effectLst/>
                <a:latin typeface="+mn-lt"/>
                <a:ea typeface="+mn-ea"/>
                <a:cs typeface="+mn-cs"/>
                <a:hlinkClick r:id="rId3"/>
              </a:rPr>
              <a:t>https://www.osha.gov/laws-regs/regulations/standardnumber/1926/1926SubpartPAppC</a:t>
            </a:r>
            <a:endParaRPr lang="en-US" dirty="0">
              <a:effectLst/>
            </a:endParaRPr>
          </a:p>
          <a:p>
            <a:r>
              <a:rPr lang="en-US" sz="1200" kern="1200" dirty="0">
                <a:solidFill>
                  <a:schemeClr val="tx1"/>
                </a:solidFill>
                <a:effectLst/>
                <a:latin typeface="+mn-lt"/>
                <a:ea typeface="+mn-ea"/>
                <a:cs typeface="+mn-cs"/>
              </a:rPr>
              <a:t> </a:t>
            </a:r>
            <a:endParaRPr lang="en-US" dirty="0">
              <a:effectLst/>
            </a:endParaRPr>
          </a:p>
          <a:p>
            <a:endParaRPr lang="en-US" dirty="0"/>
          </a:p>
        </p:txBody>
      </p:sp>
      <p:sp>
        <p:nvSpPr>
          <p:cNvPr id="4" name="Slide Number Placeholder 3"/>
          <p:cNvSpPr>
            <a:spLocks noGrp="1"/>
          </p:cNvSpPr>
          <p:nvPr>
            <p:ph type="sldNum" sz="quarter" idx="10"/>
          </p:nvPr>
        </p:nvSpPr>
        <p:spPr/>
        <p:txBody>
          <a:bodyPr/>
          <a:lstStyle/>
          <a:p>
            <a:fld id="{7EE71FFD-6856-42C9-A591-5AC71D0806B0}" type="slidenum">
              <a:rPr lang="en-US" smtClean="0"/>
              <a:t>100</a:t>
            </a:fld>
            <a:endParaRPr lang="en-US"/>
          </a:p>
        </p:txBody>
      </p:sp>
    </p:spTree>
    <p:extLst>
      <p:ext uri="{BB962C8B-B14F-4D97-AF65-F5344CB8AC3E}">
        <p14:creationId xmlns:p14="http://schemas.microsoft.com/office/powerpoint/2010/main" val="77976026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E71FFD-6856-42C9-A591-5AC71D0806B0}" type="slidenum">
              <a:rPr lang="en-US" smtClean="0"/>
              <a:t>101</a:t>
            </a:fld>
            <a:endParaRPr lang="en-US"/>
          </a:p>
        </p:txBody>
      </p:sp>
    </p:spTree>
    <p:extLst>
      <p:ext uri="{BB962C8B-B14F-4D97-AF65-F5344CB8AC3E}">
        <p14:creationId xmlns:p14="http://schemas.microsoft.com/office/powerpoint/2010/main" val="25861201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Answer is C</a:t>
            </a:r>
          </a:p>
          <a:p>
            <a:endParaRPr lang="en-US" dirty="0"/>
          </a:p>
        </p:txBody>
      </p:sp>
      <p:sp>
        <p:nvSpPr>
          <p:cNvPr id="4" name="Slide Number Placeholder 3"/>
          <p:cNvSpPr>
            <a:spLocks noGrp="1"/>
          </p:cNvSpPr>
          <p:nvPr>
            <p:ph type="sldNum" sz="quarter" idx="10"/>
          </p:nvPr>
        </p:nvSpPr>
        <p:spPr/>
        <p:txBody>
          <a:bodyPr/>
          <a:lstStyle/>
          <a:p>
            <a:fld id="{7EE71FFD-6856-42C9-A591-5AC71D0806B0}" type="slidenum">
              <a:rPr lang="en-US" smtClean="0"/>
              <a:t>14</a:t>
            </a:fld>
            <a:endParaRPr lang="en-US"/>
          </a:p>
        </p:txBody>
      </p:sp>
    </p:spTree>
    <p:extLst>
      <p:ext uri="{BB962C8B-B14F-4D97-AF65-F5344CB8AC3E}">
        <p14:creationId xmlns:p14="http://schemas.microsoft.com/office/powerpoint/2010/main" val="276519325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E71FFD-6856-42C9-A591-5AC71D0806B0}" type="slidenum">
              <a:rPr lang="en-US" smtClean="0"/>
              <a:t>102</a:t>
            </a:fld>
            <a:endParaRPr lang="en-US"/>
          </a:p>
        </p:txBody>
      </p:sp>
    </p:spTree>
    <p:extLst>
      <p:ext uri="{BB962C8B-B14F-4D97-AF65-F5344CB8AC3E}">
        <p14:creationId xmlns:p14="http://schemas.microsoft.com/office/powerpoint/2010/main" val="142267284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Appendix D details aluminum hydraulic shoring requirements in table form for each type of soil. The table headers are shown on this slide. </a:t>
            </a:r>
            <a:endParaRPr lang="en-US" dirty="0">
              <a:effectLst/>
            </a:endParaRPr>
          </a:p>
          <a:p>
            <a:r>
              <a:rPr lang="en-US" sz="1200" kern="1200" dirty="0">
                <a:solidFill>
                  <a:schemeClr val="tx1"/>
                </a:solidFill>
                <a:effectLst/>
                <a:latin typeface="+mn-lt"/>
                <a:ea typeface="+mn-ea"/>
                <a:cs typeface="+mn-cs"/>
              </a:rPr>
              <a:t>Image credit-OSHA.</a:t>
            </a:r>
            <a:endParaRPr lang="en-US" dirty="0">
              <a:effectLst/>
            </a:endParaRPr>
          </a:p>
          <a:p>
            <a:r>
              <a:rPr lang="en-US" sz="1200" u="sng" kern="1200" dirty="0">
                <a:solidFill>
                  <a:schemeClr val="tx1"/>
                </a:solidFill>
                <a:effectLst/>
                <a:latin typeface="+mn-lt"/>
                <a:ea typeface="+mn-ea"/>
                <a:cs typeface="+mn-cs"/>
                <a:hlinkClick r:id="rId3"/>
              </a:rPr>
              <a:t>https://www.osha.gov/laws-regs/regulations/standardnumber/1926/1926SubpartPAppD</a:t>
            </a:r>
            <a:r>
              <a:rPr lang="en-US" sz="1200" kern="1200" dirty="0">
                <a:solidFill>
                  <a:schemeClr val="tx1"/>
                </a:solidFill>
                <a:effectLst/>
                <a:latin typeface="+mn-lt"/>
                <a:ea typeface="+mn-ea"/>
                <a:cs typeface="+mn-cs"/>
              </a:rPr>
              <a:t> </a:t>
            </a:r>
            <a:endParaRPr lang="en-US" dirty="0">
              <a:effectLst/>
            </a:endParaRPr>
          </a:p>
          <a:p>
            <a:endParaRPr lang="en-US" dirty="0"/>
          </a:p>
        </p:txBody>
      </p:sp>
      <p:sp>
        <p:nvSpPr>
          <p:cNvPr id="4" name="Slide Number Placeholder 3"/>
          <p:cNvSpPr>
            <a:spLocks noGrp="1"/>
          </p:cNvSpPr>
          <p:nvPr>
            <p:ph type="sldNum" sz="quarter" idx="10"/>
          </p:nvPr>
        </p:nvSpPr>
        <p:spPr/>
        <p:txBody>
          <a:bodyPr/>
          <a:lstStyle/>
          <a:p>
            <a:fld id="{7EE71FFD-6856-42C9-A591-5AC71D0806B0}" type="slidenum">
              <a:rPr lang="en-US" smtClean="0"/>
              <a:t>103</a:t>
            </a:fld>
            <a:endParaRPr lang="en-US"/>
          </a:p>
        </p:txBody>
      </p:sp>
    </p:spTree>
    <p:extLst>
      <p:ext uri="{BB962C8B-B14F-4D97-AF65-F5344CB8AC3E}">
        <p14:creationId xmlns:p14="http://schemas.microsoft.com/office/powerpoint/2010/main" val="340865873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E71FFD-6856-42C9-A591-5AC71D0806B0}" type="slidenum">
              <a:rPr lang="en-US" smtClean="0"/>
              <a:t>104</a:t>
            </a:fld>
            <a:endParaRPr lang="en-US"/>
          </a:p>
        </p:txBody>
      </p:sp>
    </p:spTree>
    <p:extLst>
      <p:ext uri="{BB962C8B-B14F-4D97-AF65-F5344CB8AC3E}">
        <p14:creationId xmlns:p14="http://schemas.microsoft.com/office/powerpoint/2010/main" val="368823805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E71FFD-6856-42C9-A591-5AC71D0806B0}" type="slidenum">
              <a:rPr lang="en-US" smtClean="0"/>
              <a:t>105</a:t>
            </a:fld>
            <a:endParaRPr lang="en-US"/>
          </a:p>
        </p:txBody>
      </p:sp>
    </p:spTree>
    <p:extLst>
      <p:ext uri="{BB962C8B-B14F-4D97-AF65-F5344CB8AC3E}">
        <p14:creationId xmlns:p14="http://schemas.microsoft.com/office/powerpoint/2010/main" val="370853902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Appendix E depicts four alternatives to timber shoring-aluminum hydraulic, pneumatic/hydraulic, trench jacks and trench shields. Each come with their pros and cons, but they are generally more predictable and easier to install than timber shoring. This is due to the simpler regulations to follow and materials used.</a:t>
            </a:r>
            <a:endParaRPr lang="en-US" dirty="0">
              <a:effectLst/>
            </a:endParaRPr>
          </a:p>
          <a:p>
            <a:r>
              <a:rPr lang="en-US" sz="1200" kern="1200" dirty="0">
                <a:solidFill>
                  <a:schemeClr val="tx1"/>
                </a:solidFill>
                <a:effectLst/>
                <a:latin typeface="+mn-lt"/>
                <a:ea typeface="+mn-ea"/>
                <a:cs typeface="+mn-cs"/>
              </a:rPr>
              <a:t>Image credit-OSHA.</a:t>
            </a:r>
            <a:endParaRPr lang="en-US" dirty="0">
              <a:effectLst/>
            </a:endParaRPr>
          </a:p>
          <a:p>
            <a:r>
              <a:rPr lang="en-US" sz="1200" u="sng" kern="1200" dirty="0">
                <a:solidFill>
                  <a:schemeClr val="tx1"/>
                </a:solidFill>
                <a:effectLst/>
                <a:latin typeface="+mn-lt"/>
                <a:ea typeface="+mn-ea"/>
                <a:cs typeface="+mn-cs"/>
                <a:hlinkClick r:id="rId3"/>
              </a:rPr>
              <a:t>https://www.osha.gov/laws-regs/regulations/standardnumber/1926/1926SubpartPAppE</a:t>
            </a:r>
            <a:endParaRPr lang="en-US" dirty="0">
              <a:effectLst/>
            </a:endParaRPr>
          </a:p>
          <a:p>
            <a:r>
              <a:rPr lang="en-US" sz="1200" b="1" u="none" strike="noStrike" kern="1200" dirty="0">
                <a:solidFill>
                  <a:schemeClr val="tx1"/>
                </a:solidFill>
                <a:effectLst/>
                <a:latin typeface="+mn-lt"/>
                <a:ea typeface="+mn-ea"/>
                <a:cs typeface="+mn-cs"/>
              </a:rPr>
              <a:t> </a:t>
            </a:r>
            <a:endParaRPr lang="en-US" dirty="0">
              <a:effectLst/>
            </a:endParaRPr>
          </a:p>
          <a:p>
            <a:endParaRPr lang="en-US" dirty="0"/>
          </a:p>
        </p:txBody>
      </p:sp>
      <p:sp>
        <p:nvSpPr>
          <p:cNvPr id="4" name="Slide Number Placeholder 3"/>
          <p:cNvSpPr>
            <a:spLocks noGrp="1"/>
          </p:cNvSpPr>
          <p:nvPr>
            <p:ph type="sldNum" sz="quarter" idx="10"/>
          </p:nvPr>
        </p:nvSpPr>
        <p:spPr/>
        <p:txBody>
          <a:bodyPr/>
          <a:lstStyle/>
          <a:p>
            <a:fld id="{7EE71FFD-6856-42C9-A591-5AC71D0806B0}" type="slidenum">
              <a:rPr lang="en-US" smtClean="0"/>
              <a:t>106</a:t>
            </a:fld>
            <a:endParaRPr lang="en-US"/>
          </a:p>
        </p:txBody>
      </p:sp>
    </p:spTree>
    <p:extLst>
      <p:ext uri="{BB962C8B-B14F-4D97-AF65-F5344CB8AC3E}">
        <p14:creationId xmlns:p14="http://schemas.microsoft.com/office/powerpoint/2010/main" val="1309354513"/>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Appendix F displays three decision trees. The first on if protective systems are needed and then which tree to go to next. The next concerns what regulation to follow for sloping. It will either be  </a:t>
            </a:r>
            <a:endParaRPr lang="en-US" dirty="0">
              <a:effectLst/>
            </a:endParaRPr>
          </a:p>
          <a:p>
            <a:endParaRPr lang="en-US" dirty="0"/>
          </a:p>
        </p:txBody>
      </p:sp>
      <p:sp>
        <p:nvSpPr>
          <p:cNvPr id="4" name="Slide Number Placeholder 3"/>
          <p:cNvSpPr>
            <a:spLocks noGrp="1"/>
          </p:cNvSpPr>
          <p:nvPr>
            <p:ph type="sldNum" sz="quarter" idx="10"/>
          </p:nvPr>
        </p:nvSpPr>
        <p:spPr/>
        <p:txBody>
          <a:bodyPr/>
          <a:lstStyle/>
          <a:p>
            <a:fld id="{7EE71FFD-6856-42C9-A591-5AC71D0806B0}" type="slidenum">
              <a:rPr lang="en-US" smtClean="0"/>
              <a:t>107</a:t>
            </a:fld>
            <a:endParaRPr lang="en-US"/>
          </a:p>
        </p:txBody>
      </p:sp>
    </p:spTree>
    <p:extLst>
      <p:ext uri="{BB962C8B-B14F-4D97-AF65-F5344CB8AC3E}">
        <p14:creationId xmlns:p14="http://schemas.microsoft.com/office/powerpoint/2010/main" val="3528227600"/>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Adapted from OSHA </a:t>
            </a:r>
            <a:r>
              <a:rPr lang="en-US" sz="1200" u="sng" kern="1200" dirty="0">
                <a:solidFill>
                  <a:schemeClr val="tx1"/>
                </a:solidFill>
                <a:effectLst/>
                <a:latin typeface="+mn-lt"/>
                <a:ea typeface="+mn-ea"/>
                <a:cs typeface="+mn-cs"/>
                <a:hlinkClick r:id="rId3"/>
              </a:rPr>
              <a:t>https://www.osha.gov/laws-regs/regulations/standardnumber/1926/1926SubpartPAppF</a:t>
            </a:r>
            <a:endParaRPr lang="en-US" dirty="0"/>
          </a:p>
        </p:txBody>
      </p:sp>
      <p:sp>
        <p:nvSpPr>
          <p:cNvPr id="4" name="Slide Number Placeholder 3"/>
          <p:cNvSpPr>
            <a:spLocks noGrp="1"/>
          </p:cNvSpPr>
          <p:nvPr>
            <p:ph type="sldNum" sz="quarter" idx="10"/>
          </p:nvPr>
        </p:nvSpPr>
        <p:spPr/>
        <p:txBody>
          <a:bodyPr/>
          <a:lstStyle/>
          <a:p>
            <a:fld id="{7EE71FFD-6856-42C9-A591-5AC71D0806B0}" type="slidenum">
              <a:rPr lang="en-US" smtClean="0"/>
              <a:t>108</a:t>
            </a:fld>
            <a:endParaRPr lang="en-US"/>
          </a:p>
        </p:txBody>
      </p:sp>
    </p:spTree>
    <p:extLst>
      <p:ext uri="{BB962C8B-B14F-4D97-AF65-F5344CB8AC3E}">
        <p14:creationId xmlns:p14="http://schemas.microsoft.com/office/powerpoint/2010/main" val="1863147386"/>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Adapted from OSHA </a:t>
            </a:r>
            <a:r>
              <a:rPr lang="en-US" sz="1200" u="sng" kern="1200" dirty="0">
                <a:solidFill>
                  <a:schemeClr val="tx1"/>
                </a:solidFill>
                <a:effectLst/>
                <a:latin typeface="+mn-lt"/>
                <a:ea typeface="+mn-ea"/>
                <a:cs typeface="+mn-cs"/>
                <a:hlinkClick r:id="rId3"/>
              </a:rPr>
              <a:t>https://www.osha.gov/laws-regs/regulations/standardnumber/1926/1926SubpartPAppF</a:t>
            </a:r>
            <a:endParaRPr lang="en-US" dirty="0"/>
          </a:p>
        </p:txBody>
      </p:sp>
      <p:sp>
        <p:nvSpPr>
          <p:cNvPr id="4" name="Slide Number Placeholder 3"/>
          <p:cNvSpPr>
            <a:spLocks noGrp="1"/>
          </p:cNvSpPr>
          <p:nvPr>
            <p:ph type="sldNum" sz="quarter" idx="10"/>
          </p:nvPr>
        </p:nvSpPr>
        <p:spPr/>
        <p:txBody>
          <a:bodyPr/>
          <a:lstStyle/>
          <a:p>
            <a:fld id="{7EE71FFD-6856-42C9-A591-5AC71D0806B0}" type="slidenum">
              <a:rPr lang="en-US" smtClean="0"/>
              <a:t>109</a:t>
            </a:fld>
            <a:endParaRPr lang="en-US"/>
          </a:p>
        </p:txBody>
      </p:sp>
    </p:spTree>
    <p:extLst>
      <p:ext uri="{BB962C8B-B14F-4D97-AF65-F5344CB8AC3E}">
        <p14:creationId xmlns:p14="http://schemas.microsoft.com/office/powerpoint/2010/main" val="3767679765"/>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Adapted from OSHA </a:t>
            </a:r>
            <a:r>
              <a:rPr lang="en-US" sz="1200" u="sng" kern="1200" dirty="0">
                <a:solidFill>
                  <a:schemeClr val="tx1"/>
                </a:solidFill>
                <a:effectLst/>
                <a:latin typeface="+mn-lt"/>
                <a:ea typeface="+mn-ea"/>
                <a:cs typeface="+mn-cs"/>
                <a:hlinkClick r:id="rId3"/>
              </a:rPr>
              <a:t>https://www.osha.gov/laws-regs/regulations/standardnumber/1926/1926SubpartPAppF</a:t>
            </a:r>
            <a:endParaRPr lang="en-US" dirty="0"/>
          </a:p>
        </p:txBody>
      </p:sp>
      <p:sp>
        <p:nvSpPr>
          <p:cNvPr id="4" name="Slide Number Placeholder 3"/>
          <p:cNvSpPr>
            <a:spLocks noGrp="1"/>
          </p:cNvSpPr>
          <p:nvPr>
            <p:ph type="sldNum" sz="quarter" idx="10"/>
          </p:nvPr>
        </p:nvSpPr>
        <p:spPr/>
        <p:txBody>
          <a:bodyPr/>
          <a:lstStyle/>
          <a:p>
            <a:fld id="{7EE71FFD-6856-42C9-A591-5AC71D0806B0}" type="slidenum">
              <a:rPr lang="en-US" smtClean="0"/>
              <a:t>110</a:t>
            </a:fld>
            <a:endParaRPr lang="en-US"/>
          </a:p>
        </p:txBody>
      </p:sp>
    </p:spTree>
    <p:extLst>
      <p:ext uri="{BB962C8B-B14F-4D97-AF65-F5344CB8AC3E}">
        <p14:creationId xmlns:p14="http://schemas.microsoft.com/office/powerpoint/2010/main" val="302727298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Safety and health programs foster a proactive approach to “finding and fixing” workplace hazards before they can cause injury or illness. Rather than reacting to an incident, management and workers collaborate to identify and solve issues before they occur. This collaboration builds trust, enhances communication, and often leads to other business improvements.</a:t>
            </a:r>
            <a:endParaRPr lang="en-US" dirty="0">
              <a:effectLst/>
            </a:endParaRPr>
          </a:p>
          <a:p>
            <a:endParaRPr lang="en-US" dirty="0"/>
          </a:p>
        </p:txBody>
      </p:sp>
      <p:sp>
        <p:nvSpPr>
          <p:cNvPr id="4" name="Slide Number Placeholder 3"/>
          <p:cNvSpPr>
            <a:spLocks noGrp="1"/>
          </p:cNvSpPr>
          <p:nvPr>
            <p:ph type="sldNum" sz="quarter" idx="10"/>
          </p:nvPr>
        </p:nvSpPr>
        <p:spPr/>
        <p:txBody>
          <a:bodyPr/>
          <a:lstStyle/>
          <a:p>
            <a:fld id="{7EE71FFD-6856-42C9-A591-5AC71D0806B0}" type="slidenum">
              <a:rPr lang="en-US" smtClean="0"/>
              <a:t>111</a:t>
            </a:fld>
            <a:endParaRPr lang="en-US"/>
          </a:p>
        </p:txBody>
      </p:sp>
    </p:spTree>
    <p:extLst>
      <p:ext uri="{BB962C8B-B14F-4D97-AF65-F5344CB8AC3E}">
        <p14:creationId xmlns:p14="http://schemas.microsoft.com/office/powerpoint/2010/main" val="28826114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DF507EB-5D19-4891-84FD-D3C6EE84016C}" type="datetime1">
              <a:rPr lang="en-US" smtClean="0"/>
              <a:t>4/20/2021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779C6D-2D3D-407B-ABDD-AB2C83943F7F}" type="slidenum">
              <a:rPr lang="en-US" smtClean="0"/>
              <a:t>‹#›</a:t>
            </a:fld>
            <a:endParaRPr lang="en-US"/>
          </a:p>
        </p:txBody>
      </p:sp>
    </p:spTree>
    <p:extLst>
      <p:ext uri="{BB962C8B-B14F-4D97-AF65-F5344CB8AC3E}">
        <p14:creationId xmlns:p14="http://schemas.microsoft.com/office/powerpoint/2010/main" val="41675704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211C13E-FFFE-4D80-8AC7-7F33D92E81C6}" type="datetime1">
              <a:rPr lang="en-US" smtClean="0"/>
              <a:t>4/20/2021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779C6D-2D3D-407B-ABDD-AB2C83943F7F}" type="slidenum">
              <a:rPr lang="en-US" smtClean="0"/>
              <a:t>‹#›</a:t>
            </a:fld>
            <a:endParaRPr lang="en-US"/>
          </a:p>
        </p:txBody>
      </p:sp>
    </p:spTree>
    <p:extLst>
      <p:ext uri="{BB962C8B-B14F-4D97-AF65-F5344CB8AC3E}">
        <p14:creationId xmlns:p14="http://schemas.microsoft.com/office/powerpoint/2010/main" val="27030791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C712B88-7C5E-411F-AE8F-65431FFE029B}" type="datetime1">
              <a:rPr lang="en-US" smtClean="0"/>
              <a:t>4/20/2021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779C6D-2D3D-407B-ABDD-AB2C83943F7F}" type="slidenum">
              <a:rPr lang="en-US" smtClean="0"/>
              <a:t>‹#›</a:t>
            </a:fld>
            <a:endParaRPr lang="en-US"/>
          </a:p>
        </p:txBody>
      </p:sp>
    </p:spTree>
    <p:extLst>
      <p:ext uri="{BB962C8B-B14F-4D97-AF65-F5344CB8AC3E}">
        <p14:creationId xmlns:p14="http://schemas.microsoft.com/office/powerpoint/2010/main" val="22265408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FE8CF16-8389-4E65-9A29-4556389D132B}" type="datetime1">
              <a:rPr lang="en-US" smtClean="0"/>
              <a:t>4/20/2021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779C6D-2D3D-407B-ABDD-AB2C83943F7F}" type="slidenum">
              <a:rPr lang="en-US" smtClean="0"/>
              <a:t>‹#›</a:t>
            </a:fld>
            <a:endParaRPr lang="en-US"/>
          </a:p>
        </p:txBody>
      </p:sp>
    </p:spTree>
    <p:extLst>
      <p:ext uri="{BB962C8B-B14F-4D97-AF65-F5344CB8AC3E}">
        <p14:creationId xmlns:p14="http://schemas.microsoft.com/office/powerpoint/2010/main" val="29548196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EB20303-DA5F-430C-9A3B-196B4C3AE8F3}" type="datetime1">
              <a:rPr lang="en-US" smtClean="0"/>
              <a:t>4/20/2021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779C6D-2D3D-407B-ABDD-AB2C83943F7F}" type="slidenum">
              <a:rPr lang="en-US" smtClean="0"/>
              <a:t>‹#›</a:t>
            </a:fld>
            <a:endParaRPr lang="en-US"/>
          </a:p>
        </p:txBody>
      </p:sp>
    </p:spTree>
    <p:extLst>
      <p:ext uri="{BB962C8B-B14F-4D97-AF65-F5344CB8AC3E}">
        <p14:creationId xmlns:p14="http://schemas.microsoft.com/office/powerpoint/2010/main" val="28014977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5794456-DDAC-4E2E-B6EF-CAC6421D38EB}" type="datetime1">
              <a:rPr lang="en-US" smtClean="0"/>
              <a:t>4/20/2021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779C6D-2D3D-407B-ABDD-AB2C83943F7F}" type="slidenum">
              <a:rPr lang="en-US" smtClean="0"/>
              <a:t>‹#›</a:t>
            </a:fld>
            <a:endParaRPr lang="en-US"/>
          </a:p>
        </p:txBody>
      </p:sp>
    </p:spTree>
    <p:extLst>
      <p:ext uri="{BB962C8B-B14F-4D97-AF65-F5344CB8AC3E}">
        <p14:creationId xmlns:p14="http://schemas.microsoft.com/office/powerpoint/2010/main" val="8915088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882130E-ED9A-4D43-8CF2-7FC298644108}" type="datetime1">
              <a:rPr lang="en-US" smtClean="0"/>
              <a:t>4/20/2021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E779C6D-2D3D-407B-ABDD-AB2C83943F7F}" type="slidenum">
              <a:rPr lang="en-US" smtClean="0"/>
              <a:t>‹#›</a:t>
            </a:fld>
            <a:endParaRPr lang="en-US"/>
          </a:p>
        </p:txBody>
      </p:sp>
    </p:spTree>
    <p:extLst>
      <p:ext uri="{BB962C8B-B14F-4D97-AF65-F5344CB8AC3E}">
        <p14:creationId xmlns:p14="http://schemas.microsoft.com/office/powerpoint/2010/main" val="1658815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CCCCE4E-50DA-47A2-BF6F-BE53E50DF708}" type="datetime1">
              <a:rPr lang="en-US" smtClean="0"/>
              <a:t>4/20/2021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E779C6D-2D3D-407B-ABDD-AB2C83943F7F}" type="slidenum">
              <a:rPr lang="en-US" smtClean="0"/>
              <a:t>‹#›</a:t>
            </a:fld>
            <a:endParaRPr lang="en-US"/>
          </a:p>
        </p:txBody>
      </p:sp>
    </p:spTree>
    <p:extLst>
      <p:ext uri="{BB962C8B-B14F-4D97-AF65-F5344CB8AC3E}">
        <p14:creationId xmlns:p14="http://schemas.microsoft.com/office/powerpoint/2010/main" val="26621275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6285ACC-80A4-4059-A7D8-B8E436C702C2}" type="datetime1">
              <a:rPr lang="en-US" smtClean="0"/>
              <a:t>4/20/2021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E779C6D-2D3D-407B-ABDD-AB2C83943F7F}" type="slidenum">
              <a:rPr lang="en-US" smtClean="0"/>
              <a:t>‹#›</a:t>
            </a:fld>
            <a:endParaRPr lang="en-US"/>
          </a:p>
        </p:txBody>
      </p:sp>
    </p:spTree>
    <p:extLst>
      <p:ext uri="{BB962C8B-B14F-4D97-AF65-F5344CB8AC3E}">
        <p14:creationId xmlns:p14="http://schemas.microsoft.com/office/powerpoint/2010/main" val="9368658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Edit Master text styles</a:t>
            </a:r>
          </a:p>
        </p:txBody>
      </p:sp>
      <p:sp>
        <p:nvSpPr>
          <p:cNvPr id="5" name="Date Placeholder 4"/>
          <p:cNvSpPr>
            <a:spLocks noGrp="1"/>
          </p:cNvSpPr>
          <p:nvPr>
            <p:ph type="dt" sz="half" idx="10"/>
          </p:nvPr>
        </p:nvSpPr>
        <p:spPr/>
        <p:txBody>
          <a:bodyPr/>
          <a:lstStyle/>
          <a:p>
            <a:fld id="{76A66718-C339-479C-81F6-9558E4237256}" type="datetime1">
              <a:rPr lang="en-US" smtClean="0"/>
              <a:t>4/20/2021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779C6D-2D3D-407B-ABDD-AB2C83943F7F}" type="slidenum">
              <a:rPr lang="en-US" smtClean="0"/>
              <a:t>‹#›</a:t>
            </a:fld>
            <a:endParaRPr lang="en-US"/>
          </a:p>
        </p:txBody>
      </p:sp>
    </p:spTree>
    <p:extLst>
      <p:ext uri="{BB962C8B-B14F-4D97-AF65-F5344CB8AC3E}">
        <p14:creationId xmlns:p14="http://schemas.microsoft.com/office/powerpoint/2010/main" val="32738200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t>Click icon to add picture</a:t>
            </a:r>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Edit Master text styles</a:t>
            </a:r>
          </a:p>
        </p:txBody>
      </p:sp>
      <p:sp>
        <p:nvSpPr>
          <p:cNvPr id="5" name="Date Placeholder 4"/>
          <p:cNvSpPr>
            <a:spLocks noGrp="1"/>
          </p:cNvSpPr>
          <p:nvPr>
            <p:ph type="dt" sz="half" idx="10"/>
          </p:nvPr>
        </p:nvSpPr>
        <p:spPr/>
        <p:txBody>
          <a:bodyPr/>
          <a:lstStyle/>
          <a:p>
            <a:fld id="{8CD03672-737E-48A3-B4A2-C7C19B683185}" type="datetime1">
              <a:rPr lang="en-US" smtClean="0"/>
              <a:t>4/20/2021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779C6D-2D3D-407B-ABDD-AB2C83943F7F}" type="slidenum">
              <a:rPr lang="en-US" smtClean="0"/>
              <a:t>‹#›</a:t>
            </a:fld>
            <a:endParaRPr lang="en-US"/>
          </a:p>
        </p:txBody>
      </p:sp>
    </p:spTree>
    <p:extLst>
      <p:ext uri="{BB962C8B-B14F-4D97-AF65-F5344CB8AC3E}">
        <p14:creationId xmlns:p14="http://schemas.microsoft.com/office/powerpoint/2010/main" val="24708402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671067"/>
            <a:ext cx="109728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09600" y="1996630"/>
            <a:ext cx="10972800" cy="337505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8861DCC1-4E87-48D0-BFFF-0EDE737E4EF7}" type="datetime1">
              <a:rPr lang="en-US" smtClean="0"/>
              <a:t>4/20/2021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5E779C6D-2D3D-407B-ABDD-AB2C83943F7F}" type="slidenum">
              <a:rPr lang="en-US" smtClean="0"/>
              <a:t>‹#›</a:t>
            </a:fld>
            <a:endParaRPr lang="en-US"/>
          </a:p>
        </p:txBody>
      </p:sp>
    </p:spTree>
    <p:extLst>
      <p:ext uri="{BB962C8B-B14F-4D97-AF65-F5344CB8AC3E}">
        <p14:creationId xmlns:p14="http://schemas.microsoft.com/office/powerpoint/2010/main" val="33080100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hyperlink" Target="https://www.osha.gov/laws-regs/regulations/standardnumber/1926/1926SubpartPAppE" TargetMode="External"/><Relationship Id="rId2" Type="http://schemas.openxmlformats.org/officeDocument/2006/relationships/notesSlide" Target="../notesSlides/notesSlide94.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oleObject" Target="../embeddings/oleObject3.bin"/><Relationship Id="rId7" Type="http://schemas.openxmlformats.org/officeDocument/2006/relationships/image" Target="../media/image54.jpeg"/><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wmf"/></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hyperlink" Target="http://afro-ip.blogspot.com/2012/07/10-reasons-to-follow-european-approach.html" TargetMode="External"/><Relationship Id="rId2" Type="http://schemas.openxmlformats.org/officeDocument/2006/relationships/notesSlide" Target="../notesSlides/notesSlide103.xml"/><Relationship Id="rId1" Type="http://schemas.openxmlformats.org/officeDocument/2006/relationships/slideLayout" Target="../slideLayouts/slideLayout2.xml"/><Relationship Id="rId5" Type="http://schemas.openxmlformats.org/officeDocument/2006/relationships/image" Target="../media/image57.jpeg"/><Relationship Id="rId4" Type="http://schemas.openxmlformats.org/officeDocument/2006/relationships/hyperlink" Target="https://creativecommons.org/licenses/by/3.0/" TargetMode="External"/></Relationships>
</file>

<file path=ppt/slides/_rels/slide118.xml.rels><?xml version="1.0" encoding="UTF-8" standalone="yes"?>
<Relationships xmlns="http://schemas.openxmlformats.org/package/2006/relationships"><Relationship Id="rId3" Type="http://schemas.openxmlformats.org/officeDocument/2006/relationships/hyperlink" Target="http://www.greenlivingpedia.org/Sustainable_house_design_features_checklist" TargetMode="External"/><Relationship Id="rId2" Type="http://schemas.openxmlformats.org/officeDocument/2006/relationships/notesSlide" Target="../notesSlides/notesSlide104.xml"/><Relationship Id="rId1" Type="http://schemas.openxmlformats.org/officeDocument/2006/relationships/slideLayout" Target="../slideLayouts/slideLayout2.xml"/><Relationship Id="rId5" Type="http://schemas.openxmlformats.org/officeDocument/2006/relationships/image" Target="../media/image58.jpg"/><Relationship Id="rId4" Type="http://schemas.openxmlformats.org/officeDocument/2006/relationships/hyperlink" Target="https://creativecommons.org/licenses/by-sa/3.0/" TargetMode="External"/></Relationships>
</file>

<file path=ppt/slides/_rels/slide119.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4.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4.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4.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4.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8" Type="http://schemas.openxmlformats.org/officeDocument/2006/relationships/hyperlink" Target="https://www.osha.gov/laws-regs/regulations/standardnumber/1926" TargetMode="External"/><Relationship Id="rId3" Type="http://schemas.openxmlformats.org/officeDocument/2006/relationships/hyperlink" Target="https://www.osha.gov/SLTC/trenchingexcavation/solutions.html" TargetMode="External"/><Relationship Id="rId7" Type="http://schemas.openxmlformats.org/officeDocument/2006/relationships/hyperlink" Target="https://www.cpwr.com/trench-safety" TargetMode="External"/><Relationship Id="rId2" Type="http://schemas.openxmlformats.org/officeDocument/2006/relationships/hyperlink" Target="https://www.bls.gov/data/#injuries" TargetMode="External"/><Relationship Id="rId1" Type="http://schemas.openxmlformats.org/officeDocument/2006/relationships/slideLayout" Target="../slideLayouts/slideLayout2.xml"/><Relationship Id="rId6" Type="http://schemas.openxmlformats.org/officeDocument/2006/relationships/hyperlink" Target="http://elcosh.org/index.php" TargetMode="External"/><Relationship Id="rId5" Type="http://schemas.openxmlformats.org/officeDocument/2006/relationships/hyperlink" Target="https://blogs-origin.cdc.gov/niosh-science-blog/2019/06/06/trenching/" TargetMode="External"/><Relationship Id="rId10" Type="http://schemas.openxmlformats.org/officeDocument/2006/relationships/hyperlink" Target="https://www.osha.gov/safeandsound/safety-and-health-programs.html" TargetMode="External"/><Relationship Id="rId4" Type="http://schemas.openxmlformats.org/officeDocument/2006/relationships/hyperlink" Target="https://www.osha.gov/OshDoc/data_Hurricane_Facts/trench_excavation_fs.pdf" TargetMode="External"/><Relationship Id="rId9" Type="http://schemas.openxmlformats.org/officeDocument/2006/relationships/hyperlink" Target="https://www.osha.gov/shpguidelines/management-leadership.html" TargetMode="Externa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www.osha.gov/dcsp/osp/" TargetMode="External"/><Relationship Id="rId7" Type="http://schemas.openxmlformats.org/officeDocument/2006/relationships/image" Target="../media/image2.jpe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hyperlink" Target="https://www.osha.gov/Publications/poster.html" TargetMode="External"/><Relationship Id="rId5" Type="http://schemas.openxmlformats.org/officeDocument/2006/relationships/hyperlink" Target="https://www.osha.gov/pls/publications/publication.searchResults?pSearch=law" TargetMode="External"/><Relationship Id="rId4" Type="http://schemas.openxmlformats.org/officeDocument/2006/relationships/hyperlink" Target="https://www.osha.gov/Publications/fedposter.html" TargetMode="Externa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ghostponds.wordpress.com/resurrections-restorations/church-farm/original-ghost/" TargetMode="External"/><Relationship Id="rId2" Type="http://schemas.openxmlformats.org/officeDocument/2006/relationships/notesSlide" Target="../notesSlides/notesSlide22.xml"/><Relationship Id="rId1" Type="http://schemas.openxmlformats.org/officeDocument/2006/relationships/slideLayout" Target="../slideLayouts/slideLayout4.xml"/><Relationship Id="rId5" Type="http://schemas.openxmlformats.org/officeDocument/2006/relationships/image" Target="../media/image3.jpeg"/><Relationship Id="rId4" Type="http://schemas.openxmlformats.org/officeDocument/2006/relationships/hyperlink" Target="https://creativecommons.org/licenses/by-nd/3.0/" TargetMode="Externa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www.geograph.org.uk/photo/1815711" TargetMode="External"/><Relationship Id="rId2" Type="http://schemas.openxmlformats.org/officeDocument/2006/relationships/notesSlide" Target="../notesSlides/notesSlide24.xml"/><Relationship Id="rId1" Type="http://schemas.openxmlformats.org/officeDocument/2006/relationships/slideLayout" Target="../slideLayouts/slideLayout4.xml"/><Relationship Id="rId5" Type="http://schemas.openxmlformats.org/officeDocument/2006/relationships/image" Target="../media/image4.jpg"/><Relationship Id="rId4" Type="http://schemas.openxmlformats.org/officeDocument/2006/relationships/hyperlink" Target="https://creativecommons.org/licenses/by-sa/3.0/"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www.osha.gov/doc/trench-collapse.html" TargetMode="External"/><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8.xml"/><Relationship Id="rId1" Type="http://schemas.openxmlformats.org/officeDocument/2006/relationships/slideLayout" Target="../slideLayouts/slideLayout5.xml"/><Relationship Id="rId5" Type="http://schemas.openxmlformats.org/officeDocument/2006/relationships/image" Target="../media/image8.jpeg"/><Relationship Id="rId4" Type="http://schemas.openxmlformats.org/officeDocument/2006/relationships/image" Target="../media/image7.jpeg"/></Relationships>
</file>

<file path=ppt/slides/_rels/slide34.xml.rels><?xml version="1.0" encoding="UTF-8" standalone="yes"?>
<Relationships xmlns="http://schemas.openxmlformats.org/package/2006/relationships"><Relationship Id="rId3" Type="http://schemas.openxmlformats.org/officeDocument/2006/relationships/hyperlink" Target="https://www.osha.gov/SLTC/trenchingexcavation/" TargetMode="External"/><Relationship Id="rId2" Type="http://schemas.openxmlformats.org/officeDocument/2006/relationships/notesSlide" Target="../notesSlides/notesSlide29.xml"/><Relationship Id="rId1" Type="http://schemas.openxmlformats.org/officeDocument/2006/relationships/slideLayout" Target="../slideLayouts/slideLayout5.xml"/><Relationship Id="rId4" Type="http://schemas.openxmlformats.org/officeDocument/2006/relationships/image" Target="../media/image9.png"/></Relationships>
</file>

<file path=ppt/slides/_rels/slide35.xml.rels><?xml version="1.0" encoding="UTF-8" standalone="yes"?>
<Relationships xmlns="http://schemas.openxmlformats.org/package/2006/relationships"><Relationship Id="rId3" Type="http://schemas.openxmlformats.org/officeDocument/2006/relationships/hyperlink" Target="http://charles-mount.ie/wp/?cat=380"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hyperlink" Target="https://creativecommons.org/licenses/by-sa/3.0/"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www.scielo.org.za/scielo.php?script=sci_arttext&amp;pid=S2225-62532017000100009"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11.jpg"/><Relationship Id="rId4" Type="http://schemas.openxmlformats.org/officeDocument/2006/relationships/hyperlink" Target="https://creativecommons.org/licenses/by/3.0/"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ron-sheese.wikidot.com/group-ik12"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12.jpg"/><Relationship Id="rId4" Type="http://schemas.openxmlformats.org/officeDocument/2006/relationships/hyperlink" Target="https://creativecommons.org/licenses/by-sa/3.0/" TargetMode="Externa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s://commons.wikimedia.org/wiki/File:Trench_safety_-_slacking_the_web_sling_once_trench_box_is_in_position_(9247883459).jpg"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hyperlink" Target="https://creativecommons.org/licenses/by-sa/3.0/"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s://diy.stackexchange.com/questions/28297/how-to-deal-with-inadequate-drainage-of-my-walk-up-basement"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hyperlink" Target="https://creativecommons.org/licenses/by-sa/3.0/"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https://diy.stackexchange.com/questions/28297/how-to-deal-with-inadequate-drainage-of-my-walk-up-basement"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hyperlink" Target="https://creativecommons.org/licenses/by-sa/3.0/"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https://diy.stackexchange.com/questions/28297/how-to-deal-with-inadequate-drainage-of-my-walk-up-basement"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hyperlink" Target="https://creativecommons.org/licenses/by-sa/3.0/" TargetMode="Externa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hyperlink" Target="https://creativecommons.org/licenses/by-sa/3.0/" TargetMode="External"/><Relationship Id="rId4" Type="http://schemas.openxmlformats.org/officeDocument/2006/relationships/hyperlink" Target="http://commons.wikimedia.org/wiki/File:Deep_excavations,_Prestonpans_-_geograph.org.uk_-_412879.jpg" TargetMode="Externa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s://en.wikipedia.org/wiki/Inclined_plane" TargetMode="External"/><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16.jpg"/><Relationship Id="rId4" Type="http://schemas.openxmlformats.org/officeDocument/2006/relationships/hyperlink" Target="https://creativecommons.org/licenses/by-sa/3.0/"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https://www.youtube.com/watch?v=QamzUw8rZBg" TargetMode="External"/><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hyperlink" Target="https://www.osha.gov/pls/imis/industryprofile.html" TargetMode="External"/><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8.wmf"/><Relationship Id="rId5" Type="http://schemas.openxmlformats.org/officeDocument/2006/relationships/oleObject" Target="../embeddings/oleObject1.bin"/><Relationship Id="rId4" Type="http://schemas.openxmlformats.org/officeDocument/2006/relationships/image" Target="../media/image19.pn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18.wmf"/><Relationship Id="rId5" Type="http://schemas.openxmlformats.org/officeDocument/2006/relationships/oleObject" Target="../embeddings/oleObject2.bin"/><Relationship Id="rId4" Type="http://schemas.openxmlformats.org/officeDocument/2006/relationships/image" Target="../media/image20.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3" Type="http://schemas.openxmlformats.org/officeDocument/2006/relationships/hyperlink" Target="https://dps.mn.gov/divisions/ops/Pages/gopher-state-one-call.aspx" TargetMode="External"/><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hyperlink" Target="https://www.osha.gov/SLTC/etools/hurricane/trenches.html" TargetMode="External"/><Relationship Id="rId4" Type="http://schemas.openxmlformats.org/officeDocument/2006/relationships/image" Target="../media/image22.png"/></Relationships>
</file>

<file path=ppt/slides/_rels/slide6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hyperlink" Target="https://dli.mn.gov/sites/default/files/pdf/construc_sem_excavation_trenching_0317.pdf" TargetMode="External"/><Relationship Id="rId2" Type="http://schemas.openxmlformats.org/officeDocument/2006/relationships/notesSlide" Target="../notesSlides/notesSlide56.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6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hyperlink" Target="https://www.osha.gov/SLTC/etools/construction/trenching/mainpage.html" TargetMode="External"/><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27.png"/><Relationship Id="rId4" Type="http://schemas.openxmlformats.org/officeDocument/2006/relationships/image" Target="../media/image26.png"/></Relationships>
</file>

<file path=ppt/slides/_rels/slide6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hyperlink" Target="https://biology.stackexchange.com/questions/21939/ebola-cleaning-of-protective-suit" TargetMode="External"/><Relationship Id="rId2" Type="http://schemas.openxmlformats.org/officeDocument/2006/relationships/notesSlide" Target="../notesSlides/notesSlide60.xml"/><Relationship Id="rId1" Type="http://schemas.openxmlformats.org/officeDocument/2006/relationships/slideLayout" Target="../slideLayouts/slideLayout2.xml"/><Relationship Id="rId5" Type="http://schemas.openxmlformats.org/officeDocument/2006/relationships/image" Target="../media/image28.gif"/><Relationship Id="rId4" Type="http://schemas.openxmlformats.org/officeDocument/2006/relationships/hyperlink" Target="https://creativecommons.org/licenses/by-sa/3.0/" TargetMode="External"/></Relationships>
</file>

<file path=ppt/slides/_rels/slide72.xml.rels><?xml version="1.0" encoding="UTF-8" standalone="yes"?>
<Relationships xmlns="http://schemas.openxmlformats.org/package/2006/relationships"><Relationship Id="rId3" Type="http://schemas.openxmlformats.org/officeDocument/2006/relationships/hyperlink" Target="https://www.youtube.com/watch?v=iFahlN0ueTI" TargetMode="External"/><Relationship Id="rId2" Type="http://schemas.openxmlformats.org/officeDocument/2006/relationships/notesSlide" Target="../notesSlides/notesSlide61.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7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65.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hyperlink" Target="https://www.cpwr.com/sites/default/files/publications/TT-Trenches.pdf" TargetMode="External"/><Relationship Id="rId4" Type="http://schemas.openxmlformats.org/officeDocument/2006/relationships/hyperlink" Target="http://www.atlaswash.com/concrete-underpinning.htm" TargetMode="Externa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hyperlink" Target="http://en.permaculturescience.org/english-pages/3-earth-care/soil/phisics-of-soils" TargetMode="External"/><Relationship Id="rId2" Type="http://schemas.openxmlformats.org/officeDocument/2006/relationships/notesSlide" Target="../notesSlides/notesSlide78.xml"/><Relationship Id="rId1" Type="http://schemas.openxmlformats.org/officeDocument/2006/relationships/slideLayout" Target="../slideLayouts/slideLayout2.xml"/><Relationship Id="rId5" Type="http://schemas.openxmlformats.org/officeDocument/2006/relationships/image" Target="../media/image43.jpg"/><Relationship Id="rId4" Type="http://schemas.openxmlformats.org/officeDocument/2006/relationships/hyperlink" Target="https://creativecommons.org/licenses/by-sa/3.0/" TargetMode="External"/></Relationships>
</file>

<file path=ppt/slides/_rels/slide91.xml.rels><?xml version="1.0" encoding="UTF-8" standalone="yes"?>
<Relationships xmlns="http://schemas.openxmlformats.org/package/2006/relationships"><Relationship Id="rId3" Type="http://schemas.openxmlformats.org/officeDocument/2006/relationships/hyperlink" Target="https://www.nrcs.usda.gov/wps/portal/nrcs/detail/soils/survey/?cid=nrcs142p2_054167" TargetMode="External"/><Relationship Id="rId2" Type="http://schemas.openxmlformats.org/officeDocument/2006/relationships/notesSlide" Target="../notesSlides/notesSlide79.xml"/><Relationship Id="rId1" Type="http://schemas.openxmlformats.org/officeDocument/2006/relationships/slideLayout" Target="../slideLayouts/slideLayout2.xml"/><Relationship Id="rId5" Type="http://schemas.openxmlformats.org/officeDocument/2006/relationships/hyperlink" Target="http://publiclab.org/wiki/soil" TargetMode="External"/><Relationship Id="rId4" Type="http://schemas.openxmlformats.org/officeDocument/2006/relationships/image" Target="../media/image44.jpg"/></Relationships>
</file>

<file path=ppt/slides/_rels/slide92.xml.rels><?xml version="1.0" encoding="UTF-8" standalone="yes"?>
<Relationships xmlns="http://schemas.openxmlformats.org/package/2006/relationships"><Relationship Id="rId3" Type="http://schemas.openxmlformats.org/officeDocument/2006/relationships/hyperlink" Target="https://en.wikipedia.org/wiki/Drilling_and_blasting" TargetMode="External"/><Relationship Id="rId2" Type="http://schemas.openxmlformats.org/officeDocument/2006/relationships/notesSlide" Target="../notesSlides/notesSlide80.xml"/><Relationship Id="rId1" Type="http://schemas.openxmlformats.org/officeDocument/2006/relationships/slideLayout" Target="../slideLayouts/slideLayout2.xml"/><Relationship Id="rId5" Type="http://schemas.openxmlformats.org/officeDocument/2006/relationships/image" Target="../media/image45.jpg"/><Relationship Id="rId4" Type="http://schemas.openxmlformats.org/officeDocument/2006/relationships/hyperlink" Target="https://creativecommons.org/licenses/by-sa/3.0/" TargetMode="Externa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99788" y="2411341"/>
            <a:ext cx="9664413" cy="1574334"/>
          </a:xfrm>
        </p:spPr>
        <p:txBody>
          <a:bodyPr>
            <a:normAutofit fontScale="90000"/>
          </a:bodyPr>
          <a:lstStyle/>
          <a:p>
            <a:r>
              <a:rPr lang="en-US" sz="5400" dirty="0">
                <a:latin typeface="Arial Black" panose="020B0A04020102020204" pitchFamily="34" charset="0"/>
              </a:rPr>
              <a:t>Employer Level Trenches &amp; Excavations</a:t>
            </a:r>
            <a:br>
              <a:rPr lang="en-US" sz="5400" dirty="0">
                <a:latin typeface="Arial Black" panose="020B0A04020102020204" pitchFamily="34" charset="0"/>
              </a:rPr>
            </a:br>
            <a:br>
              <a:rPr lang="en-US" sz="5400" dirty="0">
                <a:latin typeface="Arial Black" panose="020B0A04020102020204" pitchFamily="34" charset="0"/>
              </a:rPr>
            </a:br>
            <a:br>
              <a:rPr lang="en-US" sz="5400" dirty="0">
                <a:latin typeface="Arial Black" panose="020B0A04020102020204" pitchFamily="34" charset="0"/>
              </a:rPr>
            </a:br>
            <a:r>
              <a:rPr lang="en-US" sz="4000" dirty="0">
                <a:latin typeface="Arial Black" panose="020B0A04020102020204" pitchFamily="34" charset="0"/>
              </a:rPr>
              <a:t>University of Cincinnati </a:t>
            </a:r>
            <a:br>
              <a:rPr lang="en-US" sz="4000" dirty="0">
                <a:latin typeface="Arial Black" panose="020B0A04020102020204" pitchFamily="34" charset="0"/>
              </a:rPr>
            </a:br>
            <a:r>
              <a:rPr lang="en-US" sz="4000" dirty="0">
                <a:latin typeface="Arial Black" panose="020B0A04020102020204" pitchFamily="34" charset="0"/>
              </a:rPr>
              <a:t>Department of Environmental and Public </a:t>
            </a:r>
            <a:r>
              <a:rPr lang="en-US" sz="4000">
                <a:latin typeface="Arial Black" panose="020B0A04020102020204" pitchFamily="34" charset="0"/>
              </a:rPr>
              <a:t>Health Sciences</a:t>
            </a:r>
            <a:endParaRPr lang="en-US" sz="4000" dirty="0">
              <a:latin typeface="Arial Black" panose="020B0A04020102020204" pitchFamily="34" charset="0"/>
            </a:endParaRPr>
          </a:p>
        </p:txBody>
      </p:sp>
      <p:sp>
        <p:nvSpPr>
          <p:cNvPr id="3" name="Slide Number Placeholder 2">
            <a:extLst>
              <a:ext uri="{FF2B5EF4-FFF2-40B4-BE49-F238E27FC236}">
                <a16:creationId xmlns:a16="http://schemas.microsoft.com/office/drawing/2014/main" id="{D86197E0-925A-43C8-9B3E-FE84BAE22526}"/>
              </a:ext>
            </a:extLst>
          </p:cNvPr>
          <p:cNvSpPr>
            <a:spLocks noGrp="1"/>
          </p:cNvSpPr>
          <p:nvPr>
            <p:ph type="sldNum" sz="quarter" idx="12"/>
          </p:nvPr>
        </p:nvSpPr>
        <p:spPr/>
        <p:txBody>
          <a:bodyPr/>
          <a:lstStyle/>
          <a:p>
            <a:fld id="{5E779C6D-2D3D-407B-ABDD-AB2C83943F7F}" type="slidenum">
              <a:rPr lang="en-US" smtClean="0"/>
              <a:t>1</a:t>
            </a:fld>
            <a:endParaRPr lang="en-US"/>
          </a:p>
        </p:txBody>
      </p:sp>
    </p:spTree>
    <p:extLst>
      <p:ext uri="{BB962C8B-B14F-4D97-AF65-F5344CB8AC3E}">
        <p14:creationId xmlns:p14="http://schemas.microsoft.com/office/powerpoint/2010/main" val="38792933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prstClr val="black"/>
                </a:solidFill>
                <a:latin typeface="Arial Black" panose="020B0A04020102020204" pitchFamily="34" charset="0"/>
              </a:rPr>
              <a:t>Pre-Assessment (Q3)</a:t>
            </a:r>
            <a:endParaRPr lang="en-US" dirty="0"/>
          </a:p>
        </p:txBody>
      </p:sp>
      <p:sp>
        <p:nvSpPr>
          <p:cNvPr id="3" name="Content Placeholder 2"/>
          <p:cNvSpPr>
            <a:spLocks noGrp="1"/>
          </p:cNvSpPr>
          <p:nvPr>
            <p:ph idx="1"/>
          </p:nvPr>
        </p:nvSpPr>
        <p:spPr/>
        <p:txBody>
          <a:bodyPr/>
          <a:lstStyle/>
          <a:p>
            <a:pPr marL="0" marR="0" lvl="0" indent="0">
              <a:lnSpc>
                <a:spcPct val="107000"/>
              </a:lnSpc>
              <a:spcBef>
                <a:spcPts val="0"/>
              </a:spcBef>
              <a:spcAft>
                <a:spcPts val="0"/>
              </a:spcAft>
              <a:buNone/>
            </a:pPr>
            <a:r>
              <a:rPr lang="en-US" sz="3600" dirty="0">
                <a:ea typeface="Calibri" panose="020F0502020204030204" pitchFamily="34" charset="0"/>
                <a:cs typeface="Times New Roman" panose="02020603050405020304" pitchFamily="18" charset="0"/>
              </a:rPr>
              <a:t>3. A “Trench Shield”, commonly known as a “Trench Box” in the field, is an engineered system designed to protect those who are working in a trench. </a:t>
            </a:r>
          </a:p>
          <a:p>
            <a:pPr marL="0" marR="0" lvl="0" indent="0">
              <a:lnSpc>
                <a:spcPct val="107000"/>
              </a:lnSpc>
              <a:spcBef>
                <a:spcPts val="0"/>
              </a:spcBef>
              <a:spcAft>
                <a:spcPts val="0"/>
              </a:spcAft>
              <a:buNone/>
            </a:pPr>
            <a:r>
              <a:rPr lang="en-US" sz="3600" dirty="0">
                <a:ea typeface="Calibri" panose="020F0502020204030204" pitchFamily="34" charset="0"/>
                <a:cs typeface="Times New Roman" panose="02020603050405020304" pitchFamily="18" charset="0"/>
              </a:rPr>
              <a:t>a. True</a:t>
            </a:r>
          </a:p>
          <a:p>
            <a:pPr marL="0" marR="0" lvl="0" indent="0">
              <a:lnSpc>
                <a:spcPct val="107000"/>
              </a:lnSpc>
              <a:spcBef>
                <a:spcPts val="0"/>
              </a:spcBef>
              <a:spcAft>
                <a:spcPts val="800"/>
              </a:spcAft>
              <a:buNone/>
            </a:pPr>
            <a:r>
              <a:rPr lang="en-US" sz="3600" dirty="0">
                <a:ea typeface="Calibri" panose="020F0502020204030204" pitchFamily="34" charset="0"/>
                <a:cs typeface="Times New Roman" panose="02020603050405020304" pitchFamily="18" charset="0"/>
              </a:rPr>
              <a:t>b. False</a:t>
            </a:r>
          </a:p>
          <a:p>
            <a:endParaRPr lang="en-US" dirty="0"/>
          </a:p>
        </p:txBody>
      </p:sp>
      <p:sp>
        <p:nvSpPr>
          <p:cNvPr id="4" name="Slide Number Placeholder 3"/>
          <p:cNvSpPr>
            <a:spLocks noGrp="1"/>
          </p:cNvSpPr>
          <p:nvPr>
            <p:ph type="sldNum" sz="quarter" idx="12"/>
          </p:nvPr>
        </p:nvSpPr>
        <p:spPr/>
        <p:txBody>
          <a:bodyPr/>
          <a:lstStyle/>
          <a:p>
            <a:fld id="{5E779C6D-2D3D-407B-ABDD-AB2C83943F7F}" type="slidenum">
              <a:rPr lang="en-US" smtClean="0"/>
              <a:t>10</a:t>
            </a:fld>
            <a:endParaRPr lang="en-US"/>
          </a:p>
        </p:txBody>
      </p:sp>
    </p:spTree>
    <p:extLst>
      <p:ext uri="{BB962C8B-B14F-4D97-AF65-F5344CB8AC3E}">
        <p14:creationId xmlns:p14="http://schemas.microsoft.com/office/powerpoint/2010/main" val="204227255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71345DE-5256-4D21-A023-437EBB73C75C}"/>
              </a:ext>
            </a:extLst>
          </p:cNvPr>
          <p:cNvSpPr>
            <a:spLocks noGrp="1"/>
          </p:cNvSpPr>
          <p:nvPr>
            <p:ph type="sldNum" sz="quarter" idx="12"/>
          </p:nvPr>
        </p:nvSpPr>
        <p:spPr/>
        <p:txBody>
          <a:bodyPr/>
          <a:lstStyle/>
          <a:p>
            <a:fld id="{5E779C6D-2D3D-407B-ABDD-AB2C83943F7F}" type="slidenum">
              <a:rPr lang="en-US" smtClean="0"/>
              <a:t>100</a:t>
            </a:fld>
            <a:endParaRPr lang="en-US"/>
          </a:p>
        </p:txBody>
      </p:sp>
      <p:sp>
        <p:nvSpPr>
          <p:cNvPr id="6" name="TextBox 5">
            <a:extLst>
              <a:ext uri="{FF2B5EF4-FFF2-40B4-BE49-F238E27FC236}">
                <a16:creationId xmlns:a16="http://schemas.microsoft.com/office/drawing/2014/main" id="{5A0EF9B8-009B-4607-B1B5-51C75332F1C1}"/>
              </a:ext>
            </a:extLst>
          </p:cNvPr>
          <p:cNvSpPr txBox="1"/>
          <p:nvPr/>
        </p:nvSpPr>
        <p:spPr>
          <a:xfrm>
            <a:off x="3264568" y="3684157"/>
            <a:ext cx="5662863" cy="3416320"/>
          </a:xfrm>
          <a:prstGeom prst="rect">
            <a:avLst/>
          </a:prstGeom>
          <a:noFill/>
        </p:spPr>
        <p:txBody>
          <a:bodyPr wrap="square" rtlCol="0">
            <a:spAutoFit/>
          </a:bodyPr>
          <a:lstStyle/>
          <a:p>
            <a:pPr algn="ctr"/>
            <a:r>
              <a:rPr lang="en-US" b="1" dirty="0"/>
              <a:t>Table C 1.1</a:t>
            </a:r>
          </a:p>
          <a:p>
            <a:pPr algn="ctr"/>
            <a:r>
              <a:rPr lang="en-US" dirty="0"/>
              <a:t>Timber Trench Shoring– Minimum Timber Requirements*</a:t>
            </a:r>
          </a:p>
          <a:p>
            <a:pPr algn="ctr"/>
            <a:r>
              <a:rPr lang="en-US" dirty="0"/>
              <a:t>Soil Type A</a:t>
            </a:r>
          </a:p>
          <a:p>
            <a:pPr algn="ctr"/>
            <a:r>
              <a:rPr lang="en-US" b="1" dirty="0"/>
              <a:t> Table C 1.2</a:t>
            </a:r>
          </a:p>
          <a:p>
            <a:pPr algn="ctr"/>
            <a:r>
              <a:rPr lang="en-US" dirty="0"/>
              <a:t>Timber Trench Shoring– Minimum Timber Requirements*</a:t>
            </a:r>
          </a:p>
          <a:p>
            <a:pPr algn="ctr"/>
            <a:r>
              <a:rPr lang="en-US" dirty="0"/>
              <a:t>Soil Type B</a:t>
            </a:r>
          </a:p>
          <a:p>
            <a:pPr algn="ctr"/>
            <a:r>
              <a:rPr lang="en-US" b="1" dirty="0"/>
              <a:t>Table C 1.3</a:t>
            </a:r>
          </a:p>
          <a:p>
            <a:pPr algn="ctr"/>
            <a:r>
              <a:rPr lang="en-US" dirty="0"/>
              <a:t>Timber Trench Shoring– Minimum Timber Requirements*</a:t>
            </a:r>
          </a:p>
          <a:p>
            <a:pPr algn="ctr"/>
            <a:r>
              <a:rPr lang="en-US" dirty="0"/>
              <a:t>Soil Type C</a:t>
            </a:r>
          </a:p>
          <a:p>
            <a:pPr algn="ctr"/>
            <a:endParaRPr lang="en-US" dirty="0"/>
          </a:p>
          <a:p>
            <a:pPr algn="ctr"/>
            <a:endParaRPr lang="en-US" dirty="0"/>
          </a:p>
          <a:p>
            <a:endParaRPr lang="en-US" dirty="0"/>
          </a:p>
        </p:txBody>
      </p:sp>
      <p:graphicFrame>
        <p:nvGraphicFramePr>
          <p:cNvPr id="7" name="Table 6">
            <a:extLst>
              <a:ext uri="{FF2B5EF4-FFF2-40B4-BE49-F238E27FC236}">
                <a16:creationId xmlns:a16="http://schemas.microsoft.com/office/drawing/2014/main" id="{E5EEDA33-525D-4AA6-AD0C-0DECCE2C6E9E}"/>
              </a:ext>
            </a:extLst>
          </p:cNvPr>
          <p:cNvGraphicFramePr>
            <a:graphicFrameLocks noGrp="1"/>
          </p:cNvGraphicFramePr>
          <p:nvPr>
            <p:extLst>
              <p:ext uri="{D42A27DB-BD31-4B8C-83A1-F6EECF244321}">
                <p14:modId xmlns:p14="http://schemas.microsoft.com/office/powerpoint/2010/main" val="732255048"/>
              </p:ext>
            </p:extLst>
          </p:nvPr>
        </p:nvGraphicFramePr>
        <p:xfrm>
          <a:off x="3336758" y="3721768"/>
          <a:ext cx="5534526" cy="2727158"/>
        </p:xfrm>
        <a:graphic>
          <a:graphicData uri="http://schemas.openxmlformats.org/drawingml/2006/table">
            <a:tbl>
              <a:tblPr firstRow="1"/>
              <a:tblGrid>
                <a:gridCol w="5534526">
                  <a:extLst>
                    <a:ext uri="{9D8B030D-6E8A-4147-A177-3AD203B41FA5}">
                      <a16:colId xmlns:a16="http://schemas.microsoft.com/office/drawing/2014/main" val="1316118412"/>
                    </a:ext>
                  </a:extLst>
                </a:gridCol>
              </a:tblGrid>
              <a:tr h="2727158">
                <a:tc>
                  <a:txBody>
                    <a:bodyPr/>
                    <a:lstStyle/>
                    <a:p>
                      <a:endParaRPr lang="en-US" dirty="0">
                        <a:solidFill>
                          <a:schemeClr val="tx1"/>
                        </a:solidFill>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3501440379"/>
                  </a:ext>
                </a:extLst>
              </a:tr>
            </a:tbl>
          </a:graphicData>
        </a:graphic>
      </p:graphicFrame>
      <p:sp>
        <p:nvSpPr>
          <p:cNvPr id="3" name="Content Placeholder 2">
            <a:extLst>
              <a:ext uri="{FF2B5EF4-FFF2-40B4-BE49-F238E27FC236}">
                <a16:creationId xmlns:a16="http://schemas.microsoft.com/office/drawing/2014/main" id="{3F82A8C1-548C-442A-A9F1-4326559DDC5B}"/>
              </a:ext>
            </a:extLst>
          </p:cNvPr>
          <p:cNvSpPr>
            <a:spLocks noGrp="1"/>
          </p:cNvSpPr>
          <p:nvPr>
            <p:ph idx="1"/>
          </p:nvPr>
        </p:nvSpPr>
        <p:spPr/>
        <p:txBody>
          <a:bodyPr/>
          <a:lstStyle/>
          <a:p>
            <a:r>
              <a:rPr lang="en-US" altLang="en-US" sz="4400" dirty="0">
                <a:ea typeface="Tahoma" panose="020B0604030504040204" pitchFamily="34" charset="0"/>
                <a:cs typeface="Tahoma" panose="020B0604030504040204" pitchFamily="34" charset="0"/>
              </a:rPr>
              <a:t>Timber shoring tables</a:t>
            </a:r>
          </a:p>
          <a:p>
            <a:r>
              <a:rPr lang="en-US" altLang="en-US" sz="4400" dirty="0">
                <a:ea typeface="Tahoma" panose="020B0604030504040204" pitchFamily="34" charset="0"/>
                <a:cs typeface="Tahoma" panose="020B0604030504040204" pitchFamily="34" charset="0"/>
              </a:rPr>
              <a:t>Limitations</a:t>
            </a:r>
            <a:endParaRPr lang="en-US" altLang="en-US" sz="4000" dirty="0">
              <a:ea typeface="Tahoma" panose="020B0604030504040204" pitchFamily="34" charset="0"/>
              <a:cs typeface="Tahoma" panose="020B0604030504040204" pitchFamily="34" charset="0"/>
            </a:endParaRPr>
          </a:p>
          <a:p>
            <a:endParaRPr lang="en-US" dirty="0"/>
          </a:p>
        </p:txBody>
      </p:sp>
      <p:sp>
        <p:nvSpPr>
          <p:cNvPr id="2" name="Title 1">
            <a:extLst>
              <a:ext uri="{FF2B5EF4-FFF2-40B4-BE49-F238E27FC236}">
                <a16:creationId xmlns:a16="http://schemas.microsoft.com/office/drawing/2014/main" id="{57CD8318-7433-49E2-A403-B5EEC40DEE66}"/>
              </a:ext>
            </a:extLst>
          </p:cNvPr>
          <p:cNvSpPr>
            <a:spLocks noGrp="1"/>
          </p:cNvSpPr>
          <p:nvPr>
            <p:ph type="title"/>
          </p:nvPr>
        </p:nvSpPr>
        <p:spPr>
          <a:xfrm>
            <a:off x="609600" y="136524"/>
            <a:ext cx="10972800" cy="1143000"/>
          </a:xfrm>
        </p:spPr>
        <p:txBody>
          <a:bodyPr/>
          <a:lstStyle/>
          <a:p>
            <a:r>
              <a:rPr lang="en-US" b="1" dirty="0">
                <a:latin typeface="Arial Black" panose="020B0A04020102020204" pitchFamily="34" charset="0"/>
              </a:rPr>
              <a:t>Appendix C</a:t>
            </a:r>
          </a:p>
        </p:txBody>
      </p:sp>
    </p:spTree>
    <p:extLst>
      <p:ext uri="{BB962C8B-B14F-4D97-AF65-F5344CB8AC3E}">
        <p14:creationId xmlns:p14="http://schemas.microsoft.com/office/powerpoint/2010/main" val="389358424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36525"/>
            <a:ext cx="10515600" cy="1325563"/>
          </a:xfrm>
        </p:spPr>
        <p:txBody>
          <a:bodyPr/>
          <a:lstStyle/>
          <a:p>
            <a:pPr algn="ctr"/>
            <a:r>
              <a:rPr lang="en-US" dirty="0">
                <a:latin typeface="Arial Black" panose="020B0A04020102020204" pitchFamily="34" charset="0"/>
              </a:rPr>
              <a:t>Appendix C</a:t>
            </a:r>
          </a:p>
        </p:txBody>
      </p:sp>
      <p:sp>
        <p:nvSpPr>
          <p:cNvPr id="3" name="Content Placeholder 2"/>
          <p:cNvSpPr>
            <a:spLocks noGrp="1"/>
          </p:cNvSpPr>
          <p:nvPr>
            <p:ph idx="1"/>
          </p:nvPr>
        </p:nvSpPr>
        <p:spPr>
          <a:xfrm>
            <a:off x="838199" y="1951173"/>
            <a:ext cx="10389433" cy="4351338"/>
          </a:xfrm>
        </p:spPr>
        <p:txBody>
          <a:bodyPr>
            <a:normAutofit/>
          </a:bodyPr>
          <a:lstStyle/>
          <a:p>
            <a:pPr marL="0" indent="0">
              <a:buNone/>
            </a:pPr>
            <a:r>
              <a:rPr lang="en-US" altLang="en-US" sz="3200" dirty="0">
                <a:ea typeface="Tahoma" panose="020B0604030504040204" pitchFamily="34" charset="0"/>
                <a:cs typeface="Tahoma" panose="020B0604030504040204" pitchFamily="34" charset="0"/>
              </a:rPr>
              <a:t>Timber shoring tables</a:t>
            </a:r>
          </a:p>
          <a:p>
            <a:pPr marL="0" indent="0">
              <a:buNone/>
            </a:pPr>
            <a:endParaRPr lang="en-US" altLang="en-US" sz="3200" dirty="0">
              <a:ea typeface="Tahoma" panose="020B0604030504040204" pitchFamily="34" charset="0"/>
              <a:cs typeface="Tahoma" panose="020B0604030504040204" pitchFamily="34" charset="0"/>
            </a:endParaRPr>
          </a:p>
          <a:p>
            <a:r>
              <a:rPr lang="en-US" altLang="en-US" sz="3200" dirty="0">
                <a:ea typeface="Tahoma" panose="020B0604030504040204" pitchFamily="34" charset="0"/>
                <a:cs typeface="Tahoma" panose="020B0604030504040204" pitchFamily="34" charset="0"/>
              </a:rPr>
              <a:t>One for each soil type</a:t>
            </a:r>
          </a:p>
          <a:p>
            <a:r>
              <a:rPr lang="en-US" altLang="en-US" sz="3200" dirty="0">
                <a:ea typeface="Tahoma" panose="020B0604030504040204" pitchFamily="34" charset="0"/>
                <a:cs typeface="Tahoma" panose="020B0604030504040204" pitchFamily="34" charset="0"/>
              </a:rPr>
              <a:t>Specify</a:t>
            </a:r>
          </a:p>
          <a:p>
            <a:pPr lvl="1"/>
            <a:r>
              <a:rPr lang="en-US" altLang="en-US" sz="2800" dirty="0">
                <a:ea typeface="Tahoma" panose="020B0604030504040204" pitchFamily="34" charset="0"/>
                <a:cs typeface="Tahoma" panose="020B0604030504040204" pitchFamily="34" charset="0"/>
              </a:rPr>
              <a:t>Cross brace spacing</a:t>
            </a:r>
          </a:p>
          <a:p>
            <a:pPr lvl="1"/>
            <a:r>
              <a:rPr lang="en-US" altLang="en-US" sz="2800" dirty="0">
                <a:ea typeface="Tahoma" panose="020B0604030504040204" pitchFamily="34" charset="0"/>
                <a:cs typeface="Tahoma" panose="020B0604030504040204" pitchFamily="34" charset="0"/>
              </a:rPr>
              <a:t>Wales size &amp; spacing</a:t>
            </a:r>
          </a:p>
          <a:p>
            <a:pPr lvl="1"/>
            <a:r>
              <a:rPr lang="en-US" altLang="en-US" sz="2800" dirty="0">
                <a:ea typeface="Tahoma" panose="020B0604030504040204" pitchFamily="34" charset="0"/>
                <a:cs typeface="Tahoma" panose="020B0604030504040204" pitchFamily="34" charset="0"/>
              </a:rPr>
              <a:t>Upright spacing</a:t>
            </a:r>
          </a:p>
          <a:p>
            <a:pPr marL="0" indent="0">
              <a:buNone/>
            </a:pPr>
            <a:endParaRPr lang="en-US" altLang="en-US" sz="3200" dirty="0">
              <a:ea typeface="Tahoma" panose="020B0604030504040204" pitchFamily="34" charset="0"/>
              <a:cs typeface="Tahoma" panose="020B0604030504040204" pitchFamily="34" charset="0"/>
            </a:endParaRPr>
          </a:p>
          <a:p>
            <a:endParaRPr lang="en-US" altLang="en-US" sz="3200" dirty="0">
              <a:ea typeface="Tahoma" panose="020B0604030504040204" pitchFamily="34" charset="0"/>
              <a:cs typeface="Tahoma" panose="020B0604030504040204" pitchFamily="34" charset="0"/>
            </a:endParaRPr>
          </a:p>
          <a:p>
            <a:pPr marL="0" indent="0">
              <a:buNone/>
            </a:pPr>
            <a:endParaRPr lang="en-US" altLang="en-US" sz="3200" dirty="0">
              <a:ea typeface="Tahoma" panose="020B0604030504040204" pitchFamily="34" charset="0"/>
              <a:cs typeface="Tahoma" panose="020B0604030504040204" pitchFamily="34" charset="0"/>
            </a:endParaRPr>
          </a:p>
        </p:txBody>
      </p:sp>
      <p:sp>
        <p:nvSpPr>
          <p:cNvPr id="4" name="Slide Number Placeholder 3">
            <a:extLst>
              <a:ext uri="{FF2B5EF4-FFF2-40B4-BE49-F238E27FC236}">
                <a16:creationId xmlns:a16="http://schemas.microsoft.com/office/drawing/2014/main" id="{3100FEF7-740A-4DC0-8167-1891D79B5640}"/>
              </a:ext>
            </a:extLst>
          </p:cNvPr>
          <p:cNvSpPr>
            <a:spLocks noGrp="1"/>
          </p:cNvSpPr>
          <p:nvPr>
            <p:ph type="sldNum" sz="quarter" idx="12"/>
          </p:nvPr>
        </p:nvSpPr>
        <p:spPr/>
        <p:txBody>
          <a:bodyPr/>
          <a:lstStyle/>
          <a:p>
            <a:fld id="{5E779C6D-2D3D-407B-ABDD-AB2C83943F7F}" type="slidenum">
              <a:rPr lang="en-US" smtClean="0"/>
              <a:t>101</a:t>
            </a:fld>
            <a:endParaRPr lang="en-US"/>
          </a:p>
        </p:txBody>
      </p:sp>
    </p:spTree>
    <p:extLst>
      <p:ext uri="{BB962C8B-B14F-4D97-AF65-F5344CB8AC3E}">
        <p14:creationId xmlns:p14="http://schemas.microsoft.com/office/powerpoint/2010/main" val="189479778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36525"/>
            <a:ext cx="10515600" cy="1325563"/>
          </a:xfrm>
        </p:spPr>
        <p:txBody>
          <a:bodyPr/>
          <a:lstStyle/>
          <a:p>
            <a:pPr algn="ctr"/>
            <a:r>
              <a:rPr lang="en-US" dirty="0">
                <a:latin typeface="Arial Black" panose="020B0A04020102020204" pitchFamily="34" charset="0"/>
              </a:rPr>
              <a:t>Appendix C</a:t>
            </a:r>
          </a:p>
        </p:txBody>
      </p:sp>
      <p:sp>
        <p:nvSpPr>
          <p:cNvPr id="3" name="Content Placeholder 2"/>
          <p:cNvSpPr>
            <a:spLocks noGrp="1"/>
          </p:cNvSpPr>
          <p:nvPr>
            <p:ph idx="1"/>
          </p:nvPr>
        </p:nvSpPr>
        <p:spPr>
          <a:xfrm>
            <a:off x="1400907" y="1733550"/>
            <a:ext cx="10389433" cy="4351338"/>
          </a:xfrm>
        </p:spPr>
        <p:txBody>
          <a:bodyPr>
            <a:normAutofit/>
          </a:bodyPr>
          <a:lstStyle/>
          <a:p>
            <a:pPr marL="0" indent="0">
              <a:buNone/>
            </a:pPr>
            <a:r>
              <a:rPr lang="en-US" altLang="en-US" sz="3200" dirty="0">
                <a:ea typeface="Tahoma" panose="020B0604030504040204" pitchFamily="34" charset="0"/>
                <a:cs typeface="Tahoma" panose="020B0604030504040204" pitchFamily="34" charset="0"/>
              </a:rPr>
              <a:t>Limitations:</a:t>
            </a:r>
          </a:p>
          <a:p>
            <a:pPr marL="0" indent="0">
              <a:buNone/>
            </a:pPr>
            <a:endParaRPr lang="en-US" altLang="en-US" sz="3200" dirty="0">
              <a:ea typeface="Tahoma" panose="020B0604030504040204" pitchFamily="34" charset="0"/>
              <a:cs typeface="Tahoma" panose="020B0604030504040204" pitchFamily="34" charset="0"/>
            </a:endParaRPr>
          </a:p>
          <a:p>
            <a:r>
              <a:rPr lang="en-US" altLang="en-US" sz="3200" dirty="0">
                <a:ea typeface="Tahoma" panose="020B0604030504040204" pitchFamily="34" charset="0"/>
                <a:cs typeface="Tahoma" panose="020B0604030504040204" pitchFamily="34" charset="0"/>
              </a:rPr>
              <a:t>Loads near trench exceed 2ft. soil surcharge</a:t>
            </a:r>
          </a:p>
          <a:p>
            <a:r>
              <a:rPr lang="en-US" altLang="en-US" sz="3200" dirty="0">
                <a:ea typeface="Tahoma" panose="020B0604030504040204" pitchFamily="34" charset="0"/>
                <a:cs typeface="Tahoma" panose="020B0604030504040204" pitchFamily="34" charset="0"/>
              </a:rPr>
              <a:t>Vertical loads on cross braces exceed 240lb./ sq. ft.</a:t>
            </a:r>
          </a:p>
          <a:p>
            <a:r>
              <a:rPr lang="en-US" altLang="en-US" sz="3200" dirty="0">
                <a:ea typeface="Tahoma" panose="020B0604030504040204" pitchFamily="34" charset="0"/>
                <a:cs typeface="Tahoma" panose="020B0604030504040204" pitchFamily="34" charset="0"/>
              </a:rPr>
              <a:t>Surcharge from equipment over 20,000lb.</a:t>
            </a:r>
          </a:p>
          <a:p>
            <a:r>
              <a:rPr lang="en-US" altLang="en-US" sz="3200" dirty="0">
                <a:ea typeface="Tahoma" panose="020B0604030504040204" pitchFamily="34" charset="0"/>
                <a:cs typeface="Tahoma" panose="020B0604030504040204" pitchFamily="34" charset="0"/>
              </a:rPr>
              <a:t>Only the lower part of trench is shored</a:t>
            </a:r>
          </a:p>
          <a:p>
            <a:endParaRPr lang="en-US" altLang="en-US" sz="2800" dirty="0">
              <a:ea typeface="Tahoma" panose="020B0604030504040204" pitchFamily="34" charset="0"/>
              <a:cs typeface="Tahoma" panose="020B0604030504040204" pitchFamily="34" charset="0"/>
            </a:endParaRPr>
          </a:p>
          <a:p>
            <a:endParaRPr lang="en-US" altLang="en-US" sz="3200" dirty="0">
              <a:ea typeface="Tahoma" panose="020B0604030504040204" pitchFamily="34" charset="0"/>
              <a:cs typeface="Tahoma" panose="020B0604030504040204" pitchFamily="34" charset="0"/>
            </a:endParaRPr>
          </a:p>
          <a:p>
            <a:endParaRPr lang="en-US" altLang="en-US" sz="3200" dirty="0">
              <a:ea typeface="Tahoma" panose="020B0604030504040204" pitchFamily="34" charset="0"/>
              <a:cs typeface="Tahoma" panose="020B0604030504040204" pitchFamily="34" charset="0"/>
            </a:endParaRPr>
          </a:p>
          <a:p>
            <a:pPr marL="0" indent="0">
              <a:buNone/>
            </a:pPr>
            <a:endParaRPr lang="en-US" altLang="en-US" sz="3200" dirty="0">
              <a:ea typeface="Tahoma" panose="020B0604030504040204" pitchFamily="34" charset="0"/>
              <a:cs typeface="Tahoma" panose="020B0604030504040204" pitchFamily="34" charset="0"/>
            </a:endParaRPr>
          </a:p>
        </p:txBody>
      </p:sp>
      <p:sp>
        <p:nvSpPr>
          <p:cNvPr id="4" name="Slide Number Placeholder 3">
            <a:extLst>
              <a:ext uri="{FF2B5EF4-FFF2-40B4-BE49-F238E27FC236}">
                <a16:creationId xmlns:a16="http://schemas.microsoft.com/office/drawing/2014/main" id="{3100FEF7-740A-4DC0-8167-1891D79B5640}"/>
              </a:ext>
            </a:extLst>
          </p:cNvPr>
          <p:cNvSpPr>
            <a:spLocks noGrp="1"/>
          </p:cNvSpPr>
          <p:nvPr>
            <p:ph type="sldNum" sz="quarter" idx="12"/>
          </p:nvPr>
        </p:nvSpPr>
        <p:spPr/>
        <p:txBody>
          <a:bodyPr/>
          <a:lstStyle/>
          <a:p>
            <a:fld id="{5E779C6D-2D3D-407B-ABDD-AB2C83943F7F}" type="slidenum">
              <a:rPr lang="en-US" smtClean="0"/>
              <a:t>102</a:t>
            </a:fld>
            <a:endParaRPr lang="en-US"/>
          </a:p>
        </p:txBody>
      </p:sp>
    </p:spTree>
    <p:extLst>
      <p:ext uri="{BB962C8B-B14F-4D97-AF65-F5344CB8AC3E}">
        <p14:creationId xmlns:p14="http://schemas.microsoft.com/office/powerpoint/2010/main" val="56863231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3E49141-12E9-4EC8-8665-0AC8BDF19C33}"/>
              </a:ext>
            </a:extLst>
          </p:cNvPr>
          <p:cNvSpPr>
            <a:spLocks noGrp="1"/>
          </p:cNvSpPr>
          <p:nvPr>
            <p:ph type="sldNum" sz="quarter" idx="12"/>
          </p:nvPr>
        </p:nvSpPr>
        <p:spPr/>
        <p:txBody>
          <a:bodyPr/>
          <a:lstStyle/>
          <a:p>
            <a:fld id="{5E779C6D-2D3D-407B-ABDD-AB2C83943F7F}" type="slidenum">
              <a:rPr lang="en-US" smtClean="0"/>
              <a:t>103</a:t>
            </a:fld>
            <a:endParaRPr lang="en-US"/>
          </a:p>
        </p:txBody>
      </p:sp>
      <p:sp>
        <p:nvSpPr>
          <p:cNvPr id="7" name="TextBox 6">
            <a:extLst>
              <a:ext uri="{FF2B5EF4-FFF2-40B4-BE49-F238E27FC236}">
                <a16:creationId xmlns:a16="http://schemas.microsoft.com/office/drawing/2014/main" id="{F1D4F61B-E716-4C89-93AA-EF9533774F96}"/>
              </a:ext>
            </a:extLst>
          </p:cNvPr>
          <p:cNvSpPr txBox="1"/>
          <p:nvPr/>
        </p:nvSpPr>
        <p:spPr>
          <a:xfrm>
            <a:off x="4085389" y="3426579"/>
            <a:ext cx="4021221" cy="2862322"/>
          </a:xfrm>
          <a:prstGeom prst="rect">
            <a:avLst/>
          </a:prstGeom>
          <a:noFill/>
        </p:spPr>
        <p:txBody>
          <a:bodyPr wrap="square" rtlCol="0">
            <a:spAutoFit/>
          </a:bodyPr>
          <a:lstStyle/>
          <a:p>
            <a:pPr algn="ctr"/>
            <a:r>
              <a:rPr lang="en-US" b="1" dirty="0"/>
              <a:t>Table D 1.1</a:t>
            </a:r>
          </a:p>
          <a:p>
            <a:pPr algn="ctr"/>
            <a:r>
              <a:rPr lang="en-US" dirty="0"/>
              <a:t>Aluminum Hydraulic Shoring</a:t>
            </a:r>
          </a:p>
          <a:p>
            <a:pPr algn="ctr"/>
            <a:r>
              <a:rPr lang="en-US" dirty="0"/>
              <a:t>Vertical Shores for Soil Type A</a:t>
            </a:r>
          </a:p>
          <a:p>
            <a:pPr algn="ctr"/>
            <a:r>
              <a:rPr lang="en-US" b="1" dirty="0"/>
              <a:t>Table D 1.2</a:t>
            </a:r>
          </a:p>
          <a:p>
            <a:pPr algn="ctr"/>
            <a:r>
              <a:rPr lang="en-US" dirty="0"/>
              <a:t>Aluminum Hydraulic Shoring</a:t>
            </a:r>
          </a:p>
          <a:p>
            <a:pPr algn="ctr"/>
            <a:r>
              <a:rPr lang="en-US" dirty="0"/>
              <a:t>Vertical Shores for Soil Type b</a:t>
            </a:r>
          </a:p>
          <a:p>
            <a:pPr algn="ctr"/>
            <a:r>
              <a:rPr lang="en-US" b="1" dirty="0"/>
              <a:t>Table D 1.3</a:t>
            </a:r>
          </a:p>
          <a:p>
            <a:pPr algn="ctr"/>
            <a:r>
              <a:rPr lang="en-US" dirty="0"/>
              <a:t>Aluminum Hydraulic Shoring</a:t>
            </a:r>
          </a:p>
          <a:p>
            <a:pPr algn="ctr"/>
            <a:r>
              <a:rPr lang="en-US" dirty="0"/>
              <a:t>Vertical Shores for Soil Type c</a:t>
            </a:r>
          </a:p>
          <a:p>
            <a:pPr algn="ctr"/>
            <a:endParaRPr lang="en-US" dirty="0"/>
          </a:p>
        </p:txBody>
      </p:sp>
      <p:graphicFrame>
        <p:nvGraphicFramePr>
          <p:cNvPr id="9" name="Table 8">
            <a:extLst>
              <a:ext uri="{FF2B5EF4-FFF2-40B4-BE49-F238E27FC236}">
                <a16:creationId xmlns:a16="http://schemas.microsoft.com/office/drawing/2014/main" id="{C3C96044-8E79-4079-89A6-A2FD49EC7FC7}"/>
              </a:ext>
            </a:extLst>
          </p:cNvPr>
          <p:cNvGraphicFramePr>
            <a:graphicFrameLocks noGrp="1"/>
          </p:cNvGraphicFramePr>
          <p:nvPr>
            <p:extLst>
              <p:ext uri="{D42A27DB-BD31-4B8C-83A1-F6EECF244321}">
                <p14:modId xmlns:p14="http://schemas.microsoft.com/office/powerpoint/2010/main" val="4210202419"/>
              </p:ext>
            </p:extLst>
          </p:nvPr>
        </p:nvGraphicFramePr>
        <p:xfrm>
          <a:off x="4074694" y="3411649"/>
          <a:ext cx="4042610" cy="2775284"/>
        </p:xfrm>
        <a:graphic>
          <a:graphicData uri="http://schemas.openxmlformats.org/drawingml/2006/table">
            <a:tbl>
              <a:tblPr firstRow="1"/>
              <a:tblGrid>
                <a:gridCol w="4042610">
                  <a:extLst>
                    <a:ext uri="{9D8B030D-6E8A-4147-A177-3AD203B41FA5}">
                      <a16:colId xmlns:a16="http://schemas.microsoft.com/office/drawing/2014/main" val="4012556109"/>
                    </a:ext>
                  </a:extLst>
                </a:gridCol>
              </a:tblGrid>
              <a:tr h="2775284">
                <a:tc>
                  <a:txBody>
                    <a:bodyPr/>
                    <a:lstStyle/>
                    <a:p>
                      <a:endParaRPr lang="en-US" dirty="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3694783111"/>
                  </a:ext>
                </a:extLst>
              </a:tr>
            </a:tbl>
          </a:graphicData>
        </a:graphic>
      </p:graphicFrame>
      <p:sp>
        <p:nvSpPr>
          <p:cNvPr id="3" name="Content Placeholder 2">
            <a:extLst>
              <a:ext uri="{FF2B5EF4-FFF2-40B4-BE49-F238E27FC236}">
                <a16:creationId xmlns:a16="http://schemas.microsoft.com/office/drawing/2014/main" id="{245E607C-522B-46B2-99A8-040B9C0A63AD}"/>
              </a:ext>
            </a:extLst>
          </p:cNvPr>
          <p:cNvSpPr>
            <a:spLocks noGrp="1"/>
          </p:cNvSpPr>
          <p:nvPr>
            <p:ph idx="1"/>
          </p:nvPr>
        </p:nvSpPr>
        <p:spPr/>
        <p:txBody>
          <a:bodyPr/>
          <a:lstStyle/>
          <a:p>
            <a:r>
              <a:rPr lang="en-US" altLang="en-US" sz="4400" dirty="0">
                <a:ea typeface="Tahoma" panose="020B0604030504040204" pitchFamily="34" charset="0"/>
                <a:cs typeface="Tahoma" panose="020B0604030504040204" pitchFamily="34" charset="0"/>
              </a:rPr>
              <a:t>Hydraulic aluminum shoring tables</a:t>
            </a:r>
          </a:p>
          <a:p>
            <a:r>
              <a:rPr lang="en-US" altLang="en-US" sz="4400" dirty="0">
                <a:ea typeface="Tahoma" panose="020B0604030504040204" pitchFamily="34" charset="0"/>
                <a:cs typeface="Tahoma" panose="020B0604030504040204" pitchFamily="34" charset="0"/>
              </a:rPr>
              <a:t>Limitations</a:t>
            </a:r>
            <a:endParaRPr lang="en-US" altLang="en-US" sz="4000" dirty="0">
              <a:ea typeface="Tahoma" panose="020B0604030504040204" pitchFamily="34" charset="0"/>
              <a:cs typeface="Tahoma" panose="020B0604030504040204" pitchFamily="34" charset="0"/>
            </a:endParaRPr>
          </a:p>
          <a:p>
            <a:endParaRPr lang="en-US" dirty="0"/>
          </a:p>
        </p:txBody>
      </p:sp>
      <p:sp>
        <p:nvSpPr>
          <p:cNvPr id="2" name="Title 1">
            <a:extLst>
              <a:ext uri="{FF2B5EF4-FFF2-40B4-BE49-F238E27FC236}">
                <a16:creationId xmlns:a16="http://schemas.microsoft.com/office/drawing/2014/main" id="{5B4FDDDB-9F06-49A0-83BD-C520E38D3E03}"/>
              </a:ext>
            </a:extLst>
          </p:cNvPr>
          <p:cNvSpPr>
            <a:spLocks noGrp="1"/>
          </p:cNvSpPr>
          <p:nvPr>
            <p:ph type="title"/>
          </p:nvPr>
        </p:nvSpPr>
        <p:spPr/>
        <p:txBody>
          <a:bodyPr/>
          <a:lstStyle/>
          <a:p>
            <a:r>
              <a:rPr lang="en-US" dirty="0">
                <a:latin typeface="Arial Black" panose="020B0A04020102020204" pitchFamily="34" charset="0"/>
              </a:rPr>
              <a:t>Appendix D</a:t>
            </a:r>
            <a:endParaRPr lang="en-US" dirty="0"/>
          </a:p>
        </p:txBody>
      </p:sp>
    </p:spTree>
    <p:extLst>
      <p:ext uri="{BB962C8B-B14F-4D97-AF65-F5344CB8AC3E}">
        <p14:creationId xmlns:p14="http://schemas.microsoft.com/office/powerpoint/2010/main" val="134587013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36525"/>
            <a:ext cx="10515600" cy="1325563"/>
          </a:xfrm>
        </p:spPr>
        <p:txBody>
          <a:bodyPr/>
          <a:lstStyle/>
          <a:p>
            <a:pPr algn="ctr"/>
            <a:r>
              <a:rPr lang="en-US" dirty="0">
                <a:latin typeface="Arial Black" panose="020B0A04020102020204" pitchFamily="34" charset="0"/>
              </a:rPr>
              <a:t>Appendix D</a:t>
            </a:r>
          </a:p>
        </p:txBody>
      </p:sp>
      <p:sp>
        <p:nvSpPr>
          <p:cNvPr id="3" name="Content Placeholder 2"/>
          <p:cNvSpPr>
            <a:spLocks noGrp="1"/>
          </p:cNvSpPr>
          <p:nvPr>
            <p:ph idx="1"/>
          </p:nvPr>
        </p:nvSpPr>
        <p:spPr>
          <a:xfrm>
            <a:off x="838199" y="1951173"/>
            <a:ext cx="10389433" cy="4351338"/>
          </a:xfrm>
        </p:spPr>
        <p:txBody>
          <a:bodyPr>
            <a:normAutofit/>
          </a:bodyPr>
          <a:lstStyle/>
          <a:p>
            <a:pPr marL="0" indent="0">
              <a:buNone/>
            </a:pPr>
            <a:r>
              <a:rPr lang="en-US" altLang="en-US" sz="3200" dirty="0">
                <a:ea typeface="Tahoma" panose="020B0604030504040204" pitchFamily="34" charset="0"/>
                <a:cs typeface="Tahoma" panose="020B0604030504040204" pitchFamily="34" charset="0"/>
              </a:rPr>
              <a:t>Hydraulic aluminum shoring tables</a:t>
            </a:r>
          </a:p>
          <a:p>
            <a:pPr marL="0" indent="0">
              <a:buNone/>
            </a:pPr>
            <a:endParaRPr lang="en-US" altLang="en-US" sz="3200" dirty="0">
              <a:ea typeface="Tahoma" panose="020B0604030504040204" pitchFamily="34" charset="0"/>
              <a:cs typeface="Tahoma" panose="020B0604030504040204" pitchFamily="34" charset="0"/>
            </a:endParaRPr>
          </a:p>
          <a:p>
            <a:r>
              <a:rPr lang="en-US" altLang="en-US" sz="3200" dirty="0">
                <a:ea typeface="Tahoma" panose="020B0604030504040204" pitchFamily="34" charset="0"/>
                <a:cs typeface="Tahoma" panose="020B0604030504040204" pitchFamily="34" charset="0"/>
              </a:rPr>
              <a:t>One for each soil type</a:t>
            </a:r>
          </a:p>
          <a:p>
            <a:r>
              <a:rPr lang="en-US" altLang="en-US" sz="3200" dirty="0">
                <a:ea typeface="Tahoma" panose="020B0604030504040204" pitchFamily="34" charset="0"/>
                <a:cs typeface="Tahoma" panose="020B0604030504040204" pitchFamily="34" charset="0"/>
              </a:rPr>
              <a:t>Specify</a:t>
            </a:r>
          </a:p>
          <a:p>
            <a:pPr lvl="1"/>
            <a:r>
              <a:rPr lang="en-US" altLang="en-US" sz="2800" dirty="0">
                <a:ea typeface="Tahoma" panose="020B0604030504040204" pitchFamily="34" charset="0"/>
                <a:cs typeface="Tahoma" panose="020B0604030504040204" pitchFamily="34" charset="0"/>
              </a:rPr>
              <a:t>Cylinder diameters</a:t>
            </a:r>
          </a:p>
          <a:p>
            <a:pPr lvl="1"/>
            <a:r>
              <a:rPr lang="en-US" altLang="en-US" sz="2800" dirty="0">
                <a:ea typeface="Tahoma" panose="020B0604030504040204" pitchFamily="34" charset="0"/>
                <a:cs typeface="Tahoma" panose="020B0604030504040204" pitchFamily="34" charset="0"/>
              </a:rPr>
              <a:t>Maximum horizontal spacing</a:t>
            </a:r>
          </a:p>
          <a:p>
            <a:pPr lvl="1"/>
            <a:r>
              <a:rPr lang="en-US" altLang="en-US" sz="2800" dirty="0">
                <a:ea typeface="Tahoma" panose="020B0604030504040204" pitchFamily="34" charset="0"/>
                <a:cs typeface="Tahoma" panose="020B0604030504040204" pitchFamily="34" charset="0"/>
              </a:rPr>
              <a:t>Maximum vertical spacing</a:t>
            </a:r>
          </a:p>
          <a:p>
            <a:endParaRPr lang="en-US" altLang="en-US" sz="3200" dirty="0">
              <a:ea typeface="Tahoma" panose="020B0604030504040204" pitchFamily="34" charset="0"/>
              <a:cs typeface="Tahoma" panose="020B0604030504040204" pitchFamily="34" charset="0"/>
            </a:endParaRPr>
          </a:p>
          <a:p>
            <a:pPr marL="0" indent="0">
              <a:buNone/>
            </a:pPr>
            <a:endParaRPr lang="en-US" altLang="en-US" sz="3200" dirty="0">
              <a:ea typeface="Tahoma" panose="020B0604030504040204" pitchFamily="34" charset="0"/>
              <a:cs typeface="Tahoma" panose="020B0604030504040204" pitchFamily="34" charset="0"/>
            </a:endParaRPr>
          </a:p>
        </p:txBody>
      </p:sp>
      <p:sp>
        <p:nvSpPr>
          <p:cNvPr id="4" name="Slide Number Placeholder 3">
            <a:extLst>
              <a:ext uri="{FF2B5EF4-FFF2-40B4-BE49-F238E27FC236}">
                <a16:creationId xmlns:a16="http://schemas.microsoft.com/office/drawing/2014/main" id="{3100FEF7-740A-4DC0-8167-1891D79B5640}"/>
              </a:ext>
            </a:extLst>
          </p:cNvPr>
          <p:cNvSpPr>
            <a:spLocks noGrp="1"/>
          </p:cNvSpPr>
          <p:nvPr>
            <p:ph type="sldNum" sz="quarter" idx="12"/>
          </p:nvPr>
        </p:nvSpPr>
        <p:spPr/>
        <p:txBody>
          <a:bodyPr/>
          <a:lstStyle/>
          <a:p>
            <a:fld id="{5E779C6D-2D3D-407B-ABDD-AB2C83943F7F}" type="slidenum">
              <a:rPr lang="en-US" smtClean="0"/>
              <a:t>104</a:t>
            </a:fld>
            <a:endParaRPr lang="en-US"/>
          </a:p>
        </p:txBody>
      </p:sp>
    </p:spTree>
    <p:extLst>
      <p:ext uri="{BB962C8B-B14F-4D97-AF65-F5344CB8AC3E}">
        <p14:creationId xmlns:p14="http://schemas.microsoft.com/office/powerpoint/2010/main" val="10488425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36525"/>
            <a:ext cx="10515600" cy="1325563"/>
          </a:xfrm>
        </p:spPr>
        <p:txBody>
          <a:bodyPr/>
          <a:lstStyle/>
          <a:p>
            <a:pPr algn="ctr"/>
            <a:r>
              <a:rPr lang="en-US" dirty="0">
                <a:latin typeface="Arial Black" panose="020B0A04020102020204" pitchFamily="34" charset="0"/>
              </a:rPr>
              <a:t>Appendix D</a:t>
            </a:r>
          </a:p>
        </p:txBody>
      </p:sp>
      <p:sp>
        <p:nvSpPr>
          <p:cNvPr id="3" name="Content Placeholder 2"/>
          <p:cNvSpPr>
            <a:spLocks noGrp="1"/>
          </p:cNvSpPr>
          <p:nvPr>
            <p:ph idx="1"/>
          </p:nvPr>
        </p:nvSpPr>
        <p:spPr>
          <a:xfrm>
            <a:off x="838199" y="1951173"/>
            <a:ext cx="10389433" cy="4351338"/>
          </a:xfrm>
        </p:spPr>
        <p:txBody>
          <a:bodyPr>
            <a:normAutofit/>
          </a:bodyPr>
          <a:lstStyle/>
          <a:p>
            <a:pPr marL="0" indent="0">
              <a:buNone/>
            </a:pPr>
            <a:r>
              <a:rPr lang="en-US" altLang="en-US" sz="3200" dirty="0">
                <a:ea typeface="Tahoma" panose="020B0604030504040204" pitchFamily="34" charset="0"/>
                <a:cs typeface="Tahoma" panose="020B0604030504040204" pitchFamily="34" charset="0"/>
              </a:rPr>
              <a:t>Limitations:</a:t>
            </a:r>
          </a:p>
          <a:p>
            <a:pPr marL="0" indent="0">
              <a:buNone/>
            </a:pPr>
            <a:endParaRPr lang="en-US" altLang="en-US" sz="3200" dirty="0">
              <a:ea typeface="Tahoma" panose="020B0604030504040204" pitchFamily="34" charset="0"/>
              <a:cs typeface="Tahoma" panose="020B0604030504040204" pitchFamily="34" charset="0"/>
            </a:endParaRPr>
          </a:p>
          <a:p>
            <a:r>
              <a:rPr lang="en-US" altLang="en-US" sz="3200" dirty="0">
                <a:ea typeface="Tahoma" panose="020B0604030504040204" pitchFamily="34" charset="0"/>
                <a:cs typeface="Tahoma" panose="020B0604030504040204" pitchFamily="34" charset="0"/>
              </a:rPr>
              <a:t>Vertical loads on cross brace exceed 100lb./sq. ft.</a:t>
            </a:r>
          </a:p>
          <a:p>
            <a:r>
              <a:rPr lang="en-US" altLang="en-US" sz="3200" dirty="0">
                <a:ea typeface="Tahoma" panose="020B0604030504040204" pitchFamily="34" charset="0"/>
                <a:cs typeface="Tahoma" panose="020B0604030504040204" pitchFamily="34" charset="0"/>
              </a:rPr>
              <a:t>Surcharge from equipment over 20,000lb.</a:t>
            </a:r>
          </a:p>
          <a:p>
            <a:r>
              <a:rPr lang="en-US" altLang="en-US" sz="3200" dirty="0">
                <a:ea typeface="Tahoma" panose="020B0604030504040204" pitchFamily="34" charset="0"/>
                <a:cs typeface="Tahoma" panose="020B0604030504040204" pitchFamily="34" charset="0"/>
              </a:rPr>
              <a:t>Only the lower part of trench is shored</a:t>
            </a:r>
          </a:p>
          <a:p>
            <a:pPr marL="0" indent="0">
              <a:buNone/>
            </a:pPr>
            <a:endParaRPr lang="en-US" altLang="en-US" sz="3200" dirty="0">
              <a:ea typeface="Tahoma" panose="020B0604030504040204" pitchFamily="34" charset="0"/>
              <a:cs typeface="Tahoma" panose="020B0604030504040204" pitchFamily="34" charset="0"/>
            </a:endParaRPr>
          </a:p>
          <a:p>
            <a:pPr marL="0" indent="0">
              <a:buNone/>
            </a:pPr>
            <a:endParaRPr lang="en-US" altLang="en-US" sz="3200" dirty="0">
              <a:ea typeface="Tahoma" panose="020B0604030504040204" pitchFamily="34" charset="0"/>
              <a:cs typeface="Tahoma" panose="020B0604030504040204" pitchFamily="34" charset="0"/>
            </a:endParaRPr>
          </a:p>
          <a:p>
            <a:pPr marL="0" indent="0">
              <a:buNone/>
            </a:pPr>
            <a:endParaRPr lang="en-US" altLang="en-US" sz="3200" dirty="0">
              <a:ea typeface="Tahoma" panose="020B0604030504040204" pitchFamily="34" charset="0"/>
              <a:cs typeface="Tahoma" panose="020B0604030504040204" pitchFamily="34" charset="0"/>
            </a:endParaRPr>
          </a:p>
          <a:p>
            <a:pPr marL="0" indent="0">
              <a:buNone/>
            </a:pPr>
            <a:endParaRPr lang="en-US" altLang="en-US" sz="3200" dirty="0">
              <a:ea typeface="Tahoma" panose="020B0604030504040204" pitchFamily="34" charset="0"/>
              <a:cs typeface="Tahoma" panose="020B0604030504040204" pitchFamily="34" charset="0"/>
            </a:endParaRPr>
          </a:p>
        </p:txBody>
      </p:sp>
      <p:sp>
        <p:nvSpPr>
          <p:cNvPr id="4" name="Slide Number Placeholder 3">
            <a:extLst>
              <a:ext uri="{FF2B5EF4-FFF2-40B4-BE49-F238E27FC236}">
                <a16:creationId xmlns:a16="http://schemas.microsoft.com/office/drawing/2014/main" id="{3100FEF7-740A-4DC0-8167-1891D79B5640}"/>
              </a:ext>
            </a:extLst>
          </p:cNvPr>
          <p:cNvSpPr>
            <a:spLocks noGrp="1"/>
          </p:cNvSpPr>
          <p:nvPr>
            <p:ph type="sldNum" sz="quarter" idx="12"/>
          </p:nvPr>
        </p:nvSpPr>
        <p:spPr/>
        <p:txBody>
          <a:bodyPr/>
          <a:lstStyle/>
          <a:p>
            <a:fld id="{5E779C6D-2D3D-407B-ABDD-AB2C83943F7F}" type="slidenum">
              <a:rPr lang="en-US" smtClean="0"/>
              <a:t>105</a:t>
            </a:fld>
            <a:endParaRPr lang="en-US"/>
          </a:p>
        </p:txBody>
      </p:sp>
    </p:spTree>
    <p:extLst>
      <p:ext uri="{BB962C8B-B14F-4D97-AF65-F5344CB8AC3E}">
        <p14:creationId xmlns:p14="http://schemas.microsoft.com/office/powerpoint/2010/main" val="5083098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100FEF7-740A-4DC0-8167-1891D79B5640}"/>
              </a:ext>
            </a:extLst>
          </p:cNvPr>
          <p:cNvSpPr>
            <a:spLocks noGrp="1"/>
          </p:cNvSpPr>
          <p:nvPr>
            <p:ph type="sldNum" sz="quarter" idx="12"/>
          </p:nvPr>
        </p:nvSpPr>
        <p:spPr/>
        <p:txBody>
          <a:bodyPr/>
          <a:lstStyle/>
          <a:p>
            <a:fld id="{5E779C6D-2D3D-407B-ABDD-AB2C83943F7F}" type="slidenum">
              <a:rPr lang="en-US" smtClean="0"/>
              <a:t>106</a:t>
            </a:fld>
            <a:endParaRPr lang="en-US"/>
          </a:p>
        </p:txBody>
      </p:sp>
      <p:sp>
        <p:nvSpPr>
          <p:cNvPr id="6" name="TextBox 5">
            <a:extLst>
              <a:ext uri="{FF2B5EF4-FFF2-40B4-BE49-F238E27FC236}">
                <a16:creationId xmlns:a16="http://schemas.microsoft.com/office/drawing/2014/main" id="{438C4C44-237A-4B1B-8187-B806844CB8CD}"/>
              </a:ext>
            </a:extLst>
          </p:cNvPr>
          <p:cNvSpPr txBox="1"/>
          <p:nvPr/>
        </p:nvSpPr>
        <p:spPr>
          <a:xfrm>
            <a:off x="4148943" y="6352143"/>
            <a:ext cx="4793521" cy="369332"/>
          </a:xfrm>
          <a:prstGeom prst="rect">
            <a:avLst/>
          </a:prstGeom>
          <a:noFill/>
        </p:spPr>
        <p:txBody>
          <a:bodyPr wrap="square" rtlCol="0">
            <a:spAutoFit/>
          </a:bodyPr>
          <a:lstStyle/>
          <a:p>
            <a:r>
              <a:rPr lang="en-US" dirty="0"/>
              <a:t>These images courtesy of </a:t>
            </a:r>
            <a:r>
              <a:rPr lang="en-US" dirty="0">
                <a:hlinkClick r:id="rId3"/>
              </a:rPr>
              <a:t>OSHA.</a:t>
            </a:r>
            <a:endParaRPr lang="en-US" dirty="0"/>
          </a:p>
        </p:txBody>
      </p:sp>
      <p:pic>
        <p:nvPicPr>
          <p:cNvPr id="8" name="Picture 7" descr="An illustration of a trench jack (top), and a trench shield (bottom).">
            <a:extLst>
              <a:ext uri="{FF2B5EF4-FFF2-40B4-BE49-F238E27FC236}">
                <a16:creationId xmlns:a16="http://schemas.microsoft.com/office/drawing/2014/main" id="{22C2CC59-F12A-49AD-80F0-F07A42206881}"/>
              </a:ext>
            </a:extLst>
          </p:cNvPr>
          <p:cNvPicPr>
            <a:picLocks noChangeAspect="1"/>
          </p:cNvPicPr>
          <p:nvPr/>
        </p:nvPicPr>
        <p:blipFill>
          <a:blip r:embed="rId4"/>
          <a:stretch>
            <a:fillRect/>
          </a:stretch>
        </p:blipFill>
        <p:spPr>
          <a:xfrm>
            <a:off x="8272460" y="721281"/>
            <a:ext cx="3439572" cy="4674631"/>
          </a:xfrm>
          <a:prstGeom prst="rect">
            <a:avLst/>
          </a:prstGeom>
        </p:spPr>
      </p:pic>
      <p:pic>
        <p:nvPicPr>
          <p:cNvPr id="7" name="Picture 6" descr="An illustration of pneumatic/hydraulic shoring equipment.">
            <a:extLst>
              <a:ext uri="{FF2B5EF4-FFF2-40B4-BE49-F238E27FC236}">
                <a16:creationId xmlns:a16="http://schemas.microsoft.com/office/drawing/2014/main" id="{98C7195B-DFC7-452A-8E3C-39BE15021CE0}"/>
              </a:ext>
            </a:extLst>
          </p:cNvPr>
          <p:cNvPicPr>
            <a:picLocks noChangeAspect="1"/>
          </p:cNvPicPr>
          <p:nvPr/>
        </p:nvPicPr>
        <p:blipFill>
          <a:blip r:embed="rId5"/>
          <a:stretch>
            <a:fillRect/>
          </a:stretch>
        </p:blipFill>
        <p:spPr>
          <a:xfrm>
            <a:off x="3919535" y="3322227"/>
            <a:ext cx="4352925" cy="2743200"/>
          </a:xfrm>
          <a:prstGeom prst="rect">
            <a:avLst/>
          </a:prstGeom>
        </p:spPr>
      </p:pic>
      <p:pic>
        <p:nvPicPr>
          <p:cNvPr id="5" name="Picture 4" descr="An illustration of aluminum hydraulic shoring.">
            <a:extLst>
              <a:ext uri="{FF2B5EF4-FFF2-40B4-BE49-F238E27FC236}">
                <a16:creationId xmlns:a16="http://schemas.microsoft.com/office/drawing/2014/main" id="{04F91A8D-EFF1-42DB-989F-FBB5E5088331}"/>
              </a:ext>
            </a:extLst>
          </p:cNvPr>
          <p:cNvPicPr>
            <a:picLocks noChangeAspect="1"/>
          </p:cNvPicPr>
          <p:nvPr/>
        </p:nvPicPr>
        <p:blipFill>
          <a:blip r:embed="rId6"/>
          <a:stretch>
            <a:fillRect/>
          </a:stretch>
        </p:blipFill>
        <p:spPr>
          <a:xfrm>
            <a:off x="-165145" y="1897143"/>
            <a:ext cx="4537120" cy="4024152"/>
          </a:xfrm>
          <a:prstGeom prst="rect">
            <a:avLst/>
          </a:prstGeom>
        </p:spPr>
      </p:pic>
      <p:sp>
        <p:nvSpPr>
          <p:cNvPr id="3" name="Content Placeholder 2"/>
          <p:cNvSpPr>
            <a:spLocks noGrp="1"/>
          </p:cNvSpPr>
          <p:nvPr>
            <p:ph idx="1"/>
          </p:nvPr>
        </p:nvSpPr>
        <p:spPr>
          <a:xfrm>
            <a:off x="3467099" y="1462088"/>
            <a:ext cx="5257801" cy="702086"/>
          </a:xfrm>
        </p:spPr>
        <p:txBody>
          <a:bodyPr>
            <a:normAutofit/>
          </a:bodyPr>
          <a:lstStyle/>
          <a:p>
            <a:pPr marL="0" indent="0">
              <a:buNone/>
            </a:pPr>
            <a:r>
              <a:rPr lang="en-US" altLang="en-US" sz="3200" dirty="0">
                <a:ea typeface="Tahoma" panose="020B0604030504040204" pitchFamily="34" charset="0"/>
                <a:cs typeface="Tahoma" panose="020B0604030504040204" pitchFamily="34" charset="0"/>
              </a:rPr>
              <a:t>Alternatives to timber shoring</a:t>
            </a:r>
            <a:endParaRPr lang="en-US" altLang="en-US" sz="2800" dirty="0">
              <a:ea typeface="Tahoma" panose="020B0604030504040204" pitchFamily="34" charset="0"/>
              <a:cs typeface="Tahoma" panose="020B0604030504040204" pitchFamily="34" charset="0"/>
            </a:endParaRPr>
          </a:p>
          <a:p>
            <a:endParaRPr lang="en-US" altLang="en-US" sz="3200" dirty="0">
              <a:ea typeface="Tahoma" panose="020B0604030504040204" pitchFamily="34" charset="0"/>
              <a:cs typeface="Tahoma" panose="020B0604030504040204" pitchFamily="34" charset="0"/>
            </a:endParaRPr>
          </a:p>
          <a:p>
            <a:endParaRPr lang="en-US" altLang="en-US" sz="3200" dirty="0">
              <a:ea typeface="Tahoma" panose="020B0604030504040204" pitchFamily="34" charset="0"/>
              <a:cs typeface="Tahoma" panose="020B0604030504040204" pitchFamily="34" charset="0"/>
            </a:endParaRPr>
          </a:p>
          <a:p>
            <a:pPr marL="0" indent="0">
              <a:buNone/>
            </a:pPr>
            <a:endParaRPr lang="en-US" altLang="en-US" sz="3200" dirty="0">
              <a:ea typeface="Tahoma" panose="020B0604030504040204" pitchFamily="34" charset="0"/>
              <a:cs typeface="Tahoma" panose="020B0604030504040204" pitchFamily="34" charset="0"/>
            </a:endParaRPr>
          </a:p>
        </p:txBody>
      </p:sp>
      <p:sp>
        <p:nvSpPr>
          <p:cNvPr id="2" name="Title 1"/>
          <p:cNvSpPr>
            <a:spLocks noGrp="1"/>
          </p:cNvSpPr>
          <p:nvPr>
            <p:ph type="title"/>
          </p:nvPr>
        </p:nvSpPr>
        <p:spPr>
          <a:xfrm>
            <a:off x="838200" y="136525"/>
            <a:ext cx="10515600" cy="1325563"/>
          </a:xfrm>
        </p:spPr>
        <p:txBody>
          <a:bodyPr/>
          <a:lstStyle/>
          <a:p>
            <a:pPr algn="ctr"/>
            <a:r>
              <a:rPr lang="en-US" dirty="0">
                <a:latin typeface="Arial Black" panose="020B0A04020102020204" pitchFamily="34" charset="0"/>
              </a:rPr>
              <a:t>Appendix E</a:t>
            </a:r>
          </a:p>
        </p:txBody>
      </p:sp>
    </p:spTree>
    <p:extLst>
      <p:ext uri="{BB962C8B-B14F-4D97-AF65-F5344CB8AC3E}">
        <p14:creationId xmlns:p14="http://schemas.microsoft.com/office/powerpoint/2010/main" val="106776520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36525"/>
            <a:ext cx="10515600" cy="1325563"/>
          </a:xfrm>
        </p:spPr>
        <p:txBody>
          <a:bodyPr/>
          <a:lstStyle/>
          <a:p>
            <a:pPr algn="ctr"/>
            <a:r>
              <a:rPr lang="en-US" dirty="0">
                <a:latin typeface="Arial Black" panose="020B0A04020102020204" pitchFamily="34" charset="0"/>
              </a:rPr>
              <a:t>Appendix F</a:t>
            </a:r>
          </a:p>
        </p:txBody>
      </p:sp>
      <p:sp>
        <p:nvSpPr>
          <p:cNvPr id="3" name="Content Placeholder 2"/>
          <p:cNvSpPr>
            <a:spLocks noGrp="1"/>
          </p:cNvSpPr>
          <p:nvPr>
            <p:ph idx="1"/>
          </p:nvPr>
        </p:nvSpPr>
        <p:spPr>
          <a:xfrm>
            <a:off x="838199" y="1951173"/>
            <a:ext cx="10389433" cy="4351338"/>
          </a:xfrm>
        </p:spPr>
        <p:txBody>
          <a:bodyPr>
            <a:normAutofit/>
          </a:bodyPr>
          <a:lstStyle/>
          <a:p>
            <a:pPr marL="0" indent="0">
              <a:buNone/>
            </a:pPr>
            <a:r>
              <a:rPr lang="en-US" altLang="en-US" sz="3200" dirty="0">
                <a:ea typeface="Tahoma" panose="020B0604030504040204" pitchFamily="34" charset="0"/>
                <a:cs typeface="Tahoma" panose="020B0604030504040204" pitchFamily="34" charset="0"/>
              </a:rPr>
              <a:t>Decision trees for selection of protective systems:</a:t>
            </a:r>
          </a:p>
          <a:p>
            <a:pPr marL="0" indent="0">
              <a:buNone/>
            </a:pPr>
            <a:endParaRPr lang="en-US" altLang="en-US" sz="3200" dirty="0">
              <a:ea typeface="Tahoma" panose="020B0604030504040204" pitchFamily="34" charset="0"/>
              <a:cs typeface="Tahoma" panose="020B0604030504040204" pitchFamily="34" charset="0"/>
            </a:endParaRPr>
          </a:p>
          <a:p>
            <a:pPr marL="0" indent="0">
              <a:buNone/>
            </a:pPr>
            <a:r>
              <a:rPr lang="en-US" altLang="en-US" sz="3200" dirty="0">
                <a:ea typeface="Tahoma" panose="020B0604030504040204" pitchFamily="34" charset="0"/>
                <a:cs typeface="Tahoma" panose="020B0604030504040204" pitchFamily="34" charset="0"/>
              </a:rPr>
              <a:t>1-are protective systems needed? </a:t>
            </a:r>
          </a:p>
          <a:p>
            <a:pPr marL="0" indent="0">
              <a:buNone/>
            </a:pPr>
            <a:endParaRPr lang="en-US" altLang="en-US" sz="3200" dirty="0">
              <a:ea typeface="Tahoma" panose="020B0604030504040204" pitchFamily="34" charset="0"/>
              <a:cs typeface="Tahoma" panose="020B0604030504040204" pitchFamily="34" charset="0"/>
            </a:endParaRPr>
          </a:p>
          <a:p>
            <a:pPr marL="0" indent="0">
              <a:buNone/>
            </a:pPr>
            <a:r>
              <a:rPr lang="en-US" altLang="en-US" sz="3200" dirty="0">
                <a:ea typeface="Tahoma" panose="020B0604030504040204" pitchFamily="34" charset="0"/>
                <a:cs typeface="Tahoma" panose="020B0604030504040204" pitchFamily="34" charset="0"/>
              </a:rPr>
              <a:t>2-what standard to follow for sloping?</a:t>
            </a:r>
          </a:p>
          <a:p>
            <a:pPr marL="0" indent="0">
              <a:buNone/>
            </a:pPr>
            <a:endParaRPr lang="en-US" altLang="en-US" sz="3200" dirty="0">
              <a:ea typeface="Tahoma" panose="020B0604030504040204" pitchFamily="34" charset="0"/>
              <a:cs typeface="Tahoma" panose="020B0604030504040204" pitchFamily="34" charset="0"/>
            </a:endParaRPr>
          </a:p>
          <a:p>
            <a:pPr marL="0" indent="0">
              <a:buNone/>
            </a:pPr>
            <a:r>
              <a:rPr lang="en-US" altLang="en-US" sz="3200" dirty="0">
                <a:ea typeface="Tahoma" panose="020B0604030504040204" pitchFamily="34" charset="0"/>
                <a:cs typeface="Tahoma" panose="020B0604030504040204" pitchFamily="34" charset="0"/>
              </a:rPr>
              <a:t>3-what standard to follow for shoring &amp; shielding?</a:t>
            </a:r>
            <a:endParaRPr lang="en-US" altLang="en-US" sz="2800" dirty="0">
              <a:ea typeface="Tahoma" panose="020B0604030504040204" pitchFamily="34" charset="0"/>
              <a:cs typeface="Tahoma" panose="020B0604030504040204" pitchFamily="34" charset="0"/>
            </a:endParaRPr>
          </a:p>
          <a:p>
            <a:endParaRPr lang="en-US" altLang="en-US" sz="3200" dirty="0">
              <a:ea typeface="Tahoma" panose="020B0604030504040204" pitchFamily="34" charset="0"/>
              <a:cs typeface="Tahoma" panose="020B0604030504040204" pitchFamily="34" charset="0"/>
            </a:endParaRPr>
          </a:p>
          <a:p>
            <a:endParaRPr lang="en-US" altLang="en-US" sz="3200" dirty="0">
              <a:ea typeface="Tahoma" panose="020B0604030504040204" pitchFamily="34" charset="0"/>
              <a:cs typeface="Tahoma" panose="020B0604030504040204" pitchFamily="34" charset="0"/>
            </a:endParaRPr>
          </a:p>
          <a:p>
            <a:pPr marL="0" indent="0">
              <a:buNone/>
            </a:pPr>
            <a:endParaRPr lang="en-US" altLang="en-US" sz="3200" dirty="0">
              <a:ea typeface="Tahoma" panose="020B0604030504040204" pitchFamily="34" charset="0"/>
              <a:cs typeface="Tahoma" panose="020B0604030504040204" pitchFamily="34" charset="0"/>
            </a:endParaRPr>
          </a:p>
        </p:txBody>
      </p:sp>
      <p:sp>
        <p:nvSpPr>
          <p:cNvPr id="4" name="Slide Number Placeholder 3">
            <a:extLst>
              <a:ext uri="{FF2B5EF4-FFF2-40B4-BE49-F238E27FC236}">
                <a16:creationId xmlns:a16="http://schemas.microsoft.com/office/drawing/2014/main" id="{3100FEF7-740A-4DC0-8167-1891D79B5640}"/>
              </a:ext>
            </a:extLst>
          </p:cNvPr>
          <p:cNvSpPr>
            <a:spLocks noGrp="1"/>
          </p:cNvSpPr>
          <p:nvPr>
            <p:ph type="sldNum" sz="quarter" idx="12"/>
          </p:nvPr>
        </p:nvSpPr>
        <p:spPr/>
        <p:txBody>
          <a:bodyPr/>
          <a:lstStyle/>
          <a:p>
            <a:fld id="{5E779C6D-2D3D-407B-ABDD-AB2C83943F7F}" type="slidenum">
              <a:rPr lang="en-US" smtClean="0"/>
              <a:t>107</a:t>
            </a:fld>
            <a:endParaRPr lang="en-US"/>
          </a:p>
        </p:txBody>
      </p:sp>
    </p:spTree>
    <p:extLst>
      <p:ext uri="{BB962C8B-B14F-4D97-AF65-F5344CB8AC3E}">
        <p14:creationId xmlns:p14="http://schemas.microsoft.com/office/powerpoint/2010/main" val="90057237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BA9601F-D79E-4B88-8AB0-848139B2BEC6}"/>
              </a:ext>
            </a:extLst>
          </p:cNvPr>
          <p:cNvSpPr>
            <a:spLocks noGrp="1"/>
          </p:cNvSpPr>
          <p:nvPr>
            <p:ph type="sldNum" sz="quarter" idx="12"/>
          </p:nvPr>
        </p:nvSpPr>
        <p:spPr/>
        <p:txBody>
          <a:bodyPr/>
          <a:lstStyle/>
          <a:p>
            <a:fld id="{5E779C6D-2D3D-407B-ABDD-AB2C83943F7F}" type="slidenum">
              <a:rPr lang="en-US" smtClean="0"/>
              <a:t>108</a:t>
            </a:fld>
            <a:endParaRPr lang="en-US"/>
          </a:p>
        </p:txBody>
      </p:sp>
      <p:sp>
        <p:nvSpPr>
          <p:cNvPr id="39" name="TextBox 38">
            <a:extLst>
              <a:ext uri="{FF2B5EF4-FFF2-40B4-BE49-F238E27FC236}">
                <a16:creationId xmlns:a16="http://schemas.microsoft.com/office/drawing/2014/main" id="{3EF157F3-FEE9-44C4-8B9D-B648ED2F54B4}"/>
              </a:ext>
            </a:extLst>
          </p:cNvPr>
          <p:cNvSpPr txBox="1"/>
          <p:nvPr/>
        </p:nvSpPr>
        <p:spPr>
          <a:xfrm>
            <a:off x="9609221" y="5041463"/>
            <a:ext cx="1395662" cy="373299"/>
          </a:xfrm>
          <a:prstGeom prst="rect">
            <a:avLst/>
          </a:prstGeom>
          <a:noFill/>
        </p:spPr>
        <p:txBody>
          <a:bodyPr wrap="square" rtlCol="0">
            <a:spAutoFit/>
          </a:bodyPr>
          <a:lstStyle/>
          <a:p>
            <a:r>
              <a:rPr lang="en-US" dirty="0"/>
              <a:t>Go to Fig. 3</a:t>
            </a:r>
          </a:p>
        </p:txBody>
      </p:sp>
      <p:cxnSp>
        <p:nvCxnSpPr>
          <p:cNvPr id="47" name="Straight Connector 46">
            <a:extLst>
              <a:ext uri="{FF2B5EF4-FFF2-40B4-BE49-F238E27FC236}">
                <a16:creationId xmlns:a16="http://schemas.microsoft.com/office/drawing/2014/main" id="{609A8CBE-0062-4478-B7FE-B3FB2385490E}"/>
              </a:ext>
              <a:ext uri="{C183D7F6-B498-43B3-948B-1728B52AA6E4}">
                <adec:decorative xmlns:adec="http://schemas.microsoft.com/office/drawing/2017/decorative" val="1"/>
              </a:ext>
            </a:extLst>
          </p:cNvPr>
          <p:cNvCxnSpPr>
            <a:cxnSpLocks/>
            <a:endCxn id="44" idx="1"/>
          </p:cNvCxnSpPr>
          <p:nvPr/>
        </p:nvCxnSpPr>
        <p:spPr>
          <a:xfrm>
            <a:off x="2590800" y="5249779"/>
            <a:ext cx="7018421" cy="0"/>
          </a:xfrm>
          <a:prstGeom prst="line">
            <a:avLst/>
          </a:prstGeom>
        </p:spPr>
        <p:style>
          <a:lnRef idx="2">
            <a:schemeClr val="dk1"/>
          </a:lnRef>
          <a:fillRef idx="0">
            <a:schemeClr val="dk1"/>
          </a:fillRef>
          <a:effectRef idx="1">
            <a:schemeClr val="dk1"/>
          </a:effectRef>
          <a:fontRef idx="minor">
            <a:schemeClr val="tx1"/>
          </a:fontRef>
        </p:style>
      </p:cxnSp>
      <p:graphicFrame>
        <p:nvGraphicFramePr>
          <p:cNvPr id="44" name="Table 43">
            <a:extLst>
              <a:ext uri="{FF2B5EF4-FFF2-40B4-BE49-F238E27FC236}">
                <a16:creationId xmlns:a16="http://schemas.microsoft.com/office/drawing/2014/main" id="{403E3B3C-F63C-4915-AD54-7D5288CEB571}"/>
              </a:ext>
            </a:extLst>
          </p:cNvPr>
          <p:cNvGraphicFramePr>
            <a:graphicFrameLocks noGrp="1"/>
          </p:cNvGraphicFramePr>
          <p:nvPr>
            <p:extLst>
              <p:ext uri="{D42A27DB-BD31-4B8C-83A1-F6EECF244321}">
                <p14:modId xmlns:p14="http://schemas.microsoft.com/office/powerpoint/2010/main" val="1832850907"/>
              </p:ext>
            </p:extLst>
          </p:nvPr>
        </p:nvGraphicFramePr>
        <p:xfrm>
          <a:off x="9609221" y="5021179"/>
          <a:ext cx="1411705" cy="457200"/>
        </p:xfrm>
        <a:graphic>
          <a:graphicData uri="http://schemas.openxmlformats.org/drawingml/2006/table">
            <a:tbl>
              <a:tblPr firstRow="1"/>
              <a:tblGrid>
                <a:gridCol w="1411705">
                  <a:extLst>
                    <a:ext uri="{9D8B030D-6E8A-4147-A177-3AD203B41FA5}">
                      <a16:colId xmlns:a16="http://schemas.microsoft.com/office/drawing/2014/main" val="453344526"/>
                    </a:ext>
                  </a:extLst>
                </a:gridCol>
              </a:tblGrid>
              <a:tr h="385010">
                <a:tc>
                  <a:txBody>
                    <a:bodyPr/>
                    <a:lstStyle/>
                    <a:p>
                      <a:endParaRPr lang="en-US" dirty="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516747232"/>
                  </a:ext>
                </a:extLst>
              </a:tr>
            </a:tbl>
          </a:graphicData>
        </a:graphic>
      </p:graphicFrame>
      <p:sp>
        <p:nvSpPr>
          <p:cNvPr id="54" name="TextBox 53">
            <a:extLst>
              <a:ext uri="{FF2B5EF4-FFF2-40B4-BE49-F238E27FC236}">
                <a16:creationId xmlns:a16="http://schemas.microsoft.com/office/drawing/2014/main" id="{4E19280B-28BF-4506-8FD5-CDE45B40E12E}"/>
              </a:ext>
            </a:extLst>
          </p:cNvPr>
          <p:cNvSpPr txBox="1"/>
          <p:nvPr/>
        </p:nvSpPr>
        <p:spPr>
          <a:xfrm>
            <a:off x="6382499" y="4836513"/>
            <a:ext cx="2948243" cy="369332"/>
          </a:xfrm>
          <a:prstGeom prst="rect">
            <a:avLst/>
          </a:prstGeom>
          <a:noFill/>
        </p:spPr>
        <p:txBody>
          <a:bodyPr wrap="none" rtlCol="0">
            <a:spAutoFit/>
          </a:bodyPr>
          <a:lstStyle/>
          <a:p>
            <a:r>
              <a:rPr lang="en-US" dirty="0"/>
              <a:t>Shoring or Shielding Selected</a:t>
            </a:r>
          </a:p>
        </p:txBody>
      </p:sp>
      <p:sp>
        <p:nvSpPr>
          <p:cNvPr id="38" name="TextBox 37">
            <a:extLst>
              <a:ext uri="{FF2B5EF4-FFF2-40B4-BE49-F238E27FC236}">
                <a16:creationId xmlns:a16="http://schemas.microsoft.com/office/drawing/2014/main" id="{A8706039-36B6-423E-A642-1064658B7D0A}"/>
              </a:ext>
            </a:extLst>
          </p:cNvPr>
          <p:cNvSpPr txBox="1"/>
          <p:nvPr/>
        </p:nvSpPr>
        <p:spPr>
          <a:xfrm>
            <a:off x="1122949" y="5041464"/>
            <a:ext cx="1395662" cy="373299"/>
          </a:xfrm>
          <a:prstGeom prst="rect">
            <a:avLst/>
          </a:prstGeom>
          <a:noFill/>
        </p:spPr>
        <p:txBody>
          <a:bodyPr wrap="square" rtlCol="0">
            <a:spAutoFit/>
          </a:bodyPr>
          <a:lstStyle/>
          <a:p>
            <a:r>
              <a:rPr lang="en-US" dirty="0"/>
              <a:t>Go to Fig. 2</a:t>
            </a:r>
          </a:p>
        </p:txBody>
      </p:sp>
      <p:graphicFrame>
        <p:nvGraphicFramePr>
          <p:cNvPr id="43" name="Table 42">
            <a:extLst>
              <a:ext uri="{FF2B5EF4-FFF2-40B4-BE49-F238E27FC236}">
                <a16:creationId xmlns:a16="http://schemas.microsoft.com/office/drawing/2014/main" id="{69C1F96B-5CFA-4B11-B319-698E9DC4A893}"/>
              </a:ext>
            </a:extLst>
          </p:cNvPr>
          <p:cNvGraphicFramePr>
            <a:graphicFrameLocks noGrp="1"/>
          </p:cNvGraphicFramePr>
          <p:nvPr>
            <p:extLst>
              <p:ext uri="{D42A27DB-BD31-4B8C-83A1-F6EECF244321}">
                <p14:modId xmlns:p14="http://schemas.microsoft.com/office/powerpoint/2010/main" val="2634862689"/>
              </p:ext>
            </p:extLst>
          </p:nvPr>
        </p:nvGraphicFramePr>
        <p:xfrm>
          <a:off x="1122947" y="5005137"/>
          <a:ext cx="1395664" cy="457200"/>
        </p:xfrm>
        <a:graphic>
          <a:graphicData uri="http://schemas.openxmlformats.org/drawingml/2006/table">
            <a:tbl>
              <a:tblPr firstRow="1"/>
              <a:tblGrid>
                <a:gridCol w="1395664">
                  <a:extLst>
                    <a:ext uri="{9D8B030D-6E8A-4147-A177-3AD203B41FA5}">
                      <a16:colId xmlns:a16="http://schemas.microsoft.com/office/drawing/2014/main" val="1761492626"/>
                    </a:ext>
                  </a:extLst>
                </a:gridCol>
              </a:tblGrid>
              <a:tr h="401052">
                <a:tc>
                  <a:txBody>
                    <a:bodyPr/>
                    <a:lstStyle/>
                    <a:p>
                      <a:endParaRPr lang="en-US" dirty="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2043572139"/>
                  </a:ext>
                </a:extLst>
              </a:tr>
            </a:tbl>
          </a:graphicData>
        </a:graphic>
      </p:graphicFrame>
      <p:cxnSp>
        <p:nvCxnSpPr>
          <p:cNvPr id="46" name="Straight Connector 45">
            <a:extLst>
              <a:ext uri="{FF2B5EF4-FFF2-40B4-BE49-F238E27FC236}">
                <a16:creationId xmlns:a16="http://schemas.microsoft.com/office/drawing/2014/main" id="{E80C6FEB-5CC2-4004-81E0-E9BEC228E7B9}"/>
              </a:ext>
              <a:ext uri="{C183D7F6-B498-43B3-948B-1728B52AA6E4}">
                <adec:decorative xmlns:adec="http://schemas.microsoft.com/office/drawing/2017/decorative" val="1"/>
              </a:ext>
            </a:extLst>
          </p:cNvPr>
          <p:cNvCxnSpPr/>
          <p:nvPr/>
        </p:nvCxnSpPr>
        <p:spPr>
          <a:xfrm>
            <a:off x="6096000" y="4275221"/>
            <a:ext cx="8021" cy="974558"/>
          </a:xfrm>
          <a:prstGeom prst="line">
            <a:avLst/>
          </a:prstGeom>
        </p:spPr>
        <p:style>
          <a:lnRef idx="2">
            <a:schemeClr val="dk1"/>
          </a:lnRef>
          <a:fillRef idx="0">
            <a:schemeClr val="dk1"/>
          </a:fillRef>
          <a:effectRef idx="1">
            <a:schemeClr val="dk1"/>
          </a:effectRef>
          <a:fontRef idx="minor">
            <a:schemeClr val="tx1"/>
          </a:fontRef>
        </p:style>
      </p:cxnSp>
      <p:graphicFrame>
        <p:nvGraphicFramePr>
          <p:cNvPr id="9" name="Table 8">
            <a:extLst>
              <a:ext uri="{FF2B5EF4-FFF2-40B4-BE49-F238E27FC236}">
                <a16:creationId xmlns:a16="http://schemas.microsoft.com/office/drawing/2014/main" id="{B0A4A95D-E949-4030-A19A-89A65D70B503}"/>
              </a:ext>
            </a:extLst>
          </p:cNvPr>
          <p:cNvGraphicFramePr>
            <a:graphicFrameLocks noGrp="1"/>
          </p:cNvGraphicFramePr>
          <p:nvPr>
            <p:extLst>
              <p:ext uri="{D42A27DB-BD31-4B8C-83A1-F6EECF244321}">
                <p14:modId xmlns:p14="http://schemas.microsoft.com/office/powerpoint/2010/main" val="2802598263"/>
              </p:ext>
            </p:extLst>
          </p:nvPr>
        </p:nvGraphicFramePr>
        <p:xfrm>
          <a:off x="1612231" y="1728537"/>
          <a:ext cx="3128211" cy="457200"/>
        </p:xfrm>
        <a:graphic>
          <a:graphicData uri="http://schemas.openxmlformats.org/drawingml/2006/table">
            <a:tbl>
              <a:tblPr firstRow="1"/>
              <a:tblGrid>
                <a:gridCol w="3128211">
                  <a:extLst>
                    <a:ext uri="{9D8B030D-6E8A-4147-A177-3AD203B41FA5}">
                      <a16:colId xmlns:a16="http://schemas.microsoft.com/office/drawing/2014/main" val="1719973046"/>
                    </a:ext>
                  </a:extLst>
                </a:gridCol>
              </a:tblGrid>
              <a:tr h="385010">
                <a:tc>
                  <a:txBody>
                    <a:bodyPr/>
                    <a:lstStyle/>
                    <a:p>
                      <a:endParaRPr lang="en-US" dirty="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44278322"/>
                  </a:ext>
                </a:extLst>
              </a:tr>
            </a:tbl>
          </a:graphicData>
        </a:graphic>
      </p:graphicFrame>
      <p:sp>
        <p:nvSpPr>
          <p:cNvPr id="53" name="TextBox 52">
            <a:extLst>
              <a:ext uri="{FF2B5EF4-FFF2-40B4-BE49-F238E27FC236}">
                <a16:creationId xmlns:a16="http://schemas.microsoft.com/office/drawing/2014/main" id="{D7747A71-A751-400A-B88C-F04DE8CDC998}"/>
              </a:ext>
            </a:extLst>
          </p:cNvPr>
          <p:cNvSpPr txBox="1"/>
          <p:nvPr/>
        </p:nvSpPr>
        <p:spPr>
          <a:xfrm>
            <a:off x="3435913" y="4848363"/>
            <a:ext cx="1742785" cy="369332"/>
          </a:xfrm>
          <a:prstGeom prst="rect">
            <a:avLst/>
          </a:prstGeom>
          <a:noFill/>
        </p:spPr>
        <p:txBody>
          <a:bodyPr wrap="none" rtlCol="0">
            <a:spAutoFit/>
          </a:bodyPr>
          <a:lstStyle/>
          <a:p>
            <a:r>
              <a:rPr lang="en-US" dirty="0"/>
              <a:t>Sloping Selected</a:t>
            </a:r>
          </a:p>
        </p:txBody>
      </p:sp>
      <p:cxnSp>
        <p:nvCxnSpPr>
          <p:cNvPr id="30" name="Straight Connector 29">
            <a:extLst>
              <a:ext uri="{FF2B5EF4-FFF2-40B4-BE49-F238E27FC236}">
                <a16:creationId xmlns:a16="http://schemas.microsoft.com/office/drawing/2014/main" id="{1418F1D6-D3B1-4FE7-8202-5ED04E8F8FBC}"/>
              </a:ext>
              <a:ext uri="{C183D7F6-B498-43B3-948B-1728B52AA6E4}">
                <adec:decorative xmlns:adec="http://schemas.microsoft.com/office/drawing/2017/decorative" val="1"/>
              </a:ext>
            </a:extLst>
          </p:cNvPr>
          <p:cNvCxnSpPr/>
          <p:nvPr/>
        </p:nvCxnSpPr>
        <p:spPr>
          <a:xfrm>
            <a:off x="2490595" y="4026568"/>
            <a:ext cx="1279300" cy="0"/>
          </a:xfrm>
          <a:prstGeom prst="line">
            <a:avLst/>
          </a:prstGeom>
        </p:spPr>
        <p:style>
          <a:lnRef idx="2">
            <a:schemeClr val="dk1"/>
          </a:lnRef>
          <a:fillRef idx="0">
            <a:schemeClr val="dk1"/>
          </a:fillRef>
          <a:effectRef idx="1">
            <a:schemeClr val="dk1"/>
          </a:effectRef>
          <a:fontRef idx="minor">
            <a:schemeClr val="tx1"/>
          </a:fontRef>
        </p:style>
      </p:cxnSp>
      <p:sp>
        <p:nvSpPr>
          <p:cNvPr id="36" name="Rectangle 35">
            <a:extLst>
              <a:ext uri="{FF2B5EF4-FFF2-40B4-BE49-F238E27FC236}">
                <a16:creationId xmlns:a16="http://schemas.microsoft.com/office/drawing/2014/main" id="{38327E57-3FE0-4B4F-B390-1BAF6796BF6F}"/>
              </a:ext>
            </a:extLst>
          </p:cNvPr>
          <p:cNvSpPr/>
          <p:nvPr/>
        </p:nvSpPr>
        <p:spPr>
          <a:xfrm>
            <a:off x="2804309" y="3633355"/>
            <a:ext cx="620683" cy="369332"/>
          </a:xfrm>
          <a:prstGeom prst="rect">
            <a:avLst/>
          </a:prstGeom>
        </p:spPr>
        <p:txBody>
          <a:bodyPr wrap="none">
            <a:spAutoFit/>
          </a:bodyPr>
          <a:lstStyle/>
          <a:p>
            <a:r>
              <a:rPr lang="en-US" dirty="0"/>
              <a:t>YES</a:t>
            </a:r>
          </a:p>
        </p:txBody>
      </p:sp>
      <p:sp>
        <p:nvSpPr>
          <p:cNvPr id="19" name="TextBox 18">
            <a:extLst>
              <a:ext uri="{FF2B5EF4-FFF2-40B4-BE49-F238E27FC236}">
                <a16:creationId xmlns:a16="http://schemas.microsoft.com/office/drawing/2014/main" id="{A9FCB4AC-1553-49F8-A3B6-0ADBBCA0B43A}"/>
              </a:ext>
            </a:extLst>
          </p:cNvPr>
          <p:cNvSpPr txBox="1"/>
          <p:nvPr/>
        </p:nvSpPr>
        <p:spPr>
          <a:xfrm>
            <a:off x="3922152" y="2763254"/>
            <a:ext cx="4307589" cy="369332"/>
          </a:xfrm>
          <a:prstGeom prst="rect">
            <a:avLst/>
          </a:prstGeom>
          <a:noFill/>
        </p:spPr>
        <p:txBody>
          <a:bodyPr wrap="none" rtlCol="0">
            <a:spAutoFit/>
          </a:bodyPr>
          <a:lstStyle/>
          <a:p>
            <a:r>
              <a:rPr lang="en-US" dirty="0"/>
              <a:t>Excavation may be made with vertical sides.</a:t>
            </a:r>
          </a:p>
        </p:txBody>
      </p:sp>
      <p:sp>
        <p:nvSpPr>
          <p:cNvPr id="37" name="Rectangle 36">
            <a:extLst>
              <a:ext uri="{FF2B5EF4-FFF2-40B4-BE49-F238E27FC236}">
                <a16:creationId xmlns:a16="http://schemas.microsoft.com/office/drawing/2014/main" id="{84BBBE12-00DF-47DB-92FE-6C1A649ADACF}"/>
              </a:ext>
            </a:extLst>
          </p:cNvPr>
          <p:cNvSpPr/>
          <p:nvPr/>
        </p:nvSpPr>
        <p:spPr>
          <a:xfrm>
            <a:off x="8600020" y="2530626"/>
            <a:ext cx="620683" cy="369332"/>
          </a:xfrm>
          <a:prstGeom prst="rect">
            <a:avLst/>
          </a:prstGeom>
        </p:spPr>
        <p:txBody>
          <a:bodyPr wrap="none">
            <a:spAutoFit/>
          </a:bodyPr>
          <a:lstStyle/>
          <a:p>
            <a:r>
              <a:rPr lang="en-US" dirty="0"/>
              <a:t>YES</a:t>
            </a:r>
          </a:p>
        </p:txBody>
      </p:sp>
      <p:graphicFrame>
        <p:nvGraphicFramePr>
          <p:cNvPr id="20" name="Table 19">
            <a:extLst>
              <a:ext uri="{FF2B5EF4-FFF2-40B4-BE49-F238E27FC236}">
                <a16:creationId xmlns:a16="http://schemas.microsoft.com/office/drawing/2014/main" id="{7D105F23-60BE-4689-B7FB-6D69B3E5DB50}"/>
              </a:ext>
            </a:extLst>
          </p:cNvPr>
          <p:cNvGraphicFramePr>
            <a:graphicFrameLocks noGrp="1"/>
          </p:cNvGraphicFramePr>
          <p:nvPr>
            <p:extLst>
              <p:ext uri="{D42A27DB-BD31-4B8C-83A1-F6EECF244321}">
                <p14:modId xmlns:p14="http://schemas.microsoft.com/office/powerpoint/2010/main" val="1926802507"/>
              </p:ext>
            </p:extLst>
          </p:nvPr>
        </p:nvGraphicFramePr>
        <p:xfrm>
          <a:off x="3898232" y="2759242"/>
          <a:ext cx="4331368" cy="457200"/>
        </p:xfrm>
        <a:graphic>
          <a:graphicData uri="http://schemas.openxmlformats.org/drawingml/2006/table">
            <a:tbl>
              <a:tblPr firstRow="1"/>
              <a:tblGrid>
                <a:gridCol w="4331368">
                  <a:extLst>
                    <a:ext uri="{9D8B030D-6E8A-4147-A177-3AD203B41FA5}">
                      <a16:colId xmlns:a16="http://schemas.microsoft.com/office/drawing/2014/main" val="1188682102"/>
                    </a:ext>
                  </a:extLst>
                </a:gridCol>
              </a:tblGrid>
              <a:tr h="417095">
                <a:tc>
                  <a:txBody>
                    <a:bodyPr/>
                    <a:lstStyle/>
                    <a:p>
                      <a:endParaRPr lang="en-US" dirty="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2019348366"/>
                  </a:ext>
                </a:extLst>
              </a:tr>
            </a:tbl>
          </a:graphicData>
        </a:graphic>
      </p:graphicFrame>
      <p:sp>
        <p:nvSpPr>
          <p:cNvPr id="34" name="Rectangle 33">
            <a:extLst>
              <a:ext uri="{FF2B5EF4-FFF2-40B4-BE49-F238E27FC236}">
                <a16:creationId xmlns:a16="http://schemas.microsoft.com/office/drawing/2014/main" id="{011E5DB4-1287-438D-A754-5D462077D0B4}"/>
              </a:ext>
            </a:extLst>
          </p:cNvPr>
          <p:cNvSpPr/>
          <p:nvPr/>
        </p:nvSpPr>
        <p:spPr>
          <a:xfrm>
            <a:off x="2871199" y="2554524"/>
            <a:ext cx="518091" cy="369332"/>
          </a:xfrm>
          <a:prstGeom prst="rect">
            <a:avLst/>
          </a:prstGeom>
        </p:spPr>
        <p:txBody>
          <a:bodyPr wrap="none">
            <a:spAutoFit/>
          </a:bodyPr>
          <a:lstStyle/>
          <a:p>
            <a:r>
              <a:rPr lang="en-US"/>
              <a:t>NO</a:t>
            </a:r>
            <a:endParaRPr lang="en-US" dirty="0"/>
          </a:p>
        </p:txBody>
      </p:sp>
      <p:sp>
        <p:nvSpPr>
          <p:cNvPr id="21" name="TextBox 20">
            <a:extLst>
              <a:ext uri="{FF2B5EF4-FFF2-40B4-BE49-F238E27FC236}">
                <a16:creationId xmlns:a16="http://schemas.microsoft.com/office/drawing/2014/main" id="{A665E13C-D93C-4E86-9065-A0F97409258B}"/>
              </a:ext>
            </a:extLst>
          </p:cNvPr>
          <p:cNvSpPr txBox="1"/>
          <p:nvPr/>
        </p:nvSpPr>
        <p:spPr>
          <a:xfrm>
            <a:off x="3797911" y="3789946"/>
            <a:ext cx="4532010" cy="369332"/>
          </a:xfrm>
          <a:prstGeom prst="rect">
            <a:avLst/>
          </a:prstGeom>
          <a:noFill/>
        </p:spPr>
        <p:txBody>
          <a:bodyPr wrap="none" rtlCol="0">
            <a:spAutoFit/>
          </a:bodyPr>
          <a:lstStyle/>
          <a:p>
            <a:r>
              <a:rPr lang="en-US" dirty="0"/>
              <a:t>Excavation must be sloped, shored or shielded.</a:t>
            </a:r>
          </a:p>
        </p:txBody>
      </p:sp>
      <p:cxnSp>
        <p:nvCxnSpPr>
          <p:cNvPr id="31" name="Straight Connector 30">
            <a:extLst>
              <a:ext uri="{FF2B5EF4-FFF2-40B4-BE49-F238E27FC236}">
                <a16:creationId xmlns:a16="http://schemas.microsoft.com/office/drawing/2014/main" id="{A2ECF379-3EE8-413D-B430-7AB1DA41A68B}"/>
              </a:ext>
              <a:ext uri="{C183D7F6-B498-43B3-948B-1728B52AA6E4}">
                <adec:decorative xmlns:adec="http://schemas.microsoft.com/office/drawing/2017/decorative" val="1"/>
              </a:ext>
            </a:extLst>
          </p:cNvPr>
          <p:cNvCxnSpPr/>
          <p:nvPr/>
        </p:nvCxnSpPr>
        <p:spPr>
          <a:xfrm>
            <a:off x="8362005" y="4058652"/>
            <a:ext cx="1279300" cy="0"/>
          </a:xfrm>
          <a:prstGeom prst="line">
            <a:avLst/>
          </a:prstGeom>
        </p:spPr>
        <p:style>
          <a:lnRef idx="2">
            <a:schemeClr val="dk1"/>
          </a:lnRef>
          <a:fillRef idx="0">
            <a:schemeClr val="dk1"/>
          </a:fillRef>
          <a:effectRef idx="1">
            <a:schemeClr val="dk1"/>
          </a:effectRef>
          <a:fontRef idx="minor">
            <a:schemeClr val="tx1"/>
          </a:fontRef>
        </p:style>
      </p:cxnSp>
      <p:cxnSp>
        <p:nvCxnSpPr>
          <p:cNvPr id="28" name="Straight Connector 27">
            <a:extLst>
              <a:ext uri="{FF2B5EF4-FFF2-40B4-BE49-F238E27FC236}">
                <a16:creationId xmlns:a16="http://schemas.microsoft.com/office/drawing/2014/main" id="{539099C8-B1B2-4675-8869-5677D10D9FBC}"/>
              </a:ext>
              <a:ext uri="{C183D7F6-B498-43B3-948B-1728B52AA6E4}">
                <adec:decorative xmlns:adec="http://schemas.microsoft.com/office/drawing/2017/decorative" val="1"/>
              </a:ext>
            </a:extLst>
          </p:cNvPr>
          <p:cNvCxnSpPr/>
          <p:nvPr/>
        </p:nvCxnSpPr>
        <p:spPr>
          <a:xfrm>
            <a:off x="2518611" y="2987842"/>
            <a:ext cx="1279300" cy="0"/>
          </a:xfrm>
          <a:prstGeom prst="line">
            <a:avLst/>
          </a:prstGeom>
        </p:spPr>
        <p:style>
          <a:lnRef idx="2">
            <a:schemeClr val="dk1"/>
          </a:lnRef>
          <a:fillRef idx="0">
            <a:schemeClr val="dk1"/>
          </a:fillRef>
          <a:effectRef idx="1">
            <a:schemeClr val="dk1"/>
          </a:effectRef>
          <a:fontRef idx="minor">
            <a:schemeClr val="tx1"/>
          </a:fontRef>
        </p:style>
      </p:cxnSp>
      <p:graphicFrame>
        <p:nvGraphicFramePr>
          <p:cNvPr id="22" name="Table 21">
            <a:extLst>
              <a:ext uri="{FF2B5EF4-FFF2-40B4-BE49-F238E27FC236}">
                <a16:creationId xmlns:a16="http://schemas.microsoft.com/office/drawing/2014/main" id="{03603C6F-164F-4BF5-B188-E8A512EC1703}"/>
              </a:ext>
            </a:extLst>
          </p:cNvPr>
          <p:cNvGraphicFramePr>
            <a:graphicFrameLocks noGrp="1"/>
          </p:cNvGraphicFramePr>
          <p:nvPr>
            <p:extLst>
              <p:ext uri="{D42A27DB-BD31-4B8C-83A1-F6EECF244321}">
                <p14:modId xmlns:p14="http://schemas.microsoft.com/office/powerpoint/2010/main" val="2145986349"/>
              </p:ext>
            </p:extLst>
          </p:nvPr>
        </p:nvGraphicFramePr>
        <p:xfrm>
          <a:off x="3769895" y="3818021"/>
          <a:ext cx="4588042" cy="457200"/>
        </p:xfrm>
        <a:graphic>
          <a:graphicData uri="http://schemas.openxmlformats.org/drawingml/2006/table">
            <a:tbl>
              <a:tblPr firstRow="1"/>
              <a:tblGrid>
                <a:gridCol w="4588042">
                  <a:extLst>
                    <a:ext uri="{9D8B030D-6E8A-4147-A177-3AD203B41FA5}">
                      <a16:colId xmlns:a16="http://schemas.microsoft.com/office/drawing/2014/main" val="1486528225"/>
                    </a:ext>
                  </a:extLst>
                </a:gridCol>
              </a:tblGrid>
              <a:tr h="385011">
                <a:tc>
                  <a:txBody>
                    <a:bodyPr/>
                    <a:lstStyle/>
                    <a:p>
                      <a:endParaRPr lang="en-US" dirty="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1679107475"/>
                  </a:ext>
                </a:extLst>
              </a:tr>
            </a:tbl>
          </a:graphicData>
        </a:graphic>
      </p:graphicFrame>
      <p:cxnSp>
        <p:nvCxnSpPr>
          <p:cNvPr id="24" name="Straight Connector 23">
            <a:extLst>
              <a:ext uri="{FF2B5EF4-FFF2-40B4-BE49-F238E27FC236}">
                <a16:creationId xmlns:a16="http://schemas.microsoft.com/office/drawing/2014/main" id="{DA83567F-44D6-4945-BCFB-54F04404B997}"/>
              </a:ext>
              <a:ext uri="{C183D7F6-B498-43B3-948B-1728B52AA6E4}">
                <adec:decorative xmlns:adec="http://schemas.microsoft.com/office/drawing/2017/decorative" val="1"/>
              </a:ext>
            </a:extLst>
          </p:cNvPr>
          <p:cNvCxnSpPr/>
          <p:nvPr/>
        </p:nvCxnSpPr>
        <p:spPr>
          <a:xfrm>
            <a:off x="2518611" y="2185737"/>
            <a:ext cx="0" cy="1860884"/>
          </a:xfrm>
          <a:prstGeom prst="line">
            <a:avLst/>
          </a:prstGeom>
        </p:spPr>
        <p:style>
          <a:lnRef idx="2">
            <a:schemeClr val="dk1"/>
          </a:lnRef>
          <a:fillRef idx="0">
            <a:schemeClr val="dk1"/>
          </a:fillRef>
          <a:effectRef idx="1">
            <a:schemeClr val="dk1"/>
          </a:effectRef>
          <a:fontRef idx="minor">
            <a:schemeClr val="tx1"/>
          </a:fontRef>
        </p:style>
      </p:cxnSp>
      <p:sp>
        <p:nvSpPr>
          <p:cNvPr id="35" name="Rectangle 34">
            <a:extLst>
              <a:ext uri="{FF2B5EF4-FFF2-40B4-BE49-F238E27FC236}">
                <a16:creationId xmlns:a16="http://schemas.microsoft.com/office/drawing/2014/main" id="{786577D9-18A1-49B8-ABA9-750EC076EB5B}"/>
              </a:ext>
            </a:extLst>
          </p:cNvPr>
          <p:cNvSpPr/>
          <p:nvPr/>
        </p:nvSpPr>
        <p:spPr>
          <a:xfrm>
            <a:off x="8626807" y="3633355"/>
            <a:ext cx="518091" cy="369332"/>
          </a:xfrm>
          <a:prstGeom prst="rect">
            <a:avLst/>
          </a:prstGeom>
        </p:spPr>
        <p:txBody>
          <a:bodyPr wrap="none">
            <a:spAutoFit/>
          </a:bodyPr>
          <a:lstStyle/>
          <a:p>
            <a:r>
              <a:rPr lang="en-US" dirty="0"/>
              <a:t>NO</a:t>
            </a:r>
          </a:p>
        </p:txBody>
      </p:sp>
      <p:cxnSp>
        <p:nvCxnSpPr>
          <p:cNvPr id="15" name="Straight Connector 14">
            <a:extLst>
              <a:ext uri="{FF2B5EF4-FFF2-40B4-BE49-F238E27FC236}">
                <a16:creationId xmlns:a16="http://schemas.microsoft.com/office/drawing/2014/main" id="{EADAF847-9971-4207-B5F5-5262E82D985B}"/>
              </a:ext>
              <a:ext uri="{C183D7F6-B498-43B3-948B-1728B52AA6E4}">
                <adec:decorative xmlns:adec="http://schemas.microsoft.com/office/drawing/2017/decorative" val="1"/>
              </a:ext>
            </a:extLst>
          </p:cNvPr>
          <p:cNvCxnSpPr/>
          <p:nvPr/>
        </p:nvCxnSpPr>
        <p:spPr>
          <a:xfrm>
            <a:off x="4732421" y="2197769"/>
            <a:ext cx="2687053" cy="0"/>
          </a:xfrm>
          <a:prstGeom prst="line">
            <a:avLst/>
          </a:prstGeom>
        </p:spPr>
        <p:style>
          <a:lnRef idx="2">
            <a:schemeClr val="dk1"/>
          </a:lnRef>
          <a:fillRef idx="0">
            <a:schemeClr val="dk1"/>
          </a:fillRef>
          <a:effectRef idx="1">
            <a:schemeClr val="dk1"/>
          </a:effectRef>
          <a:fontRef idx="minor">
            <a:schemeClr val="tx1"/>
          </a:fontRef>
        </p:style>
      </p:cxnSp>
      <p:cxnSp>
        <p:nvCxnSpPr>
          <p:cNvPr id="26" name="Straight Connector 25">
            <a:extLst>
              <a:ext uri="{FF2B5EF4-FFF2-40B4-BE49-F238E27FC236}">
                <a16:creationId xmlns:a16="http://schemas.microsoft.com/office/drawing/2014/main" id="{33ED162C-EDC4-4A19-BCDD-DC0B8C27F6FD}"/>
              </a:ext>
              <a:ext uri="{C183D7F6-B498-43B3-948B-1728B52AA6E4}">
                <adec:decorative xmlns:adec="http://schemas.microsoft.com/office/drawing/2017/decorative" val="1"/>
              </a:ext>
            </a:extLst>
          </p:cNvPr>
          <p:cNvCxnSpPr/>
          <p:nvPr/>
        </p:nvCxnSpPr>
        <p:spPr>
          <a:xfrm>
            <a:off x="9641305" y="2193576"/>
            <a:ext cx="0" cy="1853045"/>
          </a:xfrm>
          <a:prstGeom prst="line">
            <a:avLst/>
          </a:prstGeom>
        </p:spPr>
        <p:style>
          <a:lnRef idx="2">
            <a:schemeClr val="dk1"/>
          </a:lnRef>
          <a:fillRef idx="0">
            <a:schemeClr val="dk1"/>
          </a:fillRef>
          <a:effectRef idx="1">
            <a:schemeClr val="dk1"/>
          </a:effectRef>
          <a:fontRef idx="minor">
            <a:schemeClr val="tx1"/>
          </a:fontRef>
        </p:style>
      </p:cxnSp>
      <p:graphicFrame>
        <p:nvGraphicFramePr>
          <p:cNvPr id="11" name="Table 10">
            <a:extLst>
              <a:ext uri="{FF2B5EF4-FFF2-40B4-BE49-F238E27FC236}">
                <a16:creationId xmlns:a16="http://schemas.microsoft.com/office/drawing/2014/main" id="{09CD80EB-DD59-4ED0-AE59-1487DC0B56C0}"/>
              </a:ext>
            </a:extLst>
          </p:cNvPr>
          <p:cNvGraphicFramePr>
            <a:graphicFrameLocks noGrp="1"/>
          </p:cNvGraphicFramePr>
          <p:nvPr>
            <p:extLst>
              <p:ext uri="{D42A27DB-BD31-4B8C-83A1-F6EECF244321}">
                <p14:modId xmlns:p14="http://schemas.microsoft.com/office/powerpoint/2010/main" val="276905391"/>
              </p:ext>
            </p:extLst>
          </p:nvPr>
        </p:nvGraphicFramePr>
        <p:xfrm>
          <a:off x="7419474" y="1728537"/>
          <a:ext cx="4122821" cy="457200"/>
        </p:xfrm>
        <a:graphic>
          <a:graphicData uri="http://schemas.openxmlformats.org/drawingml/2006/table">
            <a:tbl>
              <a:tblPr firstRow="1"/>
              <a:tblGrid>
                <a:gridCol w="4122821">
                  <a:extLst>
                    <a:ext uri="{9D8B030D-6E8A-4147-A177-3AD203B41FA5}">
                      <a16:colId xmlns:a16="http://schemas.microsoft.com/office/drawing/2014/main" val="4208637513"/>
                    </a:ext>
                  </a:extLst>
                </a:gridCol>
              </a:tblGrid>
              <a:tr h="449179">
                <a:tc>
                  <a:txBody>
                    <a:bodyPr/>
                    <a:lstStyle/>
                    <a:p>
                      <a:endParaRPr lang="en-US" dirty="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4276456453"/>
                  </a:ext>
                </a:extLst>
              </a:tr>
            </a:tbl>
          </a:graphicData>
        </a:graphic>
      </p:graphicFrame>
      <p:cxnSp>
        <p:nvCxnSpPr>
          <p:cNvPr id="29" name="Straight Connector 28">
            <a:extLst>
              <a:ext uri="{FF2B5EF4-FFF2-40B4-BE49-F238E27FC236}">
                <a16:creationId xmlns:a16="http://schemas.microsoft.com/office/drawing/2014/main" id="{D659F0D4-1478-4AF0-9756-D57CB1BA3DE2}"/>
              </a:ext>
              <a:ext uri="{C183D7F6-B498-43B3-948B-1728B52AA6E4}">
                <adec:decorative xmlns:adec="http://schemas.microsoft.com/office/drawing/2017/decorative" val="1"/>
              </a:ext>
            </a:extLst>
          </p:cNvPr>
          <p:cNvCxnSpPr>
            <a:cxnSpLocks/>
          </p:cNvCxnSpPr>
          <p:nvPr/>
        </p:nvCxnSpPr>
        <p:spPr>
          <a:xfrm>
            <a:off x="8329921" y="2967789"/>
            <a:ext cx="1279300" cy="0"/>
          </a:xfrm>
          <a:prstGeom prst="line">
            <a:avLst/>
          </a:prstGeom>
        </p:spPr>
        <p:style>
          <a:lnRef idx="2">
            <a:schemeClr val="dk1"/>
          </a:lnRef>
          <a:fillRef idx="0">
            <a:schemeClr val="dk1"/>
          </a:fillRef>
          <a:effectRef idx="1">
            <a:schemeClr val="dk1"/>
          </a:effectRef>
          <a:fontRef idx="minor">
            <a:schemeClr val="tx1"/>
          </a:fontRef>
        </p:style>
      </p:cxnSp>
      <p:sp>
        <p:nvSpPr>
          <p:cNvPr id="10" name="TextBox 9">
            <a:extLst>
              <a:ext uri="{FF2B5EF4-FFF2-40B4-BE49-F238E27FC236}">
                <a16:creationId xmlns:a16="http://schemas.microsoft.com/office/drawing/2014/main" id="{4026318C-DD4C-41FA-88BB-D8325E767F60}"/>
              </a:ext>
            </a:extLst>
          </p:cNvPr>
          <p:cNvSpPr txBox="1"/>
          <p:nvPr/>
        </p:nvSpPr>
        <p:spPr>
          <a:xfrm>
            <a:off x="7451558" y="1816405"/>
            <a:ext cx="4090737" cy="369332"/>
          </a:xfrm>
          <a:prstGeom prst="rect">
            <a:avLst/>
          </a:prstGeom>
          <a:noFill/>
        </p:spPr>
        <p:txBody>
          <a:bodyPr wrap="square" rtlCol="0">
            <a:spAutoFit/>
          </a:bodyPr>
          <a:lstStyle/>
          <a:p>
            <a:r>
              <a:rPr lang="en-US" dirty="0"/>
              <a:t>Is the excavation entirely in stable rock?</a:t>
            </a:r>
          </a:p>
        </p:txBody>
      </p:sp>
      <p:sp>
        <p:nvSpPr>
          <p:cNvPr id="18" name="TextBox 17">
            <a:extLst>
              <a:ext uri="{FF2B5EF4-FFF2-40B4-BE49-F238E27FC236}">
                <a16:creationId xmlns:a16="http://schemas.microsoft.com/office/drawing/2014/main" id="{25A1B9B8-7026-4CC0-82D6-1EC247D8A148}"/>
              </a:ext>
            </a:extLst>
          </p:cNvPr>
          <p:cNvSpPr txBox="1"/>
          <p:nvPr/>
        </p:nvSpPr>
        <p:spPr>
          <a:xfrm>
            <a:off x="6424065" y="1824244"/>
            <a:ext cx="620683" cy="369332"/>
          </a:xfrm>
          <a:prstGeom prst="rect">
            <a:avLst/>
          </a:prstGeom>
          <a:noFill/>
        </p:spPr>
        <p:txBody>
          <a:bodyPr wrap="none" rtlCol="0">
            <a:spAutoFit/>
          </a:bodyPr>
          <a:lstStyle/>
          <a:p>
            <a:r>
              <a:rPr lang="en-US" dirty="0"/>
              <a:t>YES</a:t>
            </a:r>
          </a:p>
        </p:txBody>
      </p:sp>
      <p:sp>
        <p:nvSpPr>
          <p:cNvPr id="17" name="TextBox 16">
            <a:extLst>
              <a:ext uri="{FF2B5EF4-FFF2-40B4-BE49-F238E27FC236}">
                <a16:creationId xmlns:a16="http://schemas.microsoft.com/office/drawing/2014/main" id="{38F5A0AC-7522-4C53-BBF6-0CAA54E35396}"/>
              </a:ext>
            </a:extLst>
          </p:cNvPr>
          <p:cNvSpPr txBox="1"/>
          <p:nvPr/>
        </p:nvSpPr>
        <p:spPr>
          <a:xfrm>
            <a:off x="5164825" y="1800364"/>
            <a:ext cx="518091" cy="369332"/>
          </a:xfrm>
          <a:prstGeom prst="rect">
            <a:avLst/>
          </a:prstGeom>
          <a:noFill/>
        </p:spPr>
        <p:txBody>
          <a:bodyPr wrap="none" rtlCol="0">
            <a:spAutoFit/>
          </a:bodyPr>
          <a:lstStyle/>
          <a:p>
            <a:r>
              <a:rPr lang="en-US" dirty="0"/>
              <a:t>NO</a:t>
            </a:r>
          </a:p>
        </p:txBody>
      </p:sp>
      <p:cxnSp>
        <p:nvCxnSpPr>
          <p:cNvPr id="13" name="Straight Connector 12">
            <a:extLst>
              <a:ext uri="{FF2B5EF4-FFF2-40B4-BE49-F238E27FC236}">
                <a16:creationId xmlns:a16="http://schemas.microsoft.com/office/drawing/2014/main" id="{100EC844-315B-4D96-9121-6D90AB0A6F59}"/>
              </a:ext>
              <a:ext uri="{C183D7F6-B498-43B3-948B-1728B52AA6E4}">
                <adec:decorative xmlns:adec="http://schemas.microsoft.com/office/drawing/2017/decorative" val="1"/>
              </a:ext>
            </a:extLst>
          </p:cNvPr>
          <p:cNvCxnSpPr/>
          <p:nvPr/>
        </p:nvCxnSpPr>
        <p:spPr>
          <a:xfrm>
            <a:off x="6104021" y="1728537"/>
            <a:ext cx="0" cy="457200"/>
          </a:xfrm>
          <a:prstGeom prst="line">
            <a:avLst/>
          </a:prstGeom>
        </p:spPr>
        <p:style>
          <a:lnRef idx="2">
            <a:schemeClr val="dk1"/>
          </a:lnRef>
          <a:fillRef idx="0">
            <a:schemeClr val="dk1"/>
          </a:fillRef>
          <a:effectRef idx="1">
            <a:schemeClr val="dk1"/>
          </a:effectRef>
          <a:fontRef idx="minor">
            <a:schemeClr val="tx1"/>
          </a:fontRef>
        </p:style>
      </p:cxnSp>
      <p:sp>
        <p:nvSpPr>
          <p:cNvPr id="8" name="TextBox 7">
            <a:extLst>
              <a:ext uri="{FF2B5EF4-FFF2-40B4-BE49-F238E27FC236}">
                <a16:creationId xmlns:a16="http://schemas.microsoft.com/office/drawing/2014/main" id="{4A9C5429-BCFE-43EA-B2DD-B545DF5B7B9B}"/>
              </a:ext>
            </a:extLst>
          </p:cNvPr>
          <p:cNvSpPr txBox="1"/>
          <p:nvPr/>
        </p:nvSpPr>
        <p:spPr>
          <a:xfrm>
            <a:off x="1644316" y="1772471"/>
            <a:ext cx="3096126" cy="369332"/>
          </a:xfrm>
          <a:prstGeom prst="rect">
            <a:avLst/>
          </a:prstGeom>
          <a:noFill/>
        </p:spPr>
        <p:txBody>
          <a:bodyPr wrap="square" rtlCol="0">
            <a:spAutoFit/>
          </a:bodyPr>
          <a:lstStyle/>
          <a:p>
            <a:pPr algn="ctr"/>
            <a:r>
              <a:rPr lang="en-US" dirty="0"/>
              <a:t>Is there potential for cave-in?</a:t>
            </a:r>
          </a:p>
        </p:txBody>
      </p:sp>
      <p:sp>
        <p:nvSpPr>
          <p:cNvPr id="6" name="TextBox 5">
            <a:extLst>
              <a:ext uri="{FF2B5EF4-FFF2-40B4-BE49-F238E27FC236}">
                <a16:creationId xmlns:a16="http://schemas.microsoft.com/office/drawing/2014/main" id="{60231A52-F7B6-40F0-B5BC-806C808DC4E4}"/>
              </a:ext>
            </a:extLst>
          </p:cNvPr>
          <p:cNvSpPr txBox="1"/>
          <p:nvPr/>
        </p:nvSpPr>
        <p:spPr>
          <a:xfrm>
            <a:off x="4740442" y="1028004"/>
            <a:ext cx="2711116" cy="646331"/>
          </a:xfrm>
          <a:prstGeom prst="rect">
            <a:avLst/>
          </a:prstGeom>
          <a:noFill/>
        </p:spPr>
        <p:txBody>
          <a:bodyPr wrap="square" rtlCol="0">
            <a:spAutoFit/>
          </a:bodyPr>
          <a:lstStyle/>
          <a:p>
            <a:pPr algn="ctr"/>
            <a:r>
              <a:rPr lang="en-US" dirty="0"/>
              <a:t>Excavation more than 5 feet in depth</a:t>
            </a:r>
          </a:p>
        </p:txBody>
      </p:sp>
      <p:graphicFrame>
        <p:nvGraphicFramePr>
          <p:cNvPr id="7" name="Table 6">
            <a:extLst>
              <a:ext uri="{FF2B5EF4-FFF2-40B4-BE49-F238E27FC236}">
                <a16:creationId xmlns:a16="http://schemas.microsoft.com/office/drawing/2014/main" id="{42BFA2DA-9989-4FDE-A174-078CE76238AD}"/>
              </a:ext>
            </a:extLst>
          </p:cNvPr>
          <p:cNvGraphicFramePr>
            <a:graphicFrameLocks noGrp="1"/>
          </p:cNvGraphicFramePr>
          <p:nvPr>
            <p:extLst>
              <p:ext uri="{D42A27DB-BD31-4B8C-83A1-F6EECF244321}">
                <p14:modId xmlns:p14="http://schemas.microsoft.com/office/powerpoint/2010/main" val="733594581"/>
              </p:ext>
            </p:extLst>
          </p:nvPr>
        </p:nvGraphicFramePr>
        <p:xfrm>
          <a:off x="4732421" y="1042737"/>
          <a:ext cx="2743200" cy="641684"/>
        </p:xfrm>
        <a:graphic>
          <a:graphicData uri="http://schemas.openxmlformats.org/drawingml/2006/table">
            <a:tbl>
              <a:tblPr firstRow="1"/>
              <a:tblGrid>
                <a:gridCol w="2743200">
                  <a:extLst>
                    <a:ext uri="{9D8B030D-6E8A-4147-A177-3AD203B41FA5}">
                      <a16:colId xmlns:a16="http://schemas.microsoft.com/office/drawing/2014/main" val="3963535406"/>
                    </a:ext>
                  </a:extLst>
                </a:gridCol>
              </a:tblGrid>
              <a:tr h="641684">
                <a:tc>
                  <a:txBody>
                    <a:bodyPr/>
                    <a:lstStyle/>
                    <a:p>
                      <a:endParaRPr lang="en-US" dirty="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3616748984"/>
                  </a:ext>
                </a:extLst>
              </a:tr>
            </a:tbl>
          </a:graphicData>
        </a:graphic>
      </p:graphicFrame>
      <p:sp>
        <p:nvSpPr>
          <p:cNvPr id="2" name="Title 1">
            <a:extLst>
              <a:ext uri="{FF2B5EF4-FFF2-40B4-BE49-F238E27FC236}">
                <a16:creationId xmlns:a16="http://schemas.microsoft.com/office/drawing/2014/main" id="{D72D6E73-18BC-4D2F-A2CE-42ECD565E3E0}"/>
              </a:ext>
            </a:extLst>
          </p:cNvPr>
          <p:cNvSpPr>
            <a:spLocks noGrp="1"/>
          </p:cNvSpPr>
          <p:nvPr>
            <p:ph type="title"/>
          </p:nvPr>
        </p:nvSpPr>
        <p:spPr>
          <a:xfrm>
            <a:off x="609600" y="0"/>
            <a:ext cx="10972800" cy="1143000"/>
          </a:xfrm>
        </p:spPr>
        <p:txBody>
          <a:bodyPr/>
          <a:lstStyle/>
          <a:p>
            <a:r>
              <a:rPr lang="en-US" dirty="0">
                <a:latin typeface="Arial Black" panose="020B0A04020102020204" pitchFamily="34" charset="0"/>
              </a:rPr>
              <a:t>Appendix F</a:t>
            </a:r>
            <a:endParaRPr lang="en-US" dirty="0"/>
          </a:p>
        </p:txBody>
      </p:sp>
    </p:spTree>
    <p:extLst>
      <p:ext uri="{BB962C8B-B14F-4D97-AF65-F5344CB8AC3E}">
        <p14:creationId xmlns:p14="http://schemas.microsoft.com/office/powerpoint/2010/main" val="392600653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75BB0D6-8CCA-482B-85EF-77E8E211D750}"/>
              </a:ext>
            </a:extLst>
          </p:cNvPr>
          <p:cNvSpPr>
            <a:spLocks noGrp="1"/>
          </p:cNvSpPr>
          <p:nvPr>
            <p:ph type="sldNum" sz="quarter" idx="12"/>
          </p:nvPr>
        </p:nvSpPr>
        <p:spPr/>
        <p:txBody>
          <a:bodyPr/>
          <a:lstStyle/>
          <a:p>
            <a:fld id="{5E779C6D-2D3D-407B-ABDD-AB2C83943F7F}" type="slidenum">
              <a:rPr lang="en-US" smtClean="0"/>
              <a:t>109</a:t>
            </a:fld>
            <a:endParaRPr lang="en-US"/>
          </a:p>
        </p:txBody>
      </p:sp>
      <p:sp>
        <p:nvSpPr>
          <p:cNvPr id="12" name="TextBox 11">
            <a:extLst>
              <a:ext uri="{FF2B5EF4-FFF2-40B4-BE49-F238E27FC236}">
                <a16:creationId xmlns:a16="http://schemas.microsoft.com/office/drawing/2014/main" id="{044A6EB7-7721-4114-ADDB-11BE16E4B5F3}"/>
              </a:ext>
            </a:extLst>
          </p:cNvPr>
          <p:cNvSpPr txBox="1"/>
          <p:nvPr/>
        </p:nvSpPr>
        <p:spPr>
          <a:xfrm>
            <a:off x="7024742" y="3398602"/>
            <a:ext cx="4557658" cy="646331"/>
          </a:xfrm>
          <a:prstGeom prst="rect">
            <a:avLst/>
          </a:prstGeom>
          <a:noFill/>
        </p:spPr>
        <p:txBody>
          <a:bodyPr wrap="square" rtlCol="0">
            <a:spAutoFit/>
          </a:bodyPr>
          <a:lstStyle/>
          <a:p>
            <a:r>
              <a:rPr lang="en-US" dirty="0"/>
              <a:t>Excavations must comply with 1926.652 (b)(1) which requires a slope of 1.5H:1V (34 degrees)</a:t>
            </a:r>
          </a:p>
        </p:txBody>
      </p:sp>
      <p:graphicFrame>
        <p:nvGraphicFramePr>
          <p:cNvPr id="13" name="Table 12">
            <a:extLst>
              <a:ext uri="{FF2B5EF4-FFF2-40B4-BE49-F238E27FC236}">
                <a16:creationId xmlns:a16="http://schemas.microsoft.com/office/drawing/2014/main" id="{9AAAADBB-E22B-4DD1-8E42-8F5D7F93974E}"/>
              </a:ext>
            </a:extLst>
          </p:cNvPr>
          <p:cNvGraphicFramePr>
            <a:graphicFrameLocks noGrp="1"/>
          </p:cNvGraphicFramePr>
          <p:nvPr>
            <p:extLst>
              <p:ext uri="{D42A27DB-BD31-4B8C-83A1-F6EECF244321}">
                <p14:modId xmlns:p14="http://schemas.microsoft.com/office/powerpoint/2010/main" val="1139150395"/>
              </p:ext>
            </p:extLst>
          </p:nvPr>
        </p:nvGraphicFramePr>
        <p:xfrm>
          <a:off x="7003234" y="3352799"/>
          <a:ext cx="4555958" cy="673769"/>
        </p:xfrm>
        <a:graphic>
          <a:graphicData uri="http://schemas.openxmlformats.org/drawingml/2006/table">
            <a:tbl>
              <a:tblPr firstRow="1"/>
              <a:tblGrid>
                <a:gridCol w="4555958">
                  <a:extLst>
                    <a:ext uri="{9D8B030D-6E8A-4147-A177-3AD203B41FA5}">
                      <a16:colId xmlns:a16="http://schemas.microsoft.com/office/drawing/2014/main" val="3336334045"/>
                    </a:ext>
                  </a:extLst>
                </a:gridCol>
              </a:tblGrid>
              <a:tr h="673769">
                <a:tc>
                  <a:txBody>
                    <a:bodyPr/>
                    <a:lstStyle/>
                    <a:p>
                      <a:endParaRPr lang="en-US" dirty="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1670667178"/>
                  </a:ext>
                </a:extLst>
              </a:tr>
            </a:tbl>
          </a:graphicData>
        </a:graphic>
      </p:graphicFrame>
      <p:sp>
        <p:nvSpPr>
          <p:cNvPr id="9" name="TextBox 8">
            <a:extLst>
              <a:ext uri="{FF2B5EF4-FFF2-40B4-BE49-F238E27FC236}">
                <a16:creationId xmlns:a16="http://schemas.microsoft.com/office/drawing/2014/main" id="{89AD881E-5EFD-4885-92AB-47470D3A0BD0}"/>
              </a:ext>
            </a:extLst>
          </p:cNvPr>
          <p:cNvSpPr txBox="1"/>
          <p:nvPr/>
        </p:nvSpPr>
        <p:spPr>
          <a:xfrm>
            <a:off x="609600" y="3429000"/>
            <a:ext cx="3299208" cy="2862322"/>
          </a:xfrm>
          <a:prstGeom prst="rect">
            <a:avLst/>
          </a:prstGeom>
          <a:noFill/>
        </p:spPr>
        <p:txBody>
          <a:bodyPr wrap="square" rtlCol="0">
            <a:spAutoFit/>
          </a:bodyPr>
          <a:lstStyle/>
          <a:p>
            <a:r>
              <a:rPr lang="en-US" dirty="0"/>
              <a:t>Excavations must comply with one of the following options:</a:t>
            </a:r>
          </a:p>
          <a:p>
            <a:pPr marL="342900" indent="-342900">
              <a:buAutoNum type="arabicPeriod"/>
            </a:pPr>
            <a:r>
              <a:rPr lang="en-US" dirty="0"/>
              <a:t>1926.652 (b)(2) App. A and B to be followed.</a:t>
            </a:r>
          </a:p>
          <a:p>
            <a:pPr marL="342900" indent="-342900">
              <a:buAutoNum type="arabicPeriod"/>
            </a:pPr>
            <a:r>
              <a:rPr lang="en-US" dirty="0"/>
              <a:t>1926.652 (b)(3) other tabulated data to be followed</a:t>
            </a:r>
          </a:p>
          <a:p>
            <a:pPr marL="342900" indent="-342900">
              <a:buAutoNum type="arabicPeriod"/>
            </a:pPr>
            <a:r>
              <a:rPr lang="en-US" dirty="0"/>
              <a:t>1926.652 (b)(4) excavation is designed by a registered professional engineer. </a:t>
            </a:r>
          </a:p>
          <a:p>
            <a:pPr marL="342900" indent="-342900">
              <a:buAutoNum type="arabicPeriod"/>
            </a:pPr>
            <a:endParaRPr lang="en-US" dirty="0"/>
          </a:p>
        </p:txBody>
      </p:sp>
      <p:graphicFrame>
        <p:nvGraphicFramePr>
          <p:cNvPr id="10" name="Table 9">
            <a:extLst>
              <a:ext uri="{FF2B5EF4-FFF2-40B4-BE49-F238E27FC236}">
                <a16:creationId xmlns:a16="http://schemas.microsoft.com/office/drawing/2014/main" id="{C7EF6CBE-622B-4020-97F3-1209D1B2BC6D}"/>
              </a:ext>
            </a:extLst>
          </p:cNvPr>
          <p:cNvGraphicFramePr>
            <a:graphicFrameLocks noGrp="1"/>
          </p:cNvGraphicFramePr>
          <p:nvPr>
            <p:extLst>
              <p:ext uri="{D42A27DB-BD31-4B8C-83A1-F6EECF244321}">
                <p14:modId xmlns:p14="http://schemas.microsoft.com/office/powerpoint/2010/main" val="2780327219"/>
              </p:ext>
            </p:extLst>
          </p:nvPr>
        </p:nvGraphicFramePr>
        <p:xfrm>
          <a:off x="609600" y="3416968"/>
          <a:ext cx="3320716" cy="609600"/>
        </p:xfrm>
        <a:graphic>
          <a:graphicData uri="http://schemas.openxmlformats.org/drawingml/2006/table">
            <a:tbl>
              <a:tblPr firstRow="1"/>
              <a:tblGrid>
                <a:gridCol w="3320716">
                  <a:extLst>
                    <a:ext uri="{9D8B030D-6E8A-4147-A177-3AD203B41FA5}">
                      <a16:colId xmlns:a16="http://schemas.microsoft.com/office/drawing/2014/main" val="2666355058"/>
                    </a:ext>
                  </a:extLst>
                </a:gridCol>
              </a:tblGrid>
              <a:tr h="609600">
                <a:tc>
                  <a:txBody>
                    <a:bodyPr/>
                    <a:lstStyle/>
                    <a:p>
                      <a:endParaRPr lang="en-US" dirty="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1452960512"/>
                  </a:ext>
                </a:extLst>
              </a:tr>
            </a:tbl>
          </a:graphicData>
        </a:graphic>
      </p:graphicFrame>
      <p:graphicFrame>
        <p:nvGraphicFramePr>
          <p:cNvPr id="11" name="Table 10">
            <a:extLst>
              <a:ext uri="{FF2B5EF4-FFF2-40B4-BE49-F238E27FC236}">
                <a16:creationId xmlns:a16="http://schemas.microsoft.com/office/drawing/2014/main" id="{25076B92-3151-4CDE-8098-25C34285B6DD}"/>
              </a:ext>
            </a:extLst>
          </p:cNvPr>
          <p:cNvGraphicFramePr>
            <a:graphicFrameLocks noGrp="1"/>
          </p:cNvGraphicFramePr>
          <p:nvPr>
            <p:extLst>
              <p:ext uri="{D42A27DB-BD31-4B8C-83A1-F6EECF244321}">
                <p14:modId xmlns:p14="http://schemas.microsoft.com/office/powerpoint/2010/main" val="2871207905"/>
              </p:ext>
            </p:extLst>
          </p:nvPr>
        </p:nvGraphicFramePr>
        <p:xfrm>
          <a:off x="609600" y="4026568"/>
          <a:ext cx="3320716" cy="2133600"/>
        </p:xfrm>
        <a:graphic>
          <a:graphicData uri="http://schemas.openxmlformats.org/drawingml/2006/table">
            <a:tbl>
              <a:tblPr firstRow="1"/>
              <a:tblGrid>
                <a:gridCol w="3320716">
                  <a:extLst>
                    <a:ext uri="{9D8B030D-6E8A-4147-A177-3AD203B41FA5}">
                      <a16:colId xmlns:a16="http://schemas.microsoft.com/office/drawing/2014/main" val="1793821392"/>
                    </a:ext>
                  </a:extLst>
                </a:gridCol>
              </a:tblGrid>
              <a:tr h="2133600">
                <a:tc>
                  <a:txBody>
                    <a:bodyPr/>
                    <a:lstStyle/>
                    <a:p>
                      <a:endParaRPr lang="en-US" dirty="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4101009547"/>
                  </a:ext>
                </a:extLst>
              </a:tr>
            </a:tbl>
          </a:graphicData>
        </a:graphic>
      </p:graphicFrame>
      <p:cxnSp>
        <p:nvCxnSpPr>
          <p:cNvPr id="20" name="Straight Connector 19">
            <a:extLst>
              <a:ext uri="{FF2B5EF4-FFF2-40B4-BE49-F238E27FC236}">
                <a16:creationId xmlns:a16="http://schemas.microsoft.com/office/drawing/2014/main" id="{08230364-DE65-40CB-A21B-F734A29F2D43}"/>
              </a:ext>
              <a:ext uri="{C183D7F6-B498-43B3-948B-1728B52AA6E4}">
                <adec:decorative xmlns:adec="http://schemas.microsoft.com/office/drawing/2017/decorative" val="1"/>
              </a:ext>
            </a:extLst>
          </p:cNvPr>
          <p:cNvCxnSpPr>
            <a:cxnSpLocks/>
          </p:cNvCxnSpPr>
          <p:nvPr/>
        </p:nvCxnSpPr>
        <p:spPr>
          <a:xfrm flipH="1">
            <a:off x="3951824" y="3850105"/>
            <a:ext cx="3051410" cy="0"/>
          </a:xfrm>
          <a:prstGeom prst="line">
            <a:avLst/>
          </a:prstGeom>
        </p:spPr>
        <p:style>
          <a:lnRef idx="2">
            <a:schemeClr val="dk1"/>
          </a:lnRef>
          <a:fillRef idx="0">
            <a:schemeClr val="dk1"/>
          </a:fillRef>
          <a:effectRef idx="1">
            <a:schemeClr val="dk1"/>
          </a:effectRef>
          <a:fontRef idx="minor">
            <a:schemeClr val="tx1"/>
          </a:fontRef>
        </p:style>
      </p:cxnSp>
      <p:sp>
        <p:nvSpPr>
          <p:cNvPr id="25" name="TextBox 24">
            <a:extLst>
              <a:ext uri="{FF2B5EF4-FFF2-40B4-BE49-F238E27FC236}">
                <a16:creationId xmlns:a16="http://schemas.microsoft.com/office/drawing/2014/main" id="{E6851F66-3891-4A8F-B789-AE1C88751BD6}"/>
              </a:ext>
            </a:extLst>
          </p:cNvPr>
          <p:cNvSpPr txBox="1"/>
          <p:nvPr/>
        </p:nvSpPr>
        <p:spPr>
          <a:xfrm>
            <a:off x="5961709" y="3480773"/>
            <a:ext cx="518091" cy="369332"/>
          </a:xfrm>
          <a:prstGeom prst="rect">
            <a:avLst/>
          </a:prstGeom>
          <a:noFill/>
        </p:spPr>
        <p:txBody>
          <a:bodyPr wrap="square" rtlCol="0">
            <a:spAutoFit/>
          </a:bodyPr>
          <a:lstStyle/>
          <a:p>
            <a:r>
              <a:rPr lang="en-US" dirty="0"/>
              <a:t>NO</a:t>
            </a:r>
          </a:p>
        </p:txBody>
      </p:sp>
      <p:sp>
        <p:nvSpPr>
          <p:cNvPr id="24" name="TextBox 23">
            <a:extLst>
              <a:ext uri="{FF2B5EF4-FFF2-40B4-BE49-F238E27FC236}">
                <a16:creationId xmlns:a16="http://schemas.microsoft.com/office/drawing/2014/main" id="{0D2931F0-9014-41BD-AC81-746E5C10F0FC}"/>
              </a:ext>
            </a:extLst>
          </p:cNvPr>
          <p:cNvSpPr txBox="1"/>
          <p:nvPr/>
        </p:nvSpPr>
        <p:spPr>
          <a:xfrm>
            <a:off x="4373953" y="3505017"/>
            <a:ext cx="620683" cy="369332"/>
          </a:xfrm>
          <a:prstGeom prst="rect">
            <a:avLst/>
          </a:prstGeom>
          <a:noFill/>
        </p:spPr>
        <p:txBody>
          <a:bodyPr wrap="none" rtlCol="0">
            <a:spAutoFit/>
          </a:bodyPr>
          <a:lstStyle/>
          <a:p>
            <a:r>
              <a:rPr lang="en-US" dirty="0"/>
              <a:t>YES</a:t>
            </a:r>
          </a:p>
        </p:txBody>
      </p:sp>
      <p:cxnSp>
        <p:nvCxnSpPr>
          <p:cNvPr id="19" name="Straight Connector 18">
            <a:extLst>
              <a:ext uri="{FF2B5EF4-FFF2-40B4-BE49-F238E27FC236}">
                <a16:creationId xmlns:a16="http://schemas.microsoft.com/office/drawing/2014/main" id="{C82829B0-FFA0-4793-83A3-15445F5083E8}"/>
              </a:ext>
              <a:ext uri="{C183D7F6-B498-43B3-948B-1728B52AA6E4}">
                <adec:decorative xmlns:adec="http://schemas.microsoft.com/office/drawing/2017/decorative" val="1"/>
              </a:ext>
            </a:extLst>
          </p:cNvPr>
          <p:cNvCxnSpPr>
            <a:cxnSpLocks/>
          </p:cNvCxnSpPr>
          <p:nvPr/>
        </p:nvCxnSpPr>
        <p:spPr>
          <a:xfrm>
            <a:off x="5438274" y="3000999"/>
            <a:ext cx="0" cy="849106"/>
          </a:xfrm>
          <a:prstGeom prst="line">
            <a:avLst/>
          </a:prstGeom>
        </p:spPr>
        <p:style>
          <a:lnRef idx="2">
            <a:schemeClr val="dk1"/>
          </a:lnRef>
          <a:fillRef idx="0">
            <a:schemeClr val="dk1"/>
          </a:fillRef>
          <a:effectRef idx="1">
            <a:schemeClr val="dk1"/>
          </a:effectRef>
          <a:fontRef idx="minor">
            <a:schemeClr val="tx1"/>
          </a:fontRef>
        </p:style>
      </p:cxnSp>
      <p:sp>
        <p:nvSpPr>
          <p:cNvPr id="7" name="TextBox 6">
            <a:extLst>
              <a:ext uri="{FF2B5EF4-FFF2-40B4-BE49-F238E27FC236}">
                <a16:creationId xmlns:a16="http://schemas.microsoft.com/office/drawing/2014/main" id="{D8DFEDFC-01D5-47A0-9FA5-2A7F373ECA5A}"/>
              </a:ext>
            </a:extLst>
          </p:cNvPr>
          <p:cNvSpPr txBox="1"/>
          <p:nvPr/>
        </p:nvSpPr>
        <p:spPr>
          <a:xfrm>
            <a:off x="2953894" y="2587733"/>
            <a:ext cx="6241196" cy="369332"/>
          </a:xfrm>
          <a:prstGeom prst="rect">
            <a:avLst/>
          </a:prstGeom>
          <a:noFill/>
        </p:spPr>
        <p:txBody>
          <a:bodyPr wrap="none" rtlCol="0">
            <a:spAutoFit/>
          </a:bodyPr>
          <a:lstStyle/>
          <a:p>
            <a:r>
              <a:rPr lang="en-US" dirty="0"/>
              <a:t>Will soil classification be made in accordance with 1926.652 (b)?</a:t>
            </a:r>
          </a:p>
        </p:txBody>
      </p:sp>
      <p:graphicFrame>
        <p:nvGraphicFramePr>
          <p:cNvPr id="8" name="Table 7">
            <a:extLst>
              <a:ext uri="{FF2B5EF4-FFF2-40B4-BE49-F238E27FC236}">
                <a16:creationId xmlns:a16="http://schemas.microsoft.com/office/drawing/2014/main" id="{D519DD63-50E4-4D42-BA15-7155FF58A42D}"/>
              </a:ext>
            </a:extLst>
          </p:cNvPr>
          <p:cNvGraphicFramePr>
            <a:graphicFrameLocks noGrp="1"/>
          </p:cNvGraphicFramePr>
          <p:nvPr>
            <p:extLst>
              <p:ext uri="{D42A27DB-BD31-4B8C-83A1-F6EECF244321}">
                <p14:modId xmlns:p14="http://schemas.microsoft.com/office/powerpoint/2010/main" val="1320196787"/>
              </p:ext>
            </p:extLst>
          </p:nvPr>
        </p:nvGraphicFramePr>
        <p:xfrm>
          <a:off x="2938260" y="2543799"/>
          <a:ext cx="6272463" cy="457200"/>
        </p:xfrm>
        <a:graphic>
          <a:graphicData uri="http://schemas.openxmlformats.org/drawingml/2006/table">
            <a:tbl>
              <a:tblPr firstRow="1"/>
              <a:tblGrid>
                <a:gridCol w="6272463">
                  <a:extLst>
                    <a:ext uri="{9D8B030D-6E8A-4147-A177-3AD203B41FA5}">
                      <a16:colId xmlns:a16="http://schemas.microsoft.com/office/drawing/2014/main" val="1676488959"/>
                    </a:ext>
                  </a:extLst>
                </a:gridCol>
              </a:tblGrid>
              <a:tr h="368968">
                <a:tc>
                  <a:txBody>
                    <a:bodyPr/>
                    <a:lstStyle/>
                    <a:p>
                      <a:endParaRPr lang="en-US" dirty="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1597716655"/>
                  </a:ext>
                </a:extLst>
              </a:tr>
            </a:tbl>
          </a:graphicData>
        </a:graphic>
      </p:graphicFrame>
      <p:cxnSp>
        <p:nvCxnSpPr>
          <p:cNvPr id="15" name="Straight Connector 14">
            <a:extLst>
              <a:ext uri="{FF2B5EF4-FFF2-40B4-BE49-F238E27FC236}">
                <a16:creationId xmlns:a16="http://schemas.microsoft.com/office/drawing/2014/main" id="{77FB453B-AD60-4DEF-A065-4D4E1EF91AD4}"/>
              </a:ext>
              <a:ext uri="{C183D7F6-B498-43B3-948B-1728B52AA6E4}">
                <adec:decorative xmlns:adec="http://schemas.microsoft.com/office/drawing/2017/decorative" val="1"/>
              </a:ext>
            </a:extLst>
          </p:cNvPr>
          <p:cNvCxnSpPr>
            <a:endCxn id="8" idx="0"/>
          </p:cNvCxnSpPr>
          <p:nvPr/>
        </p:nvCxnSpPr>
        <p:spPr>
          <a:xfrm>
            <a:off x="6074491" y="2271265"/>
            <a:ext cx="0" cy="272534"/>
          </a:xfrm>
          <a:prstGeom prst="line">
            <a:avLst/>
          </a:prstGeom>
        </p:spPr>
        <p:style>
          <a:lnRef idx="2">
            <a:schemeClr val="dk1"/>
          </a:lnRef>
          <a:fillRef idx="0">
            <a:schemeClr val="dk1"/>
          </a:fillRef>
          <a:effectRef idx="1">
            <a:schemeClr val="dk1"/>
          </a:effectRef>
          <a:fontRef idx="minor">
            <a:schemeClr val="tx1"/>
          </a:fontRef>
        </p:style>
      </p:cxnSp>
      <p:sp>
        <p:nvSpPr>
          <p:cNvPr id="5" name="TextBox 4">
            <a:extLst>
              <a:ext uri="{FF2B5EF4-FFF2-40B4-BE49-F238E27FC236}">
                <a16:creationId xmlns:a16="http://schemas.microsoft.com/office/drawing/2014/main" id="{056261B5-9910-49BD-8E1E-3F8DA98316F3}"/>
              </a:ext>
            </a:extLst>
          </p:cNvPr>
          <p:cNvSpPr txBox="1"/>
          <p:nvPr/>
        </p:nvSpPr>
        <p:spPr>
          <a:xfrm>
            <a:off x="3951823" y="1814066"/>
            <a:ext cx="4288353" cy="369332"/>
          </a:xfrm>
          <a:prstGeom prst="rect">
            <a:avLst/>
          </a:prstGeom>
          <a:noFill/>
        </p:spPr>
        <p:txBody>
          <a:bodyPr wrap="none" rtlCol="0">
            <a:spAutoFit/>
          </a:bodyPr>
          <a:lstStyle/>
          <a:p>
            <a:r>
              <a:rPr lang="en-US" dirty="0"/>
              <a:t>Sloping selected as the method of protection</a:t>
            </a:r>
          </a:p>
        </p:txBody>
      </p:sp>
      <p:graphicFrame>
        <p:nvGraphicFramePr>
          <p:cNvPr id="6" name="Table 5">
            <a:extLst>
              <a:ext uri="{FF2B5EF4-FFF2-40B4-BE49-F238E27FC236}">
                <a16:creationId xmlns:a16="http://schemas.microsoft.com/office/drawing/2014/main" id="{B23E216B-94CF-466C-9808-145A5BC0F2BB}"/>
              </a:ext>
            </a:extLst>
          </p:cNvPr>
          <p:cNvGraphicFramePr>
            <a:graphicFrameLocks noGrp="1"/>
          </p:cNvGraphicFramePr>
          <p:nvPr>
            <p:extLst>
              <p:ext uri="{D42A27DB-BD31-4B8C-83A1-F6EECF244321}">
                <p14:modId xmlns:p14="http://schemas.microsoft.com/office/powerpoint/2010/main" val="465634849"/>
              </p:ext>
            </p:extLst>
          </p:nvPr>
        </p:nvGraphicFramePr>
        <p:xfrm>
          <a:off x="3908808" y="1814065"/>
          <a:ext cx="4331368" cy="457200"/>
        </p:xfrm>
        <a:graphic>
          <a:graphicData uri="http://schemas.openxmlformats.org/drawingml/2006/table">
            <a:tbl>
              <a:tblPr firstRow="1"/>
              <a:tblGrid>
                <a:gridCol w="4331368">
                  <a:extLst>
                    <a:ext uri="{9D8B030D-6E8A-4147-A177-3AD203B41FA5}">
                      <a16:colId xmlns:a16="http://schemas.microsoft.com/office/drawing/2014/main" val="416579401"/>
                    </a:ext>
                  </a:extLst>
                </a:gridCol>
              </a:tblGrid>
              <a:tr h="320842">
                <a:tc>
                  <a:txBody>
                    <a:bodyPr/>
                    <a:lstStyle/>
                    <a:p>
                      <a:endParaRPr lang="en-US" dirty="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2398656280"/>
                  </a:ext>
                </a:extLst>
              </a:tr>
            </a:tbl>
          </a:graphicData>
        </a:graphic>
      </p:graphicFrame>
      <p:sp>
        <p:nvSpPr>
          <p:cNvPr id="3" name="Content Placeholder 2">
            <a:extLst>
              <a:ext uri="{FF2B5EF4-FFF2-40B4-BE49-F238E27FC236}">
                <a16:creationId xmlns:a16="http://schemas.microsoft.com/office/drawing/2014/main" id="{04F01C07-4155-4CFF-B03C-34EA67D0BB4B}"/>
              </a:ext>
            </a:extLst>
          </p:cNvPr>
          <p:cNvSpPr>
            <a:spLocks noGrp="1"/>
          </p:cNvSpPr>
          <p:nvPr>
            <p:ph idx="1"/>
          </p:nvPr>
        </p:nvSpPr>
        <p:spPr>
          <a:xfrm>
            <a:off x="352927" y="1424740"/>
            <a:ext cx="2149642" cy="778653"/>
          </a:xfrm>
        </p:spPr>
        <p:txBody>
          <a:bodyPr/>
          <a:lstStyle/>
          <a:p>
            <a:pPr marL="0" indent="0">
              <a:buNone/>
            </a:pPr>
            <a:r>
              <a:rPr lang="en-US" dirty="0"/>
              <a:t>Figure 2</a:t>
            </a:r>
          </a:p>
        </p:txBody>
      </p:sp>
      <p:sp>
        <p:nvSpPr>
          <p:cNvPr id="2" name="Title 1">
            <a:extLst>
              <a:ext uri="{FF2B5EF4-FFF2-40B4-BE49-F238E27FC236}">
                <a16:creationId xmlns:a16="http://schemas.microsoft.com/office/drawing/2014/main" id="{864D2B6C-F3D3-459E-BE23-4FF7769C0B56}"/>
              </a:ext>
            </a:extLst>
          </p:cNvPr>
          <p:cNvSpPr>
            <a:spLocks noGrp="1"/>
          </p:cNvSpPr>
          <p:nvPr>
            <p:ph type="title"/>
          </p:nvPr>
        </p:nvSpPr>
        <p:spPr/>
        <p:txBody>
          <a:bodyPr/>
          <a:lstStyle/>
          <a:p>
            <a:r>
              <a:rPr lang="en-US" dirty="0">
                <a:latin typeface="Arial Black" panose="020B0A04020102020204" pitchFamily="34" charset="0"/>
              </a:rPr>
              <a:t>Appendix F </a:t>
            </a:r>
            <a:endParaRPr lang="en-US" dirty="0"/>
          </a:p>
        </p:txBody>
      </p:sp>
    </p:spTree>
    <p:extLst>
      <p:ext uri="{BB962C8B-B14F-4D97-AF65-F5344CB8AC3E}">
        <p14:creationId xmlns:p14="http://schemas.microsoft.com/office/powerpoint/2010/main" val="23035951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prstClr val="black"/>
                </a:solidFill>
                <a:latin typeface="Arial Black" panose="020B0A04020102020204" pitchFamily="34" charset="0"/>
              </a:rPr>
              <a:t>Pre-Assessment (Q4)</a:t>
            </a:r>
            <a:endParaRPr lang="en-US" dirty="0"/>
          </a:p>
        </p:txBody>
      </p:sp>
      <p:sp>
        <p:nvSpPr>
          <p:cNvPr id="3" name="Content Placeholder 2"/>
          <p:cNvSpPr>
            <a:spLocks noGrp="1"/>
          </p:cNvSpPr>
          <p:nvPr>
            <p:ph idx="1"/>
          </p:nvPr>
        </p:nvSpPr>
        <p:spPr/>
        <p:txBody>
          <a:bodyPr/>
          <a:lstStyle/>
          <a:p>
            <a:pPr marL="0" marR="0" lvl="0" indent="0">
              <a:lnSpc>
                <a:spcPct val="107000"/>
              </a:lnSpc>
              <a:spcBef>
                <a:spcPts val="0"/>
              </a:spcBef>
              <a:spcAft>
                <a:spcPts val="0"/>
              </a:spcAft>
              <a:buNone/>
            </a:pPr>
            <a:r>
              <a:rPr lang="en-US" sz="3600" dirty="0">
                <a:ea typeface="Calibri" panose="020F0502020204030204" pitchFamily="34" charset="0"/>
                <a:cs typeface="Times New Roman" panose="02020603050405020304" pitchFamily="18" charset="0"/>
              </a:rPr>
              <a:t>4. A Trench and an Excavation is the same thing:</a:t>
            </a:r>
          </a:p>
          <a:p>
            <a:pPr marL="342900" marR="0" lvl="0" indent="-342900">
              <a:lnSpc>
                <a:spcPct val="107000"/>
              </a:lnSpc>
              <a:spcBef>
                <a:spcPts val="0"/>
              </a:spcBef>
              <a:spcAft>
                <a:spcPts val="0"/>
              </a:spcAft>
              <a:buFont typeface="+mj-lt"/>
              <a:buAutoNum type="alphaLcPeriod"/>
            </a:pPr>
            <a:r>
              <a:rPr lang="en-US" sz="3600" dirty="0">
                <a:ea typeface="Calibri" panose="020F0502020204030204" pitchFamily="34" charset="0"/>
                <a:cs typeface="Times New Roman" panose="02020603050405020304" pitchFamily="18" charset="0"/>
              </a:rPr>
              <a:t>True</a:t>
            </a:r>
          </a:p>
          <a:p>
            <a:pPr marL="342900" marR="0" lvl="0" indent="-342900">
              <a:lnSpc>
                <a:spcPct val="107000"/>
              </a:lnSpc>
              <a:spcBef>
                <a:spcPts val="0"/>
              </a:spcBef>
              <a:spcAft>
                <a:spcPts val="800"/>
              </a:spcAft>
              <a:buFont typeface="+mj-lt"/>
              <a:buAutoNum type="alphaLcPeriod"/>
            </a:pPr>
            <a:r>
              <a:rPr lang="en-US" sz="3600" dirty="0">
                <a:ea typeface="Calibri" panose="020F0502020204030204" pitchFamily="34" charset="0"/>
                <a:cs typeface="Times New Roman" panose="02020603050405020304" pitchFamily="18" charset="0"/>
              </a:rPr>
              <a:t>False</a:t>
            </a:r>
          </a:p>
          <a:p>
            <a:endParaRPr lang="en-US" dirty="0"/>
          </a:p>
        </p:txBody>
      </p:sp>
      <p:sp>
        <p:nvSpPr>
          <p:cNvPr id="4" name="Slide Number Placeholder 3"/>
          <p:cNvSpPr>
            <a:spLocks noGrp="1"/>
          </p:cNvSpPr>
          <p:nvPr>
            <p:ph type="sldNum" sz="quarter" idx="12"/>
          </p:nvPr>
        </p:nvSpPr>
        <p:spPr/>
        <p:txBody>
          <a:bodyPr/>
          <a:lstStyle/>
          <a:p>
            <a:fld id="{5E779C6D-2D3D-407B-ABDD-AB2C83943F7F}" type="slidenum">
              <a:rPr lang="en-US" smtClean="0"/>
              <a:t>11</a:t>
            </a:fld>
            <a:endParaRPr lang="en-US"/>
          </a:p>
        </p:txBody>
      </p:sp>
    </p:spTree>
    <p:extLst>
      <p:ext uri="{BB962C8B-B14F-4D97-AF65-F5344CB8AC3E}">
        <p14:creationId xmlns:p14="http://schemas.microsoft.com/office/powerpoint/2010/main" val="345060144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9EFDC4E-5BE6-47B7-AE51-2792AC87D457}"/>
              </a:ext>
            </a:extLst>
          </p:cNvPr>
          <p:cNvSpPr>
            <a:spLocks noGrp="1"/>
          </p:cNvSpPr>
          <p:nvPr>
            <p:ph type="sldNum" sz="quarter" idx="12"/>
          </p:nvPr>
        </p:nvSpPr>
        <p:spPr/>
        <p:txBody>
          <a:bodyPr/>
          <a:lstStyle/>
          <a:p>
            <a:fld id="{5E779C6D-2D3D-407B-ABDD-AB2C83943F7F}" type="slidenum">
              <a:rPr lang="en-US" smtClean="0"/>
              <a:t>110</a:t>
            </a:fld>
            <a:endParaRPr lang="en-US"/>
          </a:p>
        </p:txBody>
      </p:sp>
      <p:graphicFrame>
        <p:nvGraphicFramePr>
          <p:cNvPr id="10" name="Table 9">
            <a:extLst>
              <a:ext uri="{FF2B5EF4-FFF2-40B4-BE49-F238E27FC236}">
                <a16:creationId xmlns:a16="http://schemas.microsoft.com/office/drawing/2014/main" id="{7426550B-4203-4953-89FC-A3BFE35C0980}"/>
              </a:ext>
            </a:extLst>
          </p:cNvPr>
          <p:cNvGraphicFramePr>
            <a:graphicFrameLocks noGrp="1"/>
          </p:cNvGraphicFramePr>
          <p:nvPr>
            <p:extLst>
              <p:ext uri="{D42A27DB-BD31-4B8C-83A1-F6EECF244321}">
                <p14:modId xmlns:p14="http://schemas.microsoft.com/office/powerpoint/2010/main" val="2193370196"/>
              </p:ext>
            </p:extLst>
          </p:nvPr>
        </p:nvGraphicFramePr>
        <p:xfrm>
          <a:off x="689811" y="4186989"/>
          <a:ext cx="11053010" cy="1251285"/>
        </p:xfrm>
        <a:graphic>
          <a:graphicData uri="http://schemas.openxmlformats.org/drawingml/2006/table">
            <a:tbl>
              <a:tblPr firstRow="1"/>
              <a:tblGrid>
                <a:gridCol w="11053010">
                  <a:extLst>
                    <a:ext uri="{9D8B030D-6E8A-4147-A177-3AD203B41FA5}">
                      <a16:colId xmlns:a16="http://schemas.microsoft.com/office/drawing/2014/main" val="1534626858"/>
                    </a:ext>
                  </a:extLst>
                </a:gridCol>
              </a:tblGrid>
              <a:tr h="1251285">
                <a:tc>
                  <a:txBody>
                    <a:bodyPr/>
                    <a:lstStyle/>
                    <a:p>
                      <a:endParaRPr lang="en-US" dirty="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3222766450"/>
                  </a:ext>
                </a:extLst>
              </a:tr>
            </a:tbl>
          </a:graphicData>
        </a:graphic>
      </p:graphicFrame>
      <p:sp>
        <p:nvSpPr>
          <p:cNvPr id="9" name="TextBox 8">
            <a:extLst>
              <a:ext uri="{FF2B5EF4-FFF2-40B4-BE49-F238E27FC236}">
                <a16:creationId xmlns:a16="http://schemas.microsoft.com/office/drawing/2014/main" id="{D84CD1B2-B11D-4EAF-BD3B-E25587837C39}"/>
              </a:ext>
            </a:extLst>
          </p:cNvPr>
          <p:cNvSpPr txBox="1"/>
          <p:nvPr/>
        </p:nvSpPr>
        <p:spPr>
          <a:xfrm>
            <a:off x="721895" y="4186989"/>
            <a:ext cx="11034367" cy="1200329"/>
          </a:xfrm>
          <a:prstGeom prst="rect">
            <a:avLst/>
          </a:prstGeom>
          <a:noFill/>
        </p:spPr>
        <p:txBody>
          <a:bodyPr wrap="none" rtlCol="0">
            <a:spAutoFit/>
          </a:bodyPr>
          <a:lstStyle/>
          <a:p>
            <a:pPr marL="342900" indent="-342900">
              <a:buAutoNum type="arabicPeriod"/>
            </a:pPr>
            <a:r>
              <a:rPr lang="en-US" dirty="0"/>
              <a:t>1926.652 (c)(1) requires App. A and C to be followed (Timber Shoring)</a:t>
            </a:r>
          </a:p>
          <a:p>
            <a:pPr marL="342900" indent="-342900">
              <a:buAutoNum type="arabicPeriod"/>
            </a:pPr>
            <a:r>
              <a:rPr lang="en-US" dirty="0"/>
              <a:t>1926.652 (c)(2) requires manufacturers data to be followed (Hydraulic Shoring, Trench Jacks, Air Shores, Shield)</a:t>
            </a:r>
          </a:p>
          <a:p>
            <a:pPr marL="342900" indent="-342900">
              <a:buAutoNum type="arabicPeriod"/>
            </a:pPr>
            <a:r>
              <a:rPr lang="en-US" dirty="0"/>
              <a:t>1926.652 (c)(3) requires tabulated data (see definition) to be followed (any system as per tabulated data)</a:t>
            </a:r>
          </a:p>
          <a:p>
            <a:pPr marL="342900" indent="-342900">
              <a:buAutoNum type="arabicPeriod"/>
            </a:pPr>
            <a:r>
              <a:rPr lang="en-US" dirty="0"/>
              <a:t>1926.652 (c)(4) requires excavation to be designed by a registered professional engineer (any designed system)</a:t>
            </a:r>
          </a:p>
        </p:txBody>
      </p:sp>
      <p:cxnSp>
        <p:nvCxnSpPr>
          <p:cNvPr id="15" name="Straight Connector 14">
            <a:extLst>
              <a:ext uri="{FF2B5EF4-FFF2-40B4-BE49-F238E27FC236}">
                <a16:creationId xmlns:a16="http://schemas.microsoft.com/office/drawing/2014/main" id="{DA063669-B072-4AFF-8A05-12EF698E2923}"/>
              </a:ext>
              <a:ext uri="{C183D7F6-B498-43B3-948B-1728B52AA6E4}">
                <adec:decorative xmlns:adec="http://schemas.microsoft.com/office/drawing/2017/decorative" val="1"/>
              </a:ext>
            </a:extLst>
          </p:cNvPr>
          <p:cNvCxnSpPr/>
          <p:nvPr/>
        </p:nvCxnSpPr>
        <p:spPr>
          <a:xfrm>
            <a:off x="6096000" y="3818021"/>
            <a:ext cx="0" cy="368968"/>
          </a:xfrm>
          <a:prstGeom prst="line">
            <a:avLst/>
          </a:prstGeom>
        </p:spPr>
        <p:style>
          <a:lnRef idx="2">
            <a:schemeClr val="dk1"/>
          </a:lnRef>
          <a:fillRef idx="0">
            <a:schemeClr val="dk1"/>
          </a:fillRef>
          <a:effectRef idx="1">
            <a:schemeClr val="dk1"/>
          </a:effectRef>
          <a:fontRef idx="minor">
            <a:schemeClr val="tx1"/>
          </a:fontRef>
        </p:style>
      </p:cxnSp>
      <p:graphicFrame>
        <p:nvGraphicFramePr>
          <p:cNvPr id="8" name="Table 7">
            <a:extLst>
              <a:ext uri="{FF2B5EF4-FFF2-40B4-BE49-F238E27FC236}">
                <a16:creationId xmlns:a16="http://schemas.microsoft.com/office/drawing/2014/main" id="{BB77AEB0-0970-4506-9ECF-D112825F1E67}"/>
              </a:ext>
            </a:extLst>
          </p:cNvPr>
          <p:cNvGraphicFramePr>
            <a:graphicFrameLocks noGrp="1"/>
          </p:cNvGraphicFramePr>
          <p:nvPr>
            <p:extLst>
              <p:ext uri="{D42A27DB-BD31-4B8C-83A1-F6EECF244321}">
                <p14:modId xmlns:p14="http://schemas.microsoft.com/office/powerpoint/2010/main" val="2626627192"/>
              </p:ext>
            </p:extLst>
          </p:nvPr>
        </p:nvGraphicFramePr>
        <p:xfrm>
          <a:off x="4379495" y="2839453"/>
          <a:ext cx="3368842" cy="978568"/>
        </p:xfrm>
        <a:graphic>
          <a:graphicData uri="http://schemas.openxmlformats.org/drawingml/2006/table">
            <a:tbl>
              <a:tblPr firstRow="1"/>
              <a:tblGrid>
                <a:gridCol w="3368842">
                  <a:extLst>
                    <a:ext uri="{9D8B030D-6E8A-4147-A177-3AD203B41FA5}">
                      <a16:colId xmlns:a16="http://schemas.microsoft.com/office/drawing/2014/main" val="3189684613"/>
                    </a:ext>
                  </a:extLst>
                </a:gridCol>
              </a:tblGrid>
              <a:tr h="978568">
                <a:tc>
                  <a:txBody>
                    <a:bodyPr/>
                    <a:lstStyle/>
                    <a:p>
                      <a:endParaRPr lang="en-US" dirty="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3556804242"/>
                  </a:ext>
                </a:extLst>
              </a:tr>
            </a:tbl>
          </a:graphicData>
        </a:graphic>
      </p:graphicFrame>
      <p:sp>
        <p:nvSpPr>
          <p:cNvPr id="7" name="TextBox 6">
            <a:extLst>
              <a:ext uri="{FF2B5EF4-FFF2-40B4-BE49-F238E27FC236}">
                <a16:creationId xmlns:a16="http://schemas.microsoft.com/office/drawing/2014/main" id="{7463A2F1-737B-4D3A-B5EC-30DF8B3AD5E1}"/>
              </a:ext>
            </a:extLst>
          </p:cNvPr>
          <p:cNvSpPr txBox="1"/>
          <p:nvPr/>
        </p:nvSpPr>
        <p:spPr>
          <a:xfrm>
            <a:off x="4395538" y="2855495"/>
            <a:ext cx="3352800" cy="923330"/>
          </a:xfrm>
          <a:prstGeom prst="rect">
            <a:avLst/>
          </a:prstGeom>
          <a:noFill/>
        </p:spPr>
        <p:txBody>
          <a:bodyPr wrap="square" rtlCol="0">
            <a:spAutoFit/>
          </a:bodyPr>
          <a:lstStyle/>
          <a:p>
            <a:r>
              <a:rPr lang="en-US" dirty="0"/>
              <a:t>Soil Classification Required</a:t>
            </a:r>
          </a:p>
          <a:p>
            <a:r>
              <a:rPr lang="en-US" dirty="0"/>
              <a:t>Excavation must comply with 1 of the 4 options</a:t>
            </a:r>
          </a:p>
        </p:txBody>
      </p:sp>
      <p:cxnSp>
        <p:nvCxnSpPr>
          <p:cNvPr id="12" name="Straight Connector 11">
            <a:extLst>
              <a:ext uri="{FF2B5EF4-FFF2-40B4-BE49-F238E27FC236}">
                <a16:creationId xmlns:a16="http://schemas.microsoft.com/office/drawing/2014/main" id="{E20698B1-9967-472A-987F-3932B35B996C}"/>
              </a:ext>
              <a:ext uri="{C183D7F6-B498-43B3-948B-1728B52AA6E4}">
                <adec:decorative xmlns:adec="http://schemas.microsoft.com/office/drawing/2017/decorative" val="1"/>
              </a:ext>
            </a:extLst>
          </p:cNvPr>
          <p:cNvCxnSpPr/>
          <p:nvPr/>
        </p:nvCxnSpPr>
        <p:spPr>
          <a:xfrm>
            <a:off x="6096000" y="2502568"/>
            <a:ext cx="0" cy="336885"/>
          </a:xfrm>
          <a:prstGeom prst="line">
            <a:avLst/>
          </a:prstGeom>
        </p:spPr>
        <p:style>
          <a:lnRef idx="2">
            <a:schemeClr val="dk1"/>
          </a:lnRef>
          <a:fillRef idx="0">
            <a:schemeClr val="dk1"/>
          </a:fillRef>
          <a:effectRef idx="1">
            <a:schemeClr val="dk1"/>
          </a:effectRef>
          <a:fontRef idx="minor">
            <a:schemeClr val="tx1"/>
          </a:fontRef>
        </p:style>
      </p:cxnSp>
      <p:graphicFrame>
        <p:nvGraphicFramePr>
          <p:cNvPr id="6" name="Table 5">
            <a:extLst>
              <a:ext uri="{FF2B5EF4-FFF2-40B4-BE49-F238E27FC236}">
                <a16:creationId xmlns:a16="http://schemas.microsoft.com/office/drawing/2014/main" id="{F18FA0DC-A093-4416-9B90-AE0A1455A448}"/>
              </a:ext>
            </a:extLst>
          </p:cNvPr>
          <p:cNvGraphicFramePr>
            <a:graphicFrameLocks noGrp="1"/>
          </p:cNvGraphicFramePr>
          <p:nvPr>
            <p:extLst>
              <p:ext uri="{D42A27DB-BD31-4B8C-83A1-F6EECF244321}">
                <p14:modId xmlns:p14="http://schemas.microsoft.com/office/powerpoint/2010/main" val="2182315874"/>
              </p:ext>
            </p:extLst>
          </p:nvPr>
        </p:nvGraphicFramePr>
        <p:xfrm>
          <a:off x="4395537" y="1844842"/>
          <a:ext cx="3352800" cy="657726"/>
        </p:xfrm>
        <a:graphic>
          <a:graphicData uri="http://schemas.openxmlformats.org/drawingml/2006/table">
            <a:tbl>
              <a:tblPr firstRow="1"/>
              <a:tblGrid>
                <a:gridCol w="3352800">
                  <a:extLst>
                    <a:ext uri="{9D8B030D-6E8A-4147-A177-3AD203B41FA5}">
                      <a16:colId xmlns:a16="http://schemas.microsoft.com/office/drawing/2014/main" val="394653746"/>
                    </a:ext>
                  </a:extLst>
                </a:gridCol>
              </a:tblGrid>
              <a:tr h="657726">
                <a:tc>
                  <a:txBody>
                    <a:bodyPr/>
                    <a:lstStyle/>
                    <a:p>
                      <a:endParaRPr lang="en-US" dirty="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313838674"/>
                  </a:ext>
                </a:extLst>
              </a:tr>
            </a:tbl>
          </a:graphicData>
        </a:graphic>
      </p:graphicFrame>
      <p:sp>
        <p:nvSpPr>
          <p:cNvPr id="5" name="TextBox 4">
            <a:extLst>
              <a:ext uri="{FF2B5EF4-FFF2-40B4-BE49-F238E27FC236}">
                <a16:creationId xmlns:a16="http://schemas.microsoft.com/office/drawing/2014/main" id="{BB192836-7310-4C71-9198-DE94E6BA8C1C}"/>
              </a:ext>
            </a:extLst>
          </p:cNvPr>
          <p:cNvSpPr txBox="1"/>
          <p:nvPr/>
        </p:nvSpPr>
        <p:spPr>
          <a:xfrm>
            <a:off x="4435386" y="1840123"/>
            <a:ext cx="3321228" cy="646331"/>
          </a:xfrm>
          <a:prstGeom prst="rect">
            <a:avLst/>
          </a:prstGeom>
          <a:noFill/>
        </p:spPr>
        <p:txBody>
          <a:bodyPr wrap="square" rtlCol="0">
            <a:spAutoFit/>
          </a:bodyPr>
          <a:lstStyle/>
          <a:p>
            <a:pPr algn="ctr"/>
            <a:r>
              <a:rPr lang="en-US" dirty="0"/>
              <a:t>Shoring or shielding selected as the method of protection</a:t>
            </a:r>
          </a:p>
        </p:txBody>
      </p:sp>
      <p:sp>
        <p:nvSpPr>
          <p:cNvPr id="3" name="Content Placeholder 2">
            <a:extLst>
              <a:ext uri="{FF2B5EF4-FFF2-40B4-BE49-F238E27FC236}">
                <a16:creationId xmlns:a16="http://schemas.microsoft.com/office/drawing/2014/main" id="{4AC14C29-1C04-4FC0-BD3A-73FA867B7279}"/>
              </a:ext>
            </a:extLst>
          </p:cNvPr>
          <p:cNvSpPr>
            <a:spLocks noGrp="1"/>
          </p:cNvSpPr>
          <p:nvPr>
            <p:ph idx="1"/>
          </p:nvPr>
        </p:nvSpPr>
        <p:spPr>
          <a:xfrm>
            <a:off x="609600" y="1464845"/>
            <a:ext cx="2101516" cy="698444"/>
          </a:xfrm>
        </p:spPr>
        <p:txBody>
          <a:bodyPr>
            <a:normAutofit lnSpcReduction="10000"/>
          </a:bodyPr>
          <a:lstStyle/>
          <a:p>
            <a:pPr marL="0" indent="0">
              <a:buNone/>
            </a:pPr>
            <a:r>
              <a:rPr lang="en-US" dirty="0"/>
              <a:t>Figure 3</a:t>
            </a:r>
          </a:p>
        </p:txBody>
      </p:sp>
      <p:sp>
        <p:nvSpPr>
          <p:cNvPr id="2" name="Title 1">
            <a:extLst>
              <a:ext uri="{FF2B5EF4-FFF2-40B4-BE49-F238E27FC236}">
                <a16:creationId xmlns:a16="http://schemas.microsoft.com/office/drawing/2014/main" id="{A6EA921C-0B6B-47B9-943C-44F3B41C1624}"/>
              </a:ext>
            </a:extLst>
          </p:cNvPr>
          <p:cNvSpPr>
            <a:spLocks noGrp="1"/>
          </p:cNvSpPr>
          <p:nvPr>
            <p:ph type="title"/>
          </p:nvPr>
        </p:nvSpPr>
        <p:spPr/>
        <p:txBody>
          <a:bodyPr/>
          <a:lstStyle/>
          <a:p>
            <a:r>
              <a:rPr lang="en-US" dirty="0">
                <a:latin typeface="Arial Black" panose="020B0A04020102020204" pitchFamily="34" charset="0"/>
              </a:rPr>
              <a:t>Appendix F</a:t>
            </a:r>
            <a:endParaRPr lang="en-US" dirty="0"/>
          </a:p>
        </p:txBody>
      </p:sp>
    </p:spTree>
    <p:extLst>
      <p:ext uri="{BB962C8B-B14F-4D97-AF65-F5344CB8AC3E}">
        <p14:creationId xmlns:p14="http://schemas.microsoft.com/office/powerpoint/2010/main" val="174113318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671067"/>
            <a:ext cx="10972800" cy="5257122"/>
          </a:xfrm>
        </p:spPr>
        <p:txBody>
          <a:bodyPr>
            <a:normAutofit/>
          </a:bodyPr>
          <a:lstStyle/>
          <a:p>
            <a:r>
              <a:rPr lang="en-US" dirty="0">
                <a:latin typeface="Arial Black" panose="020B0A04020102020204" pitchFamily="34" charset="0"/>
              </a:rPr>
              <a:t>Recommended Practices for Safety and Health Programs</a:t>
            </a:r>
          </a:p>
        </p:txBody>
      </p:sp>
      <p:sp>
        <p:nvSpPr>
          <p:cNvPr id="4" name="Slide Number Placeholder 3"/>
          <p:cNvSpPr>
            <a:spLocks noGrp="1"/>
          </p:cNvSpPr>
          <p:nvPr>
            <p:ph type="sldNum" sz="quarter" idx="12"/>
          </p:nvPr>
        </p:nvSpPr>
        <p:spPr/>
        <p:txBody>
          <a:bodyPr/>
          <a:lstStyle/>
          <a:p>
            <a:fld id="{5E779C6D-2D3D-407B-ABDD-AB2C83943F7F}" type="slidenum">
              <a:rPr lang="en-US" smtClean="0"/>
              <a:t>111</a:t>
            </a:fld>
            <a:endParaRPr lang="en-US"/>
          </a:p>
        </p:txBody>
      </p:sp>
    </p:spTree>
    <p:extLst>
      <p:ext uri="{BB962C8B-B14F-4D97-AF65-F5344CB8AC3E}">
        <p14:creationId xmlns:p14="http://schemas.microsoft.com/office/powerpoint/2010/main" val="369941908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628" name="Object 3" descr="A circular graphic emphasizing that &quot;Management Leadership &amp; Employee Involvement&quot;, Worksite Analysis&quot;, Hazard Prevention &amp; Control&quot;, and &quot;Training&quot; is a cycle that feeds into itself."/>
          <p:cNvGraphicFramePr>
            <a:graphicFrameLocks/>
          </p:cNvGraphicFramePr>
          <p:nvPr>
            <p:extLst>
              <p:ext uri="{D42A27DB-BD31-4B8C-83A1-F6EECF244321}">
                <p14:modId xmlns:p14="http://schemas.microsoft.com/office/powerpoint/2010/main" val="530537388"/>
              </p:ext>
            </p:extLst>
          </p:nvPr>
        </p:nvGraphicFramePr>
        <p:xfrm>
          <a:off x="4343400" y="2177538"/>
          <a:ext cx="3695700" cy="3830637"/>
        </p:xfrm>
        <a:graphic>
          <a:graphicData uri="http://schemas.openxmlformats.org/presentationml/2006/ole">
            <mc:AlternateContent xmlns:mc="http://schemas.openxmlformats.org/markup-compatibility/2006">
              <mc:Choice xmlns:v="urn:schemas-microsoft-com:vml" Requires="v">
                <p:oleObj spid="_x0000_s5171" name="Clip" r:id="rId3" imgW="3661051" imgH="3602391" progId="MS_ClipArt_Gallery.2">
                  <p:embed/>
                </p:oleObj>
              </mc:Choice>
              <mc:Fallback>
                <p:oleObj name="Clip" r:id="rId3" imgW="3661051" imgH="3602391" progId="MS_ClipArt_Gallery.2">
                  <p:embed/>
                  <p:pic>
                    <p:nvPicPr>
                      <p:cNvPr id="0" name=""/>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3400" y="2177538"/>
                        <a:ext cx="3695700" cy="3830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6632" name="Picture 7" descr="Image of an instructor pointing at a whiteboar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9200" y="4082537"/>
            <a:ext cx="1169988" cy="88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6" name="Text Box 11"/>
          <p:cNvSpPr txBox="1">
            <a:spLocks noChangeArrowheads="1"/>
          </p:cNvSpPr>
          <p:nvPr/>
        </p:nvSpPr>
        <p:spPr bwMode="auto">
          <a:xfrm>
            <a:off x="4114800" y="5041387"/>
            <a:ext cx="1905000" cy="336550"/>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eaLnBrk="1" hangingPunct="1">
              <a:spcBef>
                <a:spcPct val="50000"/>
              </a:spcBef>
            </a:pPr>
            <a:r>
              <a:rPr lang="en-US" altLang="en-US" sz="1600" b="1">
                <a:latin typeface="Verdana" panose="020B0604030504040204" pitchFamily="34" charset="0"/>
                <a:cs typeface="Arial" panose="020B0604020202020204" pitchFamily="34" charset="0"/>
              </a:rPr>
              <a:t>TRAINING</a:t>
            </a:r>
          </a:p>
        </p:txBody>
      </p:sp>
      <p:pic>
        <p:nvPicPr>
          <p:cNvPr id="26631" name="Picture 6" descr="Image of a construction work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0" y="4103174"/>
            <a:ext cx="11430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5" name="Text Box 10"/>
          <p:cNvSpPr txBox="1">
            <a:spLocks noChangeArrowheads="1"/>
          </p:cNvSpPr>
          <p:nvPr/>
        </p:nvSpPr>
        <p:spPr bwMode="auto">
          <a:xfrm>
            <a:off x="6324600" y="4844537"/>
            <a:ext cx="1905000" cy="825500"/>
          </a:xfrm>
          <a:prstGeom prst="rect">
            <a:avLst/>
          </a:prstGeom>
          <a:solidFill>
            <a:srgbClr val="00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eaLnBrk="1" hangingPunct="1">
              <a:spcBef>
                <a:spcPct val="50000"/>
              </a:spcBef>
            </a:pPr>
            <a:r>
              <a:rPr lang="en-US" altLang="en-US" sz="1600" b="1">
                <a:latin typeface="Verdana" panose="020B0604030504040204" pitchFamily="34" charset="0"/>
                <a:cs typeface="Arial" panose="020B0604020202020204" pitchFamily="34" charset="0"/>
              </a:rPr>
              <a:t>HAZARD PREVENTION &amp; CONTROL</a:t>
            </a:r>
          </a:p>
        </p:txBody>
      </p:sp>
      <p:pic>
        <p:nvPicPr>
          <p:cNvPr id="26630" name="Picture 5" descr="A machinist working on a piece of equipment. "/>
          <p:cNvPicPr>
            <a:picLocks noChangeAspect="1" noChangeArrowheads="1"/>
          </p:cNvPicPr>
          <p:nvPr/>
        </p:nvPicPr>
        <p:blipFill>
          <a:blip r:embed="rId7">
            <a:extLst>
              <a:ext uri="{28A0092B-C50C-407E-A947-70E740481C1C}">
                <a14:useLocalDpi xmlns:a14="http://schemas.microsoft.com/office/drawing/2010/main" val="0"/>
              </a:ext>
            </a:extLst>
          </a:blip>
          <a:srcRect b="17076"/>
          <a:stretch>
            <a:fillRect/>
          </a:stretch>
        </p:blipFill>
        <p:spPr bwMode="auto">
          <a:xfrm>
            <a:off x="6096000" y="3244337"/>
            <a:ext cx="1143000" cy="90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4" name="Text Box 9"/>
          <p:cNvSpPr txBox="1">
            <a:spLocks noChangeArrowheads="1"/>
          </p:cNvSpPr>
          <p:nvPr/>
        </p:nvSpPr>
        <p:spPr bwMode="auto">
          <a:xfrm>
            <a:off x="6324600" y="2588699"/>
            <a:ext cx="1905000" cy="579438"/>
          </a:xfrm>
          <a:prstGeom prst="rect">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eaLnBrk="1" hangingPunct="1">
              <a:spcBef>
                <a:spcPct val="50000"/>
              </a:spcBef>
            </a:pPr>
            <a:r>
              <a:rPr lang="en-US" altLang="en-US" sz="1600" b="1" dirty="0">
                <a:solidFill>
                  <a:schemeClr val="bg1"/>
                </a:solidFill>
                <a:latin typeface="Verdana" panose="020B0604030504040204" pitchFamily="34" charset="0"/>
                <a:cs typeface="Arial" panose="020B0604020202020204" pitchFamily="34" charset="0"/>
              </a:rPr>
              <a:t>WORKSITE ANALYSIS</a:t>
            </a:r>
          </a:p>
        </p:txBody>
      </p:sp>
      <p:pic>
        <p:nvPicPr>
          <p:cNvPr id="26629" name="Picture 4" descr="Image of people sitting around a meeting table."/>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029200" y="3244337"/>
            <a:ext cx="1219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3" name="Text Box 8"/>
          <p:cNvSpPr txBox="1">
            <a:spLocks noChangeArrowheads="1"/>
          </p:cNvSpPr>
          <p:nvPr/>
        </p:nvSpPr>
        <p:spPr bwMode="auto">
          <a:xfrm>
            <a:off x="4114800" y="2417250"/>
            <a:ext cx="1905000" cy="1069975"/>
          </a:xfrm>
          <a:prstGeom prst="rect">
            <a:avLst/>
          </a:prstGeom>
          <a:solidFill>
            <a:srgbClr val="FF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eaLnBrk="1" hangingPunct="1">
              <a:spcBef>
                <a:spcPct val="50000"/>
              </a:spcBef>
            </a:pPr>
            <a:r>
              <a:rPr lang="en-US" altLang="en-US" sz="1600" b="1" dirty="0">
                <a:latin typeface="Verdana" panose="020B0604030504040204" pitchFamily="34" charset="0"/>
                <a:cs typeface="Arial" panose="020B0604020202020204" pitchFamily="34" charset="0"/>
              </a:rPr>
              <a:t>MANAGEMENT LEADERSHIP &amp; EMPLOYEE INVOLVEMENT</a:t>
            </a:r>
          </a:p>
        </p:txBody>
      </p:sp>
      <p:sp>
        <p:nvSpPr>
          <p:cNvPr id="10243" name="Rectangle 2"/>
          <p:cNvSpPr>
            <a:spLocks noGrp="1" noChangeArrowheads="1"/>
          </p:cNvSpPr>
          <p:nvPr>
            <p:ph type="title"/>
          </p:nvPr>
        </p:nvSpPr>
        <p:spPr/>
        <p:txBody>
          <a:bodyPr>
            <a:noAutofit/>
          </a:bodyPr>
          <a:lstStyle/>
          <a:p>
            <a:pPr defTabSz="914377">
              <a:defRPr/>
            </a:pPr>
            <a:r>
              <a:rPr lang="en-US" altLang="en-US" sz="5870" dirty="0">
                <a:latin typeface="Arial Black" panose="020B0A04020102020204" pitchFamily="34" charset="0"/>
              </a:rPr>
              <a:t>OSHA’s Safety and Health System Model </a:t>
            </a:r>
          </a:p>
        </p:txBody>
      </p:sp>
    </p:spTree>
    <p:extLst>
      <p:ext uri="{BB962C8B-B14F-4D97-AF65-F5344CB8AC3E}">
        <p14:creationId xmlns:p14="http://schemas.microsoft.com/office/powerpoint/2010/main" val="236443509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599" y="1814066"/>
            <a:ext cx="10063655" cy="4066471"/>
          </a:xfrm>
        </p:spPr>
        <p:txBody>
          <a:bodyPr>
            <a:noAutofit/>
          </a:bodyPr>
          <a:lstStyle/>
          <a:p>
            <a:r>
              <a:rPr lang="en-US" sz="3200" dirty="0"/>
              <a:t>Management provides the leadership, vision, and resources needed to implement an effective safety and health program.  </a:t>
            </a:r>
          </a:p>
          <a:p>
            <a:r>
              <a:rPr lang="en-US" sz="3200" dirty="0"/>
              <a:t>There must be a commitment from the top to implementing a program</a:t>
            </a:r>
          </a:p>
          <a:p>
            <a:r>
              <a:rPr lang="en-US" sz="3200" dirty="0"/>
              <a:t>When sincere and supported by actions, workers know that safety and health are important/valued. </a:t>
            </a:r>
          </a:p>
        </p:txBody>
      </p:sp>
      <p:sp>
        <p:nvSpPr>
          <p:cNvPr id="3" name="Title 2"/>
          <p:cNvSpPr>
            <a:spLocks noGrp="1"/>
          </p:cNvSpPr>
          <p:nvPr>
            <p:ph type="title"/>
          </p:nvPr>
        </p:nvSpPr>
        <p:spPr/>
        <p:txBody>
          <a:bodyPr>
            <a:normAutofit/>
          </a:bodyPr>
          <a:lstStyle/>
          <a:p>
            <a:pPr algn="l"/>
            <a:r>
              <a:rPr lang="en-US" dirty="0">
                <a:latin typeface="Arial Black" panose="020B0A04020102020204" pitchFamily="34" charset="0"/>
              </a:rPr>
              <a:t>Management Leadership</a:t>
            </a:r>
          </a:p>
        </p:txBody>
      </p:sp>
    </p:spTree>
    <p:extLst>
      <p:ext uri="{BB962C8B-B14F-4D97-AF65-F5344CB8AC3E}">
        <p14:creationId xmlns:p14="http://schemas.microsoft.com/office/powerpoint/2010/main" val="1402561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609600" y="1814067"/>
            <a:ext cx="10252841" cy="4760154"/>
          </a:xfrm>
        </p:spPr>
        <p:txBody>
          <a:bodyPr>
            <a:normAutofit/>
          </a:bodyPr>
          <a:lstStyle/>
          <a:p>
            <a:r>
              <a:rPr lang="en-US" sz="2800" dirty="0"/>
              <a:t>Business owners, managers, and supervisors:</a:t>
            </a:r>
          </a:p>
          <a:p>
            <a:pPr lvl="2"/>
            <a:r>
              <a:rPr lang="en-US" sz="2800" dirty="0"/>
              <a:t>Make worker safety and health a core organizational value</a:t>
            </a:r>
          </a:p>
          <a:p>
            <a:pPr lvl="2"/>
            <a:r>
              <a:rPr lang="en-US" sz="2800" dirty="0"/>
              <a:t>Are fully committed to eliminating hazards, protecting workers, and continuously improving workplace safety and health</a:t>
            </a:r>
          </a:p>
          <a:p>
            <a:pPr lvl="2"/>
            <a:r>
              <a:rPr lang="en-US" sz="2800" dirty="0"/>
              <a:t>Provide sufficient resources </a:t>
            </a:r>
          </a:p>
          <a:p>
            <a:pPr lvl="2"/>
            <a:r>
              <a:rPr lang="en-US" sz="2800" dirty="0"/>
              <a:t>Visibly demonstrate and communicate their safety and health commitment to workers and others</a:t>
            </a:r>
          </a:p>
          <a:p>
            <a:pPr lvl="2"/>
            <a:r>
              <a:rPr lang="en-US" sz="2800" dirty="0"/>
              <a:t>Set an example through their own actions</a:t>
            </a:r>
          </a:p>
          <a:p>
            <a:endParaRPr lang="en-US" dirty="0"/>
          </a:p>
        </p:txBody>
      </p:sp>
      <p:sp>
        <p:nvSpPr>
          <p:cNvPr id="2" name="Title 1"/>
          <p:cNvSpPr>
            <a:spLocks noGrp="1"/>
          </p:cNvSpPr>
          <p:nvPr>
            <p:ph type="title"/>
          </p:nvPr>
        </p:nvSpPr>
        <p:spPr/>
        <p:txBody>
          <a:bodyPr/>
          <a:lstStyle/>
          <a:p>
            <a:pPr algn="l"/>
            <a:r>
              <a:rPr lang="en-US" dirty="0">
                <a:latin typeface="Arial Black" panose="020B0A04020102020204" pitchFamily="34" charset="0"/>
              </a:rPr>
              <a:t>Management Leadership</a:t>
            </a:r>
            <a:endParaRPr lang="en-US" dirty="0"/>
          </a:p>
        </p:txBody>
      </p:sp>
    </p:spTree>
    <p:extLst>
      <p:ext uri="{BB962C8B-B14F-4D97-AF65-F5344CB8AC3E}">
        <p14:creationId xmlns:p14="http://schemas.microsoft.com/office/powerpoint/2010/main" val="2138097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barn(inVertical)">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barn(inVertical)">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barn(inVertical)">
                                      <p:cBhvr>
                                        <p:cTn id="17" dur="500"/>
                                        <p:tgtEl>
                                          <p:spTgt spid="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barn(inVertical)">
                                      <p:cBhvr>
                                        <p:cTn id="22" dur="500"/>
                                        <p:tgtEl>
                                          <p:spTgt spid="4">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animEffect transition="in" filter="barn(inVertical)">
                                      <p:cBhvr>
                                        <p:cTn id="27"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eople meeting at a tabl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77001" y="2123180"/>
            <a:ext cx="3914137" cy="2605790"/>
          </a:xfrm>
          <a:prstGeom prst="rect">
            <a:avLst/>
          </a:prstGeom>
        </p:spPr>
      </p:pic>
      <p:sp>
        <p:nvSpPr>
          <p:cNvPr id="33795" name="Rectangle 3"/>
          <p:cNvSpPr>
            <a:spLocks noGrp="1" noChangeArrowheads="1"/>
          </p:cNvSpPr>
          <p:nvPr>
            <p:ph idx="1"/>
          </p:nvPr>
        </p:nvSpPr>
        <p:spPr>
          <a:xfrm>
            <a:off x="609600" y="2149546"/>
            <a:ext cx="5412828" cy="4431792"/>
          </a:xfrm>
        </p:spPr>
        <p:txBody>
          <a:bodyPr>
            <a:normAutofit lnSpcReduction="10000"/>
          </a:bodyPr>
          <a:lstStyle/>
          <a:p>
            <a:r>
              <a:rPr lang="en-US" altLang="en-US" sz="3200" dirty="0"/>
              <a:t>Workers know potential hazards and have a vested interest in effective protection. </a:t>
            </a:r>
          </a:p>
          <a:p>
            <a:r>
              <a:rPr lang="en-US" altLang="en-US" sz="3200" dirty="0"/>
              <a:t>Group input provides a wider range of experience. </a:t>
            </a:r>
          </a:p>
          <a:p>
            <a:r>
              <a:rPr lang="en-US" altLang="en-US" sz="3200" dirty="0"/>
              <a:t>Employees are more likely to support and use programs in which they have input.</a:t>
            </a:r>
          </a:p>
          <a:p>
            <a:endParaRPr lang="en-US" altLang="en-US" dirty="0">
              <a:solidFill>
                <a:srgbClr val="000000"/>
              </a:solidFill>
              <a:cs typeface="Times New Roman" panose="02020603050405020304" pitchFamily="18" charset="0"/>
            </a:endParaRPr>
          </a:p>
        </p:txBody>
      </p:sp>
      <p:sp>
        <p:nvSpPr>
          <p:cNvPr id="15363" name="Rectangle 2"/>
          <p:cNvSpPr>
            <a:spLocks noGrp="1" noChangeArrowheads="1"/>
          </p:cNvSpPr>
          <p:nvPr>
            <p:ph type="title"/>
          </p:nvPr>
        </p:nvSpPr>
        <p:spPr/>
        <p:txBody>
          <a:bodyPr>
            <a:noAutofit/>
          </a:bodyPr>
          <a:lstStyle/>
          <a:p>
            <a:pPr algn="l" defTabSz="914377">
              <a:defRPr/>
            </a:pPr>
            <a:r>
              <a:rPr lang="en-US" altLang="en-US" sz="5870" dirty="0">
                <a:latin typeface="Arial Black" panose="020B0A04020102020204" pitchFamily="34" charset="0"/>
                <a:cs typeface="Arial" panose="020B0604020202020204" pitchFamily="34" charset="0"/>
              </a:rPr>
              <a:t>Why Should Employees be Involved?</a:t>
            </a:r>
            <a:r>
              <a:rPr lang="en-US" altLang="en-US" sz="5870" dirty="0">
                <a:latin typeface="Arial Black" panose="020B0A04020102020204" pitchFamily="34" charset="0"/>
              </a:rPr>
              <a:t> </a:t>
            </a:r>
          </a:p>
        </p:txBody>
      </p:sp>
    </p:spTree>
    <p:extLst>
      <p:ext uri="{BB962C8B-B14F-4D97-AF65-F5344CB8AC3E}">
        <p14:creationId xmlns:p14="http://schemas.microsoft.com/office/powerpoint/2010/main" val="223764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3795">
                                            <p:txEl>
                                              <p:pRg st="0" end="0"/>
                                            </p:txEl>
                                          </p:spTgt>
                                        </p:tgtEl>
                                        <p:attrNameLst>
                                          <p:attrName>style.visibility</p:attrName>
                                        </p:attrNameLst>
                                      </p:cBhvr>
                                      <p:to>
                                        <p:strVal val="visible"/>
                                      </p:to>
                                    </p:set>
                                    <p:animEffect transition="in" filter="fade">
                                      <p:cBhvr>
                                        <p:cTn id="7" dur="1000"/>
                                        <p:tgtEl>
                                          <p:spTgt spid="33795">
                                            <p:txEl>
                                              <p:pRg st="0" end="0"/>
                                            </p:txEl>
                                          </p:spTgt>
                                        </p:tgtEl>
                                      </p:cBhvr>
                                    </p:animEffect>
                                    <p:anim calcmode="lin" valueType="num">
                                      <p:cBhvr>
                                        <p:cTn id="8" dur="1000" fill="hold"/>
                                        <p:tgtEl>
                                          <p:spTgt spid="3379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379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3795">
                                            <p:txEl>
                                              <p:pRg st="1" end="1"/>
                                            </p:txEl>
                                          </p:spTgt>
                                        </p:tgtEl>
                                        <p:attrNameLst>
                                          <p:attrName>style.visibility</p:attrName>
                                        </p:attrNameLst>
                                      </p:cBhvr>
                                      <p:to>
                                        <p:strVal val="visible"/>
                                      </p:to>
                                    </p:set>
                                    <p:animEffect transition="in" filter="fade">
                                      <p:cBhvr>
                                        <p:cTn id="14" dur="1000"/>
                                        <p:tgtEl>
                                          <p:spTgt spid="33795">
                                            <p:txEl>
                                              <p:pRg st="1" end="1"/>
                                            </p:txEl>
                                          </p:spTgt>
                                        </p:tgtEl>
                                      </p:cBhvr>
                                    </p:animEffect>
                                    <p:anim calcmode="lin" valueType="num">
                                      <p:cBhvr>
                                        <p:cTn id="15" dur="1000" fill="hold"/>
                                        <p:tgtEl>
                                          <p:spTgt spid="3379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379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3795">
                                            <p:txEl>
                                              <p:pRg st="2" end="2"/>
                                            </p:txEl>
                                          </p:spTgt>
                                        </p:tgtEl>
                                        <p:attrNameLst>
                                          <p:attrName>style.visibility</p:attrName>
                                        </p:attrNameLst>
                                      </p:cBhvr>
                                      <p:to>
                                        <p:strVal val="visible"/>
                                      </p:to>
                                    </p:set>
                                    <p:animEffect transition="in" filter="fade">
                                      <p:cBhvr>
                                        <p:cTn id="21" dur="1000"/>
                                        <p:tgtEl>
                                          <p:spTgt spid="33795">
                                            <p:txEl>
                                              <p:pRg st="2" end="2"/>
                                            </p:txEl>
                                          </p:spTgt>
                                        </p:tgtEl>
                                      </p:cBhvr>
                                    </p:animEffect>
                                    <p:anim calcmode="lin" valueType="num">
                                      <p:cBhvr>
                                        <p:cTn id="22" dur="1000" fill="hold"/>
                                        <p:tgtEl>
                                          <p:spTgt spid="3379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379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100FEF7-740A-4DC0-8167-1891D79B5640}"/>
              </a:ext>
            </a:extLst>
          </p:cNvPr>
          <p:cNvSpPr>
            <a:spLocks noGrp="1"/>
          </p:cNvSpPr>
          <p:nvPr>
            <p:ph type="sldNum" sz="quarter" idx="12"/>
          </p:nvPr>
        </p:nvSpPr>
        <p:spPr/>
        <p:txBody>
          <a:bodyPr/>
          <a:lstStyle/>
          <a:p>
            <a:fld id="{5E779C6D-2D3D-407B-ABDD-AB2C83943F7F}" type="slidenum">
              <a:rPr lang="en-US" smtClean="0"/>
              <a:t>116</a:t>
            </a:fld>
            <a:endParaRPr lang="en-US"/>
          </a:p>
        </p:txBody>
      </p:sp>
      <p:graphicFrame>
        <p:nvGraphicFramePr>
          <p:cNvPr id="8" name="Table 7">
            <a:extLst>
              <a:ext uri="{FF2B5EF4-FFF2-40B4-BE49-F238E27FC236}">
                <a16:creationId xmlns:a16="http://schemas.microsoft.com/office/drawing/2014/main" id="{355DB9C1-CD77-47E2-8EA6-1CBFCBB6A08A}"/>
              </a:ext>
              <a:ext uri="{C183D7F6-B498-43B3-948B-1728B52AA6E4}">
                <adec:decorative xmlns:adec="http://schemas.microsoft.com/office/drawing/2017/decorative" val="0"/>
              </a:ext>
            </a:extLst>
          </p:cNvPr>
          <p:cNvGraphicFramePr>
            <a:graphicFrameLocks noGrp="1"/>
          </p:cNvGraphicFramePr>
          <p:nvPr>
            <p:extLst>
              <p:ext uri="{D42A27DB-BD31-4B8C-83A1-F6EECF244321}">
                <p14:modId xmlns:p14="http://schemas.microsoft.com/office/powerpoint/2010/main" val="334356823"/>
              </p:ext>
            </p:extLst>
          </p:nvPr>
        </p:nvGraphicFramePr>
        <p:xfrm>
          <a:off x="5774370" y="1822055"/>
          <a:ext cx="5672460" cy="3722917"/>
        </p:xfrm>
        <a:graphic>
          <a:graphicData uri="http://schemas.openxmlformats.org/drawingml/2006/table">
            <a:tbl>
              <a:tblPr firstRow="1"/>
              <a:tblGrid>
                <a:gridCol w="1613949">
                  <a:extLst>
                    <a:ext uri="{9D8B030D-6E8A-4147-A177-3AD203B41FA5}">
                      <a16:colId xmlns:a16="http://schemas.microsoft.com/office/drawing/2014/main" val="2648318755"/>
                    </a:ext>
                  </a:extLst>
                </a:gridCol>
                <a:gridCol w="1613949">
                  <a:extLst>
                    <a:ext uri="{9D8B030D-6E8A-4147-A177-3AD203B41FA5}">
                      <a16:colId xmlns:a16="http://schemas.microsoft.com/office/drawing/2014/main" val="2632129314"/>
                    </a:ext>
                  </a:extLst>
                </a:gridCol>
                <a:gridCol w="900459">
                  <a:extLst>
                    <a:ext uri="{9D8B030D-6E8A-4147-A177-3AD203B41FA5}">
                      <a16:colId xmlns:a16="http://schemas.microsoft.com/office/drawing/2014/main" val="1344682013"/>
                    </a:ext>
                  </a:extLst>
                </a:gridCol>
                <a:gridCol w="79515">
                  <a:extLst>
                    <a:ext uri="{9D8B030D-6E8A-4147-A177-3AD203B41FA5}">
                      <a16:colId xmlns:a16="http://schemas.microsoft.com/office/drawing/2014/main" val="4184604198"/>
                    </a:ext>
                  </a:extLst>
                </a:gridCol>
                <a:gridCol w="79515">
                  <a:extLst>
                    <a:ext uri="{9D8B030D-6E8A-4147-A177-3AD203B41FA5}">
                      <a16:colId xmlns:a16="http://schemas.microsoft.com/office/drawing/2014/main" val="3488184669"/>
                    </a:ext>
                  </a:extLst>
                </a:gridCol>
                <a:gridCol w="401377">
                  <a:extLst>
                    <a:ext uri="{9D8B030D-6E8A-4147-A177-3AD203B41FA5}">
                      <a16:colId xmlns:a16="http://schemas.microsoft.com/office/drawing/2014/main" val="3372321497"/>
                    </a:ext>
                  </a:extLst>
                </a:gridCol>
                <a:gridCol w="983696">
                  <a:extLst>
                    <a:ext uri="{9D8B030D-6E8A-4147-A177-3AD203B41FA5}">
                      <a16:colId xmlns:a16="http://schemas.microsoft.com/office/drawing/2014/main" val="3834899947"/>
                    </a:ext>
                  </a:extLst>
                </a:gridCol>
              </a:tblGrid>
              <a:tr h="0">
                <a:tc gridSpan="2">
                  <a:txBody>
                    <a:bodyPr/>
                    <a:lstStyle/>
                    <a:p>
                      <a:pPr marL="0" marR="160020">
                        <a:spcBef>
                          <a:spcPts val="0"/>
                        </a:spcBef>
                        <a:spcAft>
                          <a:spcPts val="0"/>
                        </a:spcAft>
                        <a:tabLst>
                          <a:tab pos="3314700" algn="l"/>
                        </a:tabLst>
                      </a:pPr>
                      <a:r>
                        <a:rPr lang="en-US" sz="500" dirty="0">
                          <a:effectLst/>
                          <a:latin typeface="Arial" panose="020B0604020202020204" pitchFamily="34" charset="0"/>
                          <a:ea typeface="Times New Roman" panose="02020603050405020304" pitchFamily="18" charset="0"/>
                          <a:cs typeface="Times New Roman" panose="02020603050405020304" pitchFamily="18" charset="0"/>
                        </a:rPr>
                        <a:t>COMPANY/ PROJECT NAME or ID/ LOCATION ( City, State)</a:t>
                      </a:r>
                      <a:endParaRPr lang="en-US" sz="8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spcBef>
                          <a:spcPts val="0"/>
                        </a:spcBef>
                        <a:spcAft>
                          <a:spcPts val="0"/>
                        </a:spcAft>
                        <a:tabLst>
                          <a:tab pos="3314700" algn="l"/>
                        </a:tabLst>
                      </a:pPr>
                      <a:endParaRPr lang="en-US" sz="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2904" marR="52904"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160020">
                        <a:spcBef>
                          <a:spcPts val="0"/>
                        </a:spcBef>
                        <a:spcAft>
                          <a:spcPts val="0"/>
                        </a:spcAft>
                        <a:tabLst>
                          <a:tab pos="1371600" algn="l"/>
                          <a:tab pos="3314700" algn="l"/>
                        </a:tabLst>
                      </a:pPr>
                      <a:r>
                        <a:rPr lang="en-US" sz="500" dirty="0">
                          <a:effectLst/>
                          <a:latin typeface="Arial" panose="020B0604020202020204" pitchFamily="34" charset="0"/>
                          <a:ea typeface="Times New Roman" panose="02020603050405020304" pitchFamily="18" charset="0"/>
                          <a:cs typeface="Times New Roman" panose="02020603050405020304" pitchFamily="18" charset="0"/>
                        </a:rPr>
                        <a:t>DATE</a:t>
                      </a:r>
                      <a:endParaRPr lang="en-US" sz="8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160020">
                        <a:spcBef>
                          <a:spcPts val="0"/>
                        </a:spcBef>
                        <a:spcAft>
                          <a:spcPts val="0"/>
                        </a:spcAft>
                        <a:tabLst>
                          <a:tab pos="1371600" algn="l"/>
                          <a:tab pos="3314700" algn="l"/>
                        </a:tabLst>
                      </a:pPr>
                      <a:r>
                        <a:rPr lang="en-US" sz="5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2904" marR="52904"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gridSpan="3">
                  <a:txBody>
                    <a:bodyPr/>
                    <a:lstStyle/>
                    <a:p>
                      <a:pPr marL="0" marR="160020">
                        <a:spcBef>
                          <a:spcPts val="0"/>
                        </a:spcBef>
                        <a:spcAft>
                          <a:spcPts val="0"/>
                        </a:spcAft>
                        <a:tabLst>
                          <a:tab pos="1371600" algn="l"/>
                          <a:tab pos="3314700" algn="l"/>
                        </a:tabLst>
                      </a:pPr>
                      <a:r>
                        <a:rPr lang="en-US" sz="500" dirty="0">
                          <a:effectLst/>
                          <a:latin typeface="Arial" panose="020B0604020202020204" pitchFamily="34" charset="0"/>
                          <a:ea typeface="Times New Roman" panose="02020603050405020304" pitchFamily="18" charset="0"/>
                          <a:cs typeface="Times New Roman" panose="02020603050405020304" pitchFamily="18" charset="0"/>
                        </a:rPr>
                        <a:t>     NEW </a:t>
                      </a:r>
                    </a:p>
                    <a:p>
                      <a:pPr marL="0" marR="160020">
                        <a:spcBef>
                          <a:spcPts val="0"/>
                        </a:spcBef>
                        <a:spcAft>
                          <a:spcPts val="0"/>
                        </a:spcAft>
                        <a:tabLst>
                          <a:tab pos="1371600" algn="l"/>
                          <a:tab pos="3314700" algn="l"/>
                        </a:tabLst>
                      </a:pPr>
                      <a:r>
                        <a:rPr lang="en-US" sz="500" dirty="0">
                          <a:effectLst/>
                          <a:latin typeface="Arial" panose="020B0604020202020204" pitchFamily="34" charset="0"/>
                          <a:ea typeface="Times New Roman" panose="02020603050405020304" pitchFamily="18" charset="0"/>
                          <a:cs typeface="Times New Roman" panose="02020603050405020304" pitchFamily="18" charset="0"/>
                        </a:rPr>
                        <a:t>     REVISED</a:t>
                      </a:r>
                      <a:endParaRPr lang="en-US" sz="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2904" marR="529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a:txBody>
                    <a:bodyPr/>
                    <a:lstStyle/>
                    <a:p>
                      <a:pPr marL="0" marR="160020">
                        <a:spcBef>
                          <a:spcPts val="0"/>
                        </a:spcBef>
                        <a:spcAft>
                          <a:spcPts val="0"/>
                        </a:spcAft>
                        <a:tabLst>
                          <a:tab pos="1371600" algn="l"/>
                          <a:tab pos="3314700" algn="l"/>
                        </a:tabLst>
                      </a:pPr>
                      <a:r>
                        <a:rPr lang="en-US" sz="500">
                          <a:effectLst/>
                          <a:latin typeface="Arial" panose="020B0604020202020204" pitchFamily="34" charset="0"/>
                          <a:ea typeface="Times New Roman" panose="02020603050405020304" pitchFamily="18" charset="0"/>
                          <a:cs typeface="Times New Roman" panose="02020603050405020304" pitchFamily="18" charset="0"/>
                        </a:rPr>
                        <a:t> </a:t>
                      </a:r>
                      <a:endParaRPr lang="en-US" sz="800">
                        <a:effectLst/>
                        <a:latin typeface="Arial" panose="020B0604020202020204" pitchFamily="34" charset="0"/>
                        <a:ea typeface="Times New Roman" panose="02020603050405020304" pitchFamily="18" charset="0"/>
                        <a:cs typeface="Times New Roman" panose="02020603050405020304" pitchFamily="18" charset="0"/>
                      </a:endParaRPr>
                    </a:p>
                    <a:p>
                      <a:pPr marL="0" marR="160020">
                        <a:spcBef>
                          <a:spcPts val="0"/>
                        </a:spcBef>
                        <a:spcAft>
                          <a:spcPts val="0"/>
                        </a:spcAft>
                        <a:tabLst>
                          <a:tab pos="1371600" algn="l"/>
                          <a:tab pos="3314700" algn="l"/>
                        </a:tabLst>
                      </a:pPr>
                      <a:r>
                        <a:rPr lang="en-US" sz="500">
                          <a:effectLst/>
                          <a:latin typeface="Arial" panose="020B0604020202020204" pitchFamily="34" charset="0"/>
                          <a:ea typeface="Times New Roman" panose="02020603050405020304" pitchFamily="18" charset="0"/>
                          <a:cs typeface="Times New Roman" panose="02020603050405020304" pitchFamily="18" charset="0"/>
                        </a:rPr>
                        <a:t>PAGE 1 of 3</a:t>
                      </a:r>
                      <a:r>
                        <a:rPr lang="en-US" sz="500" u="sng">
                          <a:effectLst/>
                          <a:latin typeface="Arial" panose="020B0604020202020204" pitchFamily="34" charset="0"/>
                          <a:ea typeface="Times New Roman" panose="02020603050405020304" pitchFamily="18" charset="0"/>
                          <a:cs typeface="Times New Roman" panose="02020603050405020304" pitchFamily="18" charset="0"/>
                        </a:rPr>
                        <a:t>    </a:t>
                      </a:r>
                      <a:endParaRPr lang="en-US" sz="800">
                        <a:effectLst/>
                        <a:latin typeface="Arial" panose="020B0604020202020204" pitchFamily="34" charset="0"/>
                        <a:ea typeface="Times New Roman" panose="02020603050405020304" pitchFamily="18" charset="0"/>
                        <a:cs typeface="Times New Roman" panose="02020603050405020304" pitchFamily="18" charset="0"/>
                      </a:endParaRPr>
                    </a:p>
                  </a:txBody>
                  <a:tcPr marL="52904" marR="52904"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04072167"/>
                  </a:ext>
                </a:extLst>
              </a:tr>
              <a:tr h="258992">
                <a:tc gridSpan="7">
                  <a:txBody>
                    <a:bodyPr/>
                    <a:lstStyle/>
                    <a:p>
                      <a:pPr marL="0" marR="160020">
                        <a:spcBef>
                          <a:spcPts val="0"/>
                        </a:spcBef>
                        <a:spcAft>
                          <a:spcPts val="0"/>
                        </a:spcAft>
                      </a:pPr>
                      <a:r>
                        <a:rPr lang="en-US" sz="500" dirty="0">
                          <a:effectLst/>
                          <a:latin typeface="Arial" panose="020B0604020202020204" pitchFamily="34" charset="0"/>
                          <a:ea typeface="Times New Roman" panose="02020603050405020304" pitchFamily="18" charset="0"/>
                          <a:cs typeface="Times New Roman" panose="02020603050405020304" pitchFamily="18" charset="0"/>
                        </a:rPr>
                        <a:t>WORK ACTIVITY (Description):</a:t>
                      </a:r>
                      <a:endParaRPr lang="en-US" sz="8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160020">
                        <a:spcBef>
                          <a:spcPts val="0"/>
                        </a:spcBef>
                        <a:spcAft>
                          <a:spcPts val="0"/>
                        </a:spcAft>
                      </a:pPr>
                      <a:r>
                        <a:rPr lang="en-US" sz="1200" b="1" dirty="0">
                          <a:effectLst/>
                          <a:latin typeface="Times New Roman" panose="02020603050405020304" pitchFamily="18" charset="0"/>
                          <a:ea typeface="Times New Roman" panose="02020603050405020304" pitchFamily="18" charset="0"/>
                          <a:cs typeface="Times New Roman" panose="02020603050405020304" pitchFamily="18" charset="0"/>
                        </a:rPr>
                        <a:t>Excavation &amp; Trenching</a:t>
                      </a:r>
                      <a:endParaRPr lang="en-US" sz="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2904" marR="52904"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18929321"/>
                  </a:ext>
                </a:extLst>
              </a:tr>
              <a:tr h="78824">
                <a:tc>
                  <a:txBody>
                    <a:bodyPr/>
                    <a:lstStyle/>
                    <a:p>
                      <a:pPr marL="0" marR="160020" algn="ctr">
                        <a:spcBef>
                          <a:spcPts val="0"/>
                        </a:spcBef>
                        <a:spcAft>
                          <a:spcPts val="0"/>
                        </a:spcAft>
                      </a:pPr>
                      <a:r>
                        <a:rPr lang="en-US" sz="500" b="1">
                          <a:effectLst/>
                          <a:latin typeface="Arial" panose="020B0604020202020204" pitchFamily="34" charset="0"/>
                          <a:ea typeface="Times New Roman" panose="02020603050405020304" pitchFamily="18" charset="0"/>
                          <a:cs typeface="Times New Roman" panose="02020603050405020304" pitchFamily="18" charset="0"/>
                        </a:rPr>
                        <a:t>DEVELOPMENT TEAM</a:t>
                      </a:r>
                      <a:endParaRPr lang="en-US" sz="800">
                        <a:effectLst/>
                        <a:latin typeface="Arial" panose="020B0604020202020204" pitchFamily="34" charset="0"/>
                        <a:ea typeface="Times New Roman" panose="02020603050405020304" pitchFamily="18" charset="0"/>
                        <a:cs typeface="Times New Roman" panose="02020603050405020304" pitchFamily="18" charset="0"/>
                      </a:endParaRPr>
                    </a:p>
                  </a:txBody>
                  <a:tcPr marL="52904" marR="52904"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10">
                      <a:fgClr>
                        <a:srgbClr val="FFFFFF"/>
                      </a:fgClr>
                      <a:bgClr>
                        <a:srgbClr val="E5E5E5"/>
                      </a:bgClr>
                    </a:pattFill>
                  </a:tcPr>
                </a:tc>
                <a:tc>
                  <a:txBody>
                    <a:bodyPr/>
                    <a:lstStyle/>
                    <a:p>
                      <a:pPr marL="0" marR="160020" algn="ctr">
                        <a:spcBef>
                          <a:spcPts val="0"/>
                        </a:spcBef>
                        <a:spcAft>
                          <a:spcPts val="0"/>
                        </a:spcAft>
                      </a:pPr>
                      <a:r>
                        <a:rPr lang="en-US" sz="500" b="1">
                          <a:effectLst/>
                          <a:latin typeface="Arial" panose="020B0604020202020204" pitchFamily="34" charset="0"/>
                          <a:ea typeface="Times New Roman" panose="02020603050405020304" pitchFamily="18" charset="0"/>
                          <a:cs typeface="Times New Roman" panose="02020603050405020304" pitchFamily="18" charset="0"/>
                        </a:rPr>
                        <a:t>POSITION / TITLE</a:t>
                      </a:r>
                      <a:endParaRPr lang="en-US" sz="800">
                        <a:effectLst/>
                        <a:latin typeface="Arial" panose="020B0604020202020204" pitchFamily="34" charset="0"/>
                        <a:ea typeface="Times New Roman" panose="02020603050405020304" pitchFamily="18" charset="0"/>
                        <a:cs typeface="Times New Roman" panose="02020603050405020304" pitchFamily="18" charset="0"/>
                      </a:endParaRPr>
                    </a:p>
                  </a:txBody>
                  <a:tcPr marL="52904" marR="529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10">
                      <a:fgClr>
                        <a:srgbClr val="FFFFFF"/>
                      </a:fgClr>
                      <a:bgClr>
                        <a:srgbClr val="E5E5E5"/>
                      </a:bgClr>
                    </a:pattFill>
                  </a:tcPr>
                </a:tc>
                <a:tc gridSpan="2">
                  <a:txBody>
                    <a:bodyPr/>
                    <a:lstStyle/>
                    <a:p>
                      <a:pPr marL="0" marR="160020" algn="ctr">
                        <a:spcBef>
                          <a:spcPts val="0"/>
                        </a:spcBef>
                        <a:spcAft>
                          <a:spcPts val="0"/>
                        </a:spcAft>
                      </a:pPr>
                      <a:r>
                        <a:rPr lang="en-US" sz="500" b="1" dirty="0">
                          <a:effectLst/>
                          <a:latin typeface="Arial" panose="020B0604020202020204" pitchFamily="34" charset="0"/>
                          <a:ea typeface="Times New Roman" panose="02020603050405020304" pitchFamily="18" charset="0"/>
                          <a:cs typeface="Times New Roman" panose="02020603050405020304" pitchFamily="18" charset="0"/>
                        </a:rPr>
                        <a:t>REVIEWED BY:</a:t>
                      </a:r>
                      <a:endParaRPr lang="en-US" sz="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2904" marR="529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10">
                      <a:fgClr>
                        <a:srgbClr val="FFFFFF"/>
                      </a:fgClr>
                      <a:bgClr>
                        <a:srgbClr val="E5E5E5"/>
                      </a:bgClr>
                    </a:pattFill>
                  </a:tcPr>
                </a:tc>
                <a:tc hMerge="1">
                  <a:txBody>
                    <a:bodyPr/>
                    <a:lstStyle/>
                    <a:p>
                      <a:endParaRPr lang="en-US"/>
                    </a:p>
                  </a:txBody>
                  <a:tcPr/>
                </a:tc>
                <a:tc gridSpan="3">
                  <a:txBody>
                    <a:bodyPr/>
                    <a:lstStyle/>
                    <a:p>
                      <a:pPr marL="0" marR="160020" algn="ctr">
                        <a:spcBef>
                          <a:spcPts val="0"/>
                        </a:spcBef>
                        <a:spcAft>
                          <a:spcPts val="0"/>
                        </a:spcAft>
                      </a:pPr>
                      <a:r>
                        <a:rPr lang="en-US" sz="500" b="1">
                          <a:effectLst/>
                          <a:latin typeface="Arial" panose="020B0604020202020204" pitchFamily="34" charset="0"/>
                          <a:ea typeface="Times New Roman" panose="02020603050405020304" pitchFamily="18" charset="0"/>
                          <a:cs typeface="Times New Roman" panose="02020603050405020304" pitchFamily="18" charset="0"/>
                        </a:rPr>
                        <a:t>POSITION / TITLE</a:t>
                      </a:r>
                      <a:endParaRPr lang="en-US" sz="800">
                        <a:effectLst/>
                        <a:latin typeface="Arial" panose="020B0604020202020204" pitchFamily="34" charset="0"/>
                        <a:ea typeface="Times New Roman" panose="02020603050405020304" pitchFamily="18" charset="0"/>
                        <a:cs typeface="Times New Roman" panose="02020603050405020304" pitchFamily="18" charset="0"/>
                      </a:endParaRPr>
                    </a:p>
                  </a:txBody>
                  <a:tcPr marL="52904" marR="52904"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10">
                      <a:fgClr>
                        <a:srgbClr val="FFFFFF"/>
                      </a:fgClr>
                      <a:bgClr>
                        <a:srgbClr val="E5E5E5"/>
                      </a:bgClr>
                    </a:patt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71553551"/>
                  </a:ext>
                </a:extLst>
              </a:tr>
              <a:tr h="123865">
                <a:tc>
                  <a:txBody>
                    <a:bodyPr/>
                    <a:lstStyle/>
                    <a:p>
                      <a:pPr marL="0" marR="160020">
                        <a:spcBef>
                          <a:spcPts val="0"/>
                        </a:spcBef>
                        <a:spcAft>
                          <a:spcPts val="0"/>
                        </a:spcAft>
                      </a:pPr>
                      <a:endParaRPr lang="en-US" sz="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2904" marR="52904"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160020">
                        <a:spcBef>
                          <a:spcPts val="0"/>
                        </a:spcBef>
                        <a:spcAft>
                          <a:spcPts val="0"/>
                        </a:spcAft>
                      </a:pPr>
                      <a:r>
                        <a:rPr lang="en-US" sz="800" dirty="0">
                          <a:effectLst/>
                          <a:latin typeface="Times New Roman" panose="02020603050405020304" pitchFamily="18" charset="0"/>
                          <a:ea typeface="Times New Roman" panose="02020603050405020304" pitchFamily="18" charset="0"/>
                          <a:cs typeface="Times New Roman" panose="02020603050405020304" pitchFamily="18" charset="0"/>
                        </a:rPr>
                        <a:t>Safety Manager</a:t>
                      </a:r>
                      <a:endParaRPr lang="en-US" sz="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2904" marR="529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160020">
                        <a:spcBef>
                          <a:spcPts val="0"/>
                        </a:spcBef>
                        <a:spcAft>
                          <a:spcPts val="0"/>
                        </a:spcAft>
                      </a:pPr>
                      <a:endParaRPr lang="en-US" sz="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2904" marR="529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gridSpan="3">
                  <a:txBody>
                    <a:bodyPr/>
                    <a:lstStyle/>
                    <a:p>
                      <a:pPr marL="0" marR="160020">
                        <a:spcBef>
                          <a:spcPts val="0"/>
                        </a:spcBef>
                        <a:spcAft>
                          <a:spcPts val="0"/>
                        </a:spcAft>
                      </a:pPr>
                      <a:r>
                        <a:rPr lang="en-US" sz="800">
                          <a:effectLst/>
                          <a:latin typeface="Times New Roman" panose="02020603050405020304" pitchFamily="18" charset="0"/>
                          <a:ea typeface="Times New Roman" panose="02020603050405020304" pitchFamily="18" charset="0"/>
                          <a:cs typeface="Times New Roman" panose="02020603050405020304" pitchFamily="18" charset="0"/>
                        </a:rPr>
                        <a:t>Sr. Project Manager</a:t>
                      </a:r>
                      <a:endParaRPr lang="en-US" sz="800">
                        <a:effectLst/>
                        <a:latin typeface="Arial" panose="020B0604020202020204" pitchFamily="34" charset="0"/>
                        <a:ea typeface="Times New Roman" panose="02020603050405020304" pitchFamily="18" charset="0"/>
                        <a:cs typeface="Times New Roman" panose="02020603050405020304" pitchFamily="18" charset="0"/>
                      </a:endParaRPr>
                    </a:p>
                  </a:txBody>
                  <a:tcPr marL="52904" marR="52904"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398317508"/>
                  </a:ext>
                </a:extLst>
              </a:tr>
              <a:tr h="123865">
                <a:tc>
                  <a:txBody>
                    <a:bodyPr/>
                    <a:lstStyle/>
                    <a:p>
                      <a:pPr marL="0" marR="160020">
                        <a:spcBef>
                          <a:spcPts val="0"/>
                        </a:spcBef>
                        <a:spcAft>
                          <a:spcPts val="0"/>
                        </a:spcAft>
                      </a:pPr>
                      <a:endParaRPr lang="en-US" sz="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2904" marR="52904"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160020">
                        <a:spcBef>
                          <a:spcPts val="0"/>
                        </a:spcBef>
                        <a:spcAft>
                          <a:spcPts val="0"/>
                        </a:spcAft>
                      </a:pPr>
                      <a:r>
                        <a:rPr lang="en-US" sz="800">
                          <a:effectLst/>
                          <a:latin typeface="Times New Roman" panose="02020603050405020304" pitchFamily="18" charset="0"/>
                          <a:ea typeface="Times New Roman" panose="02020603050405020304" pitchFamily="18" charset="0"/>
                          <a:cs typeface="Times New Roman" panose="02020603050405020304" pitchFamily="18" charset="0"/>
                        </a:rPr>
                        <a:t>Site Manager</a:t>
                      </a:r>
                      <a:endParaRPr lang="en-US" sz="800">
                        <a:effectLst/>
                        <a:latin typeface="Arial" panose="020B0604020202020204" pitchFamily="34" charset="0"/>
                        <a:ea typeface="Times New Roman" panose="02020603050405020304" pitchFamily="18" charset="0"/>
                        <a:cs typeface="Times New Roman" panose="02020603050405020304" pitchFamily="18" charset="0"/>
                      </a:endParaRPr>
                    </a:p>
                  </a:txBody>
                  <a:tcPr marL="52904" marR="529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160020">
                        <a:spcBef>
                          <a:spcPts val="0"/>
                        </a:spcBef>
                        <a:spcAft>
                          <a:spcPts val="0"/>
                        </a:spcAft>
                      </a:pPr>
                      <a:r>
                        <a:rPr lang="en-US" sz="8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800">
                        <a:effectLst/>
                        <a:latin typeface="Arial" panose="020B0604020202020204" pitchFamily="34" charset="0"/>
                        <a:ea typeface="Times New Roman" panose="02020603050405020304" pitchFamily="18" charset="0"/>
                        <a:cs typeface="Times New Roman" panose="02020603050405020304" pitchFamily="18" charset="0"/>
                      </a:endParaRPr>
                    </a:p>
                  </a:txBody>
                  <a:tcPr marL="52904" marR="529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gridSpan="3">
                  <a:txBody>
                    <a:bodyPr/>
                    <a:lstStyle/>
                    <a:p>
                      <a:pPr marL="0" marR="160020">
                        <a:spcBef>
                          <a:spcPts val="0"/>
                        </a:spcBef>
                        <a:spcAft>
                          <a:spcPts val="0"/>
                        </a:spcAft>
                      </a:pPr>
                      <a:r>
                        <a:rPr lang="en-US" sz="8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800">
                        <a:effectLst/>
                        <a:latin typeface="Arial" panose="020B0604020202020204" pitchFamily="34" charset="0"/>
                        <a:ea typeface="Times New Roman" panose="02020603050405020304" pitchFamily="18" charset="0"/>
                        <a:cs typeface="Times New Roman" panose="02020603050405020304" pitchFamily="18" charset="0"/>
                      </a:endParaRPr>
                    </a:p>
                  </a:txBody>
                  <a:tcPr marL="52904" marR="52904"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12250319"/>
                  </a:ext>
                </a:extLst>
              </a:tr>
              <a:tr h="123865">
                <a:tc>
                  <a:txBody>
                    <a:bodyPr/>
                    <a:lstStyle/>
                    <a:p>
                      <a:pPr marL="0" marR="160020">
                        <a:spcBef>
                          <a:spcPts val="0"/>
                        </a:spcBef>
                        <a:spcAft>
                          <a:spcPts val="0"/>
                        </a:spcAft>
                      </a:pPr>
                      <a:endParaRPr lang="en-US" sz="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2904" marR="52904"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160020">
                        <a:spcBef>
                          <a:spcPts val="0"/>
                        </a:spcBef>
                        <a:spcAft>
                          <a:spcPts val="0"/>
                        </a:spcAft>
                      </a:pPr>
                      <a:r>
                        <a:rPr lang="en-US" sz="800">
                          <a:effectLst/>
                          <a:latin typeface="Times New Roman" panose="02020603050405020304" pitchFamily="18" charset="0"/>
                          <a:ea typeface="Times New Roman" panose="02020603050405020304" pitchFamily="18" charset="0"/>
                          <a:cs typeface="Times New Roman" panose="02020603050405020304" pitchFamily="18" charset="0"/>
                        </a:rPr>
                        <a:t>Project Engineer</a:t>
                      </a:r>
                      <a:endParaRPr lang="en-US" sz="800">
                        <a:effectLst/>
                        <a:latin typeface="Arial" panose="020B0604020202020204" pitchFamily="34" charset="0"/>
                        <a:ea typeface="Times New Roman" panose="02020603050405020304" pitchFamily="18" charset="0"/>
                        <a:cs typeface="Times New Roman" panose="02020603050405020304" pitchFamily="18" charset="0"/>
                      </a:endParaRPr>
                    </a:p>
                  </a:txBody>
                  <a:tcPr marL="52904" marR="529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160020">
                        <a:spcBef>
                          <a:spcPts val="0"/>
                        </a:spcBef>
                        <a:spcAft>
                          <a:spcPts val="0"/>
                        </a:spcAft>
                      </a:pPr>
                      <a:r>
                        <a:rPr lang="en-US" sz="8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800">
                        <a:effectLst/>
                        <a:latin typeface="Arial" panose="020B0604020202020204" pitchFamily="34" charset="0"/>
                        <a:ea typeface="Times New Roman" panose="02020603050405020304" pitchFamily="18" charset="0"/>
                        <a:cs typeface="Times New Roman" panose="02020603050405020304" pitchFamily="18" charset="0"/>
                      </a:endParaRPr>
                    </a:p>
                  </a:txBody>
                  <a:tcPr marL="52904" marR="529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gridSpan="3">
                  <a:txBody>
                    <a:bodyPr/>
                    <a:lstStyle/>
                    <a:p>
                      <a:pPr marL="0" marR="160020">
                        <a:spcBef>
                          <a:spcPts val="0"/>
                        </a:spcBef>
                        <a:spcAft>
                          <a:spcPts val="0"/>
                        </a:spcAft>
                      </a:pPr>
                      <a:r>
                        <a:rPr lang="en-US" sz="8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800">
                        <a:effectLst/>
                        <a:latin typeface="Arial" panose="020B0604020202020204" pitchFamily="34" charset="0"/>
                        <a:ea typeface="Times New Roman" panose="02020603050405020304" pitchFamily="18" charset="0"/>
                        <a:cs typeface="Times New Roman" panose="02020603050405020304" pitchFamily="18" charset="0"/>
                      </a:endParaRPr>
                    </a:p>
                  </a:txBody>
                  <a:tcPr marL="52904" marR="52904"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707575478"/>
                  </a:ext>
                </a:extLst>
              </a:tr>
              <a:tr h="78824">
                <a:tc gridSpan="7">
                  <a:txBody>
                    <a:bodyPr/>
                    <a:lstStyle/>
                    <a:p>
                      <a:pPr marL="0" marR="160020" algn="ctr">
                        <a:spcBef>
                          <a:spcPts val="0"/>
                        </a:spcBef>
                        <a:spcAft>
                          <a:spcPts val="0"/>
                        </a:spcAft>
                      </a:pPr>
                      <a:r>
                        <a:rPr lang="en-US" sz="500" b="1" dirty="0">
                          <a:effectLst/>
                          <a:latin typeface="Arial" panose="020B0604020202020204" pitchFamily="34" charset="0"/>
                          <a:ea typeface="Times New Roman" panose="02020603050405020304" pitchFamily="18" charset="0"/>
                          <a:cs typeface="Times New Roman" panose="02020603050405020304" pitchFamily="18" charset="0"/>
                        </a:rPr>
                        <a:t>MINIMUM REQUIRED PERSONAL PROTECTIVE EQUIPMENT ( SEE CRITICAL ACTIONS FOR TASK-SPECIFIC REQUIREMENTS)</a:t>
                      </a:r>
                      <a:endParaRPr lang="en-US" sz="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2904" marR="52904"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10">
                      <a:fgClr>
                        <a:srgbClr val="FFFFFF"/>
                      </a:fgClr>
                      <a:bgClr>
                        <a:srgbClr val="E5E5E5"/>
                      </a:bgClr>
                    </a:patt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522010302"/>
                  </a:ext>
                </a:extLst>
              </a:tr>
              <a:tr h="394119">
                <a:tc>
                  <a:txBody>
                    <a:bodyPr/>
                    <a:lstStyle/>
                    <a:p>
                      <a:pPr marL="0" marR="160020">
                        <a:spcBef>
                          <a:spcPts val="0"/>
                        </a:spcBef>
                        <a:spcAft>
                          <a:spcPts val="0"/>
                        </a:spcAft>
                      </a:pPr>
                      <a:r>
                        <a:rPr lang="en-US" sz="500">
                          <a:effectLst/>
                          <a:latin typeface="Arial" panose="020B0604020202020204" pitchFamily="34" charset="0"/>
                          <a:ea typeface="Times New Roman" panose="02020603050405020304" pitchFamily="18" charset="0"/>
                          <a:cs typeface="Times New Roman" panose="02020603050405020304" pitchFamily="18" charset="0"/>
                        </a:rPr>
                        <a:t>    REFLECTIVE VEST</a:t>
                      </a:r>
                    </a:p>
                    <a:p>
                      <a:pPr marL="0" marR="160020">
                        <a:spcBef>
                          <a:spcPts val="0"/>
                        </a:spcBef>
                        <a:spcAft>
                          <a:spcPts val="0"/>
                        </a:spcAft>
                      </a:pPr>
                      <a:r>
                        <a:rPr lang="en-US" sz="500">
                          <a:effectLst/>
                          <a:latin typeface="Arial" panose="020B0604020202020204" pitchFamily="34" charset="0"/>
                          <a:ea typeface="Times New Roman" panose="02020603050405020304" pitchFamily="18" charset="0"/>
                          <a:cs typeface="Times New Roman" panose="02020603050405020304" pitchFamily="18" charset="0"/>
                        </a:rPr>
                        <a:t>     HARD HAT</a:t>
                      </a:r>
                      <a:endParaRPr lang="en-US" sz="800">
                        <a:effectLst/>
                        <a:latin typeface="Arial" panose="020B0604020202020204" pitchFamily="34" charset="0"/>
                        <a:ea typeface="Times New Roman" panose="02020603050405020304" pitchFamily="18" charset="0"/>
                        <a:cs typeface="Times New Roman" panose="02020603050405020304" pitchFamily="18" charset="0"/>
                      </a:endParaRPr>
                    </a:p>
                    <a:p>
                      <a:pPr marL="0" marR="160020">
                        <a:spcBef>
                          <a:spcPts val="0"/>
                        </a:spcBef>
                        <a:spcAft>
                          <a:spcPts val="0"/>
                        </a:spcAft>
                      </a:pPr>
                      <a:r>
                        <a:rPr lang="en-US" sz="500">
                          <a:effectLst/>
                          <a:latin typeface="Arial" panose="020B0604020202020204" pitchFamily="34" charset="0"/>
                          <a:ea typeface="Times New Roman" panose="02020603050405020304" pitchFamily="18" charset="0"/>
                          <a:cs typeface="Times New Roman" panose="02020603050405020304" pitchFamily="18" charset="0"/>
                        </a:rPr>
                        <a:t>     LIFELINE /  HARNESS</a:t>
                      </a:r>
                      <a:endParaRPr lang="en-US" sz="800">
                        <a:effectLst/>
                        <a:latin typeface="Arial" panose="020B0604020202020204" pitchFamily="34" charset="0"/>
                        <a:ea typeface="Times New Roman" panose="02020603050405020304" pitchFamily="18" charset="0"/>
                        <a:cs typeface="Times New Roman" panose="02020603050405020304" pitchFamily="18" charset="0"/>
                      </a:endParaRPr>
                    </a:p>
                    <a:p>
                      <a:pPr marL="0" marR="160020">
                        <a:spcBef>
                          <a:spcPts val="0"/>
                        </a:spcBef>
                        <a:spcAft>
                          <a:spcPts val="0"/>
                        </a:spcAft>
                      </a:pPr>
                      <a:r>
                        <a:rPr lang="en-US" sz="500">
                          <a:effectLst/>
                          <a:latin typeface="Arial" panose="020B0604020202020204" pitchFamily="34" charset="0"/>
                          <a:ea typeface="Times New Roman" panose="02020603050405020304" pitchFamily="18" charset="0"/>
                          <a:cs typeface="Times New Roman" panose="02020603050405020304" pitchFamily="18" charset="0"/>
                        </a:rPr>
                        <a:t>     SAFETY GLASSES</a:t>
                      </a:r>
                      <a:endParaRPr lang="en-US" sz="800">
                        <a:effectLst/>
                        <a:latin typeface="Arial" panose="020B0604020202020204" pitchFamily="34" charset="0"/>
                        <a:ea typeface="Times New Roman" panose="02020603050405020304" pitchFamily="18" charset="0"/>
                        <a:cs typeface="Times New Roman" panose="02020603050405020304" pitchFamily="18" charset="0"/>
                      </a:endParaRPr>
                    </a:p>
                  </a:txBody>
                  <a:tcPr marL="52904" marR="52904"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160020">
                        <a:spcBef>
                          <a:spcPts val="0"/>
                        </a:spcBef>
                        <a:spcAft>
                          <a:spcPts val="0"/>
                        </a:spcAft>
                      </a:pPr>
                      <a:r>
                        <a:rPr lang="en-US" sz="500">
                          <a:effectLst/>
                          <a:latin typeface="Arial" panose="020B0604020202020204" pitchFamily="34" charset="0"/>
                          <a:ea typeface="Times New Roman" panose="02020603050405020304" pitchFamily="18" charset="0"/>
                          <a:cs typeface="Times New Roman" panose="02020603050405020304" pitchFamily="18" charset="0"/>
                        </a:rPr>
                        <a:t>    GOGGLES</a:t>
                      </a:r>
                    </a:p>
                    <a:p>
                      <a:pPr marL="0" marR="160020">
                        <a:spcBef>
                          <a:spcPts val="0"/>
                        </a:spcBef>
                        <a:spcAft>
                          <a:spcPts val="0"/>
                        </a:spcAft>
                      </a:pPr>
                      <a:r>
                        <a:rPr lang="en-US" sz="500">
                          <a:effectLst/>
                          <a:latin typeface="Arial" panose="020B0604020202020204" pitchFamily="34" charset="0"/>
                          <a:ea typeface="Times New Roman" panose="02020603050405020304" pitchFamily="18" charset="0"/>
                          <a:cs typeface="Times New Roman" panose="02020603050405020304" pitchFamily="18" charset="0"/>
                        </a:rPr>
                        <a:t>    FACE SHIELD</a:t>
                      </a:r>
                      <a:endParaRPr lang="en-US" sz="800">
                        <a:effectLst/>
                        <a:latin typeface="Arial" panose="020B0604020202020204" pitchFamily="34" charset="0"/>
                        <a:ea typeface="Times New Roman" panose="02020603050405020304" pitchFamily="18" charset="0"/>
                        <a:cs typeface="Times New Roman" panose="02020603050405020304" pitchFamily="18" charset="0"/>
                      </a:endParaRPr>
                    </a:p>
                    <a:p>
                      <a:pPr marL="0" marR="160020">
                        <a:spcBef>
                          <a:spcPts val="0"/>
                        </a:spcBef>
                        <a:spcAft>
                          <a:spcPts val="0"/>
                        </a:spcAft>
                      </a:pPr>
                      <a:r>
                        <a:rPr lang="en-US" sz="500">
                          <a:effectLst/>
                          <a:latin typeface="Arial" panose="020B0604020202020204" pitchFamily="34" charset="0"/>
                          <a:ea typeface="Times New Roman" panose="02020603050405020304" pitchFamily="18" charset="0"/>
                          <a:cs typeface="Times New Roman" panose="02020603050405020304" pitchFamily="18" charset="0"/>
                        </a:rPr>
                        <a:t>    HEARING PROTECTION</a:t>
                      </a:r>
                      <a:endParaRPr lang="en-US" sz="800">
                        <a:effectLst/>
                        <a:latin typeface="Arial" panose="020B0604020202020204" pitchFamily="34" charset="0"/>
                        <a:ea typeface="Times New Roman" panose="02020603050405020304" pitchFamily="18" charset="0"/>
                        <a:cs typeface="Times New Roman" panose="02020603050405020304" pitchFamily="18" charset="0"/>
                      </a:endParaRPr>
                    </a:p>
                    <a:p>
                      <a:pPr marL="0" marR="160020">
                        <a:spcBef>
                          <a:spcPts val="0"/>
                        </a:spcBef>
                        <a:spcAft>
                          <a:spcPts val="0"/>
                        </a:spcAft>
                      </a:pPr>
                      <a:r>
                        <a:rPr lang="en-US" sz="500">
                          <a:effectLst/>
                          <a:latin typeface="Arial" panose="020B0604020202020204" pitchFamily="34" charset="0"/>
                          <a:ea typeface="Times New Roman" panose="02020603050405020304" pitchFamily="18" charset="0"/>
                          <a:cs typeface="Times New Roman" panose="02020603050405020304" pitchFamily="18" charset="0"/>
                        </a:rPr>
                        <a:t>   SAFETY SHOES </a:t>
                      </a:r>
                      <a:endParaRPr lang="en-US" sz="800">
                        <a:effectLst/>
                        <a:latin typeface="Arial" panose="020B0604020202020204" pitchFamily="34" charset="0"/>
                        <a:ea typeface="Times New Roman" panose="02020603050405020304" pitchFamily="18" charset="0"/>
                        <a:cs typeface="Times New Roman" panose="02020603050405020304" pitchFamily="18" charset="0"/>
                      </a:endParaRPr>
                    </a:p>
                  </a:txBody>
                  <a:tcPr marL="52904" marR="529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gridSpan="3">
                  <a:txBody>
                    <a:bodyPr/>
                    <a:lstStyle/>
                    <a:p>
                      <a:pPr marL="217170" marR="160020" indent="-217170">
                        <a:spcBef>
                          <a:spcPts val="0"/>
                        </a:spcBef>
                        <a:spcAft>
                          <a:spcPts val="0"/>
                        </a:spcAft>
                      </a:pPr>
                      <a:r>
                        <a:rPr lang="en-US" sz="500">
                          <a:effectLst/>
                          <a:latin typeface="Arial" panose="020B0604020202020204" pitchFamily="34" charset="0"/>
                          <a:ea typeface="Times New Roman" panose="02020603050405020304" pitchFamily="18" charset="0"/>
                          <a:cs typeface="Times New Roman" panose="02020603050405020304" pitchFamily="18" charset="0"/>
                        </a:rPr>
                        <a:t>    AIR PURIFYING RESPIRATOR</a:t>
                      </a:r>
                    </a:p>
                    <a:p>
                      <a:pPr marL="0" marR="160020">
                        <a:spcBef>
                          <a:spcPts val="0"/>
                        </a:spcBef>
                        <a:spcAft>
                          <a:spcPts val="0"/>
                        </a:spcAft>
                      </a:pPr>
                      <a:r>
                        <a:rPr lang="en-US" sz="500">
                          <a:effectLst/>
                          <a:latin typeface="Arial" panose="020B0604020202020204" pitchFamily="34" charset="0"/>
                          <a:ea typeface="Times New Roman" panose="02020603050405020304" pitchFamily="18" charset="0"/>
                          <a:cs typeface="Times New Roman" panose="02020603050405020304" pitchFamily="18" charset="0"/>
                        </a:rPr>
                        <a:t>    SUPPLIED RESPIRATOR</a:t>
                      </a:r>
                      <a:endParaRPr lang="en-US" sz="800">
                        <a:effectLst/>
                        <a:latin typeface="Arial" panose="020B0604020202020204" pitchFamily="34" charset="0"/>
                        <a:ea typeface="Times New Roman" panose="02020603050405020304" pitchFamily="18" charset="0"/>
                        <a:cs typeface="Times New Roman" panose="02020603050405020304" pitchFamily="18" charset="0"/>
                      </a:endParaRPr>
                    </a:p>
                    <a:p>
                      <a:pPr marL="0" marR="160020">
                        <a:spcBef>
                          <a:spcPts val="0"/>
                        </a:spcBef>
                        <a:spcAft>
                          <a:spcPts val="0"/>
                        </a:spcAft>
                      </a:pPr>
                      <a:r>
                        <a:rPr lang="en-US" sz="500">
                          <a:effectLst/>
                          <a:latin typeface="Arial" panose="020B0604020202020204" pitchFamily="34" charset="0"/>
                          <a:ea typeface="Times New Roman" panose="02020603050405020304" pitchFamily="18" charset="0"/>
                          <a:cs typeface="Times New Roman" panose="02020603050405020304" pitchFamily="18" charset="0"/>
                        </a:rPr>
                        <a:t>    PPE CLOTHING  </a:t>
                      </a:r>
                      <a:endParaRPr lang="en-US" sz="800">
                        <a:effectLst/>
                        <a:latin typeface="Arial" panose="020B0604020202020204" pitchFamily="34" charset="0"/>
                        <a:ea typeface="Times New Roman" panose="02020603050405020304" pitchFamily="18" charset="0"/>
                        <a:cs typeface="Times New Roman" panose="02020603050405020304" pitchFamily="18" charset="0"/>
                      </a:endParaRPr>
                    </a:p>
                  </a:txBody>
                  <a:tcPr marL="52904" marR="52904"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2">
                  <a:txBody>
                    <a:bodyPr/>
                    <a:lstStyle/>
                    <a:p>
                      <a:pPr marL="217170" marR="160020" indent="-217170">
                        <a:spcBef>
                          <a:spcPts val="0"/>
                        </a:spcBef>
                        <a:spcAft>
                          <a:spcPts val="0"/>
                        </a:spcAft>
                      </a:pPr>
                      <a:r>
                        <a:rPr lang="en-US" sz="500">
                          <a:effectLst/>
                          <a:latin typeface="Arial" panose="020B0604020202020204" pitchFamily="34" charset="0"/>
                          <a:ea typeface="Times New Roman" panose="02020603050405020304" pitchFamily="18" charset="0"/>
                          <a:cs typeface="Times New Roman" panose="02020603050405020304" pitchFamily="18" charset="0"/>
                        </a:rPr>
                        <a:t>     GLOVES      Cut-resistant</a:t>
                      </a:r>
                    </a:p>
                    <a:p>
                      <a:pPr marL="0" marR="160020">
                        <a:spcBef>
                          <a:spcPts val="0"/>
                        </a:spcBef>
                        <a:spcAft>
                          <a:spcPts val="0"/>
                        </a:spcAft>
                      </a:pPr>
                      <a:r>
                        <a:rPr lang="en-US" sz="500">
                          <a:effectLst/>
                          <a:latin typeface="Arial" panose="020B0604020202020204" pitchFamily="34" charset="0"/>
                          <a:ea typeface="Times New Roman" panose="02020603050405020304" pitchFamily="18" charset="0"/>
                          <a:cs typeface="Times New Roman" panose="02020603050405020304" pitchFamily="18" charset="0"/>
                        </a:rPr>
                        <a:t>     OTHER     Chaps  </a:t>
                      </a:r>
                      <a:endParaRPr lang="en-US" sz="800">
                        <a:effectLst/>
                        <a:latin typeface="Arial" panose="020B0604020202020204" pitchFamily="34" charset="0"/>
                        <a:ea typeface="Times New Roman" panose="02020603050405020304" pitchFamily="18" charset="0"/>
                        <a:cs typeface="Times New Roman" panose="02020603050405020304" pitchFamily="18" charset="0"/>
                      </a:endParaRPr>
                    </a:p>
                    <a:p>
                      <a:pPr marL="0" marR="160020">
                        <a:spcBef>
                          <a:spcPts val="0"/>
                        </a:spcBef>
                        <a:spcAft>
                          <a:spcPts val="0"/>
                        </a:spcAft>
                      </a:pPr>
                      <a:r>
                        <a:rPr lang="en-US" sz="500">
                          <a:effectLst/>
                          <a:latin typeface="Arial" panose="020B0604020202020204" pitchFamily="34" charset="0"/>
                          <a:ea typeface="Times New Roman" panose="02020603050405020304" pitchFamily="18" charset="0"/>
                          <a:cs typeface="Times New Roman" panose="02020603050405020304" pitchFamily="18" charset="0"/>
                        </a:rPr>
                        <a:t> </a:t>
                      </a:r>
                      <a:endParaRPr lang="en-US" sz="800">
                        <a:effectLst/>
                        <a:latin typeface="Arial" panose="020B0604020202020204" pitchFamily="34" charset="0"/>
                        <a:ea typeface="Times New Roman" panose="02020603050405020304" pitchFamily="18" charset="0"/>
                        <a:cs typeface="Times New Roman" panose="02020603050405020304" pitchFamily="18" charset="0"/>
                      </a:endParaRPr>
                    </a:p>
                  </a:txBody>
                  <a:tcPr marL="52904" marR="52904"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470426826"/>
                  </a:ext>
                </a:extLst>
              </a:tr>
              <a:tr h="90084">
                <a:tc>
                  <a:txBody>
                    <a:bodyPr/>
                    <a:lstStyle/>
                    <a:p>
                      <a:pPr marL="0" marR="160020" algn="ctr">
                        <a:spcBef>
                          <a:spcPts val="0"/>
                        </a:spcBef>
                        <a:spcAft>
                          <a:spcPts val="0"/>
                        </a:spcAft>
                      </a:pPr>
                      <a:r>
                        <a:rPr lang="en-US" sz="600" b="1">
                          <a:effectLst/>
                          <a:latin typeface="Arial" panose="020B0604020202020204" pitchFamily="34" charset="0"/>
                          <a:ea typeface="Times New Roman" panose="02020603050405020304" pitchFamily="18" charset="0"/>
                          <a:cs typeface="Times New Roman" panose="02020603050405020304" pitchFamily="18" charset="0"/>
                        </a:rPr>
                        <a:t>¹JOB STEPS</a:t>
                      </a:r>
                      <a:endParaRPr lang="en-US" sz="800">
                        <a:effectLst/>
                        <a:latin typeface="Arial" panose="020B0604020202020204" pitchFamily="34" charset="0"/>
                        <a:ea typeface="Times New Roman" panose="02020603050405020304" pitchFamily="18" charset="0"/>
                        <a:cs typeface="Times New Roman" panose="02020603050405020304" pitchFamily="18" charset="0"/>
                      </a:endParaRPr>
                    </a:p>
                  </a:txBody>
                  <a:tcPr marL="52904" marR="52904"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10">
                      <a:fgClr>
                        <a:srgbClr val="FFFFFF"/>
                      </a:fgClr>
                      <a:bgClr>
                        <a:srgbClr val="E5E5E5"/>
                      </a:bgClr>
                    </a:pattFill>
                  </a:tcPr>
                </a:tc>
                <a:tc>
                  <a:txBody>
                    <a:bodyPr/>
                    <a:lstStyle/>
                    <a:p>
                      <a:pPr marL="0" marR="160020" algn="ctr">
                        <a:spcBef>
                          <a:spcPts val="0"/>
                        </a:spcBef>
                        <a:spcAft>
                          <a:spcPts val="0"/>
                        </a:spcAft>
                      </a:pPr>
                      <a:r>
                        <a:rPr lang="en-US" sz="600" b="1">
                          <a:effectLst/>
                          <a:latin typeface="Arial" panose="020B0604020202020204" pitchFamily="34" charset="0"/>
                          <a:ea typeface="Times New Roman" panose="02020603050405020304" pitchFamily="18" charset="0"/>
                          <a:cs typeface="Times New Roman" panose="02020603050405020304" pitchFamily="18" charset="0"/>
                        </a:rPr>
                        <a:t>²POTENTIAL HAZARDS</a:t>
                      </a:r>
                      <a:endParaRPr lang="en-US" sz="800">
                        <a:effectLst/>
                        <a:latin typeface="Arial" panose="020B0604020202020204" pitchFamily="34" charset="0"/>
                        <a:ea typeface="Times New Roman" panose="02020603050405020304" pitchFamily="18" charset="0"/>
                        <a:cs typeface="Times New Roman" panose="02020603050405020304" pitchFamily="18" charset="0"/>
                      </a:endParaRPr>
                    </a:p>
                  </a:txBody>
                  <a:tcPr marL="52904" marR="529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10">
                      <a:fgClr>
                        <a:srgbClr val="FFFFFF"/>
                      </a:fgClr>
                      <a:bgClr>
                        <a:srgbClr val="E5E5E5"/>
                      </a:bgClr>
                    </a:pattFill>
                  </a:tcPr>
                </a:tc>
                <a:tc gridSpan="5">
                  <a:txBody>
                    <a:bodyPr/>
                    <a:lstStyle/>
                    <a:p>
                      <a:pPr marL="0" marR="160020" algn="ctr">
                        <a:spcBef>
                          <a:spcPts val="0"/>
                        </a:spcBef>
                        <a:spcAft>
                          <a:spcPts val="0"/>
                        </a:spcAft>
                      </a:pPr>
                      <a:r>
                        <a:rPr lang="en-US" sz="600" b="1">
                          <a:effectLst/>
                          <a:latin typeface="Arial" panose="020B0604020202020204" pitchFamily="34" charset="0"/>
                          <a:ea typeface="Times New Roman" panose="02020603050405020304" pitchFamily="18" charset="0"/>
                          <a:cs typeface="Times New Roman" panose="02020603050405020304" pitchFamily="18" charset="0"/>
                        </a:rPr>
                        <a:t>³CRITICAL ACTIONS TO MITIGATE HAZARDS</a:t>
                      </a:r>
                      <a:endParaRPr lang="en-US" sz="800">
                        <a:effectLst/>
                        <a:latin typeface="Arial" panose="020B0604020202020204" pitchFamily="34" charset="0"/>
                        <a:ea typeface="Times New Roman" panose="02020603050405020304" pitchFamily="18" charset="0"/>
                        <a:cs typeface="Times New Roman" panose="02020603050405020304" pitchFamily="18" charset="0"/>
                      </a:endParaRPr>
                    </a:p>
                  </a:txBody>
                  <a:tcPr marL="52904" marR="52904"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10">
                      <a:fgClr>
                        <a:srgbClr val="FFFFFF"/>
                      </a:fgClr>
                      <a:bgClr>
                        <a:srgbClr val="E5E5E5"/>
                      </a:bgClr>
                    </a:patt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526808541"/>
                  </a:ext>
                </a:extLst>
              </a:tr>
              <a:tr h="1868442">
                <a:tc rowSpan="3">
                  <a:txBody>
                    <a:bodyPr/>
                    <a:lstStyle/>
                    <a:p>
                      <a:pPr marL="342900" marR="160020" lvl="0" indent="-342900">
                        <a:spcBef>
                          <a:spcPts val="0"/>
                        </a:spcBef>
                        <a:spcAft>
                          <a:spcPts val="0"/>
                        </a:spcAft>
                        <a:buFont typeface="+mj-lt"/>
                        <a:buAutoNum type="arabicPeriod"/>
                        <a:tabLst>
                          <a:tab pos="228600" algn="l"/>
                        </a:tabLst>
                      </a:pPr>
                      <a:r>
                        <a:rPr lang="en-US" sz="800">
                          <a:effectLst/>
                          <a:latin typeface="Arial" panose="020B0604020202020204" pitchFamily="34" charset="0"/>
                          <a:ea typeface="Times New Roman" panose="02020603050405020304" pitchFamily="18" charset="0"/>
                          <a:cs typeface="Times New Roman" panose="02020603050405020304" pitchFamily="18" charset="0"/>
                        </a:rPr>
                        <a:t>underground drawings and excavation permit </a:t>
                      </a:r>
                    </a:p>
                    <a:p>
                      <a:pPr marL="0" marR="160020">
                        <a:spcBef>
                          <a:spcPts val="0"/>
                        </a:spcBef>
                        <a:spcAft>
                          <a:spcPts val="0"/>
                        </a:spcAft>
                      </a:pPr>
                      <a:r>
                        <a:rPr lang="en-US" sz="800">
                          <a:effectLst/>
                          <a:latin typeface="Arial" panose="020B0604020202020204" pitchFamily="34" charset="0"/>
                          <a:ea typeface="Times New Roman" panose="02020603050405020304" pitchFamily="18" charset="0"/>
                          <a:cs typeface="Times New Roman" panose="02020603050405020304" pitchFamily="18" charset="0"/>
                        </a:rPr>
                        <a:t> </a:t>
                      </a:r>
                    </a:p>
                    <a:p>
                      <a:pPr marL="0" marR="160020">
                        <a:spcBef>
                          <a:spcPts val="0"/>
                        </a:spcBef>
                        <a:spcAft>
                          <a:spcPts val="0"/>
                        </a:spcAft>
                      </a:pPr>
                      <a:r>
                        <a:rPr lang="en-US" sz="800">
                          <a:effectLst/>
                          <a:latin typeface="Arial" panose="020B0604020202020204" pitchFamily="34" charset="0"/>
                          <a:ea typeface="Times New Roman" panose="02020603050405020304" pitchFamily="18" charset="0"/>
                          <a:cs typeface="Times New Roman" panose="02020603050405020304" pitchFamily="18" charset="0"/>
                        </a:rPr>
                        <a:t> </a:t>
                      </a:r>
                    </a:p>
                    <a:p>
                      <a:pPr marL="0" marR="160020">
                        <a:spcBef>
                          <a:spcPts val="0"/>
                        </a:spcBef>
                        <a:spcAft>
                          <a:spcPts val="0"/>
                        </a:spcAft>
                      </a:pPr>
                      <a:r>
                        <a:rPr lang="en-US" sz="800">
                          <a:effectLst/>
                          <a:latin typeface="Arial" panose="020B0604020202020204" pitchFamily="34" charset="0"/>
                          <a:ea typeface="Times New Roman" panose="02020603050405020304" pitchFamily="18" charset="0"/>
                          <a:cs typeface="Times New Roman" panose="02020603050405020304" pitchFamily="18" charset="0"/>
                        </a:rPr>
                        <a:t> </a:t>
                      </a:r>
                    </a:p>
                    <a:p>
                      <a:pPr marL="0" marR="160020">
                        <a:spcBef>
                          <a:spcPts val="0"/>
                        </a:spcBef>
                        <a:spcAft>
                          <a:spcPts val="0"/>
                        </a:spcAft>
                      </a:pPr>
                      <a:r>
                        <a:rPr lang="en-US" sz="800">
                          <a:effectLst/>
                          <a:latin typeface="Arial" panose="020B0604020202020204" pitchFamily="34" charset="0"/>
                          <a:ea typeface="Times New Roman" panose="02020603050405020304" pitchFamily="18" charset="0"/>
                          <a:cs typeface="Times New Roman" panose="02020603050405020304" pitchFamily="18" charset="0"/>
                        </a:rPr>
                        <a:t> </a:t>
                      </a:r>
                    </a:p>
                    <a:p>
                      <a:pPr marL="0" marR="160020">
                        <a:spcBef>
                          <a:spcPts val="0"/>
                        </a:spcBef>
                        <a:spcAft>
                          <a:spcPts val="0"/>
                        </a:spcAft>
                      </a:pPr>
                      <a:r>
                        <a:rPr lang="en-US" sz="800">
                          <a:effectLst/>
                          <a:latin typeface="Arial" panose="020B0604020202020204" pitchFamily="34" charset="0"/>
                          <a:ea typeface="Times New Roman" panose="02020603050405020304" pitchFamily="18" charset="0"/>
                          <a:cs typeface="Times New Roman" panose="02020603050405020304" pitchFamily="18" charset="0"/>
                        </a:rPr>
                        <a:t> </a:t>
                      </a:r>
                    </a:p>
                    <a:p>
                      <a:pPr marL="0" marR="160020">
                        <a:spcBef>
                          <a:spcPts val="0"/>
                        </a:spcBef>
                        <a:spcAft>
                          <a:spcPts val="0"/>
                        </a:spcAft>
                      </a:pPr>
                      <a:r>
                        <a:rPr lang="en-US" sz="800">
                          <a:effectLst/>
                          <a:latin typeface="Arial" panose="020B0604020202020204" pitchFamily="34" charset="0"/>
                          <a:ea typeface="Times New Roman" panose="02020603050405020304" pitchFamily="18" charset="0"/>
                          <a:cs typeface="Times New Roman" panose="02020603050405020304" pitchFamily="18" charset="0"/>
                        </a:rPr>
                        <a:t> </a:t>
                      </a:r>
                    </a:p>
                    <a:p>
                      <a:pPr marL="0" marR="160020">
                        <a:spcBef>
                          <a:spcPts val="0"/>
                        </a:spcBef>
                        <a:spcAft>
                          <a:spcPts val="0"/>
                        </a:spcAft>
                      </a:pPr>
                      <a:r>
                        <a:rPr lang="en-US" sz="800">
                          <a:effectLst/>
                          <a:latin typeface="Arial" panose="020B0604020202020204" pitchFamily="34" charset="0"/>
                          <a:ea typeface="Times New Roman" panose="02020603050405020304" pitchFamily="18" charset="0"/>
                          <a:cs typeface="Times New Roman" panose="02020603050405020304" pitchFamily="18" charset="0"/>
                        </a:rPr>
                        <a:t> </a:t>
                      </a:r>
                    </a:p>
                    <a:p>
                      <a:pPr marL="0" marR="160020">
                        <a:spcBef>
                          <a:spcPts val="0"/>
                        </a:spcBef>
                        <a:spcAft>
                          <a:spcPts val="0"/>
                        </a:spcAft>
                      </a:pPr>
                      <a:r>
                        <a:rPr lang="en-US" sz="800">
                          <a:effectLst/>
                          <a:latin typeface="Arial" panose="020B0604020202020204" pitchFamily="34" charset="0"/>
                          <a:ea typeface="Times New Roman" panose="02020603050405020304" pitchFamily="18" charset="0"/>
                          <a:cs typeface="Times New Roman" panose="02020603050405020304" pitchFamily="18" charset="0"/>
                        </a:rPr>
                        <a:t> </a:t>
                      </a:r>
                    </a:p>
                    <a:p>
                      <a:pPr marL="0" marR="160020">
                        <a:spcBef>
                          <a:spcPts val="0"/>
                        </a:spcBef>
                        <a:spcAft>
                          <a:spcPts val="0"/>
                        </a:spcAft>
                      </a:pPr>
                      <a:r>
                        <a:rPr lang="en-US" sz="800">
                          <a:effectLst/>
                          <a:latin typeface="Arial" panose="020B0604020202020204" pitchFamily="34" charset="0"/>
                          <a:ea typeface="Times New Roman" panose="02020603050405020304" pitchFamily="18" charset="0"/>
                          <a:cs typeface="Times New Roman" panose="02020603050405020304" pitchFamily="18" charset="0"/>
                        </a:rPr>
                        <a:t> </a:t>
                      </a:r>
                    </a:p>
                    <a:p>
                      <a:pPr marL="0" marR="160020">
                        <a:spcBef>
                          <a:spcPts val="0"/>
                        </a:spcBef>
                        <a:spcAft>
                          <a:spcPts val="0"/>
                        </a:spcAft>
                      </a:pPr>
                      <a:r>
                        <a:rPr lang="en-US" sz="800">
                          <a:effectLst/>
                          <a:latin typeface="Arial" panose="020B0604020202020204" pitchFamily="34" charset="0"/>
                          <a:ea typeface="Times New Roman" panose="02020603050405020304" pitchFamily="18" charset="0"/>
                          <a:cs typeface="Times New Roman" panose="02020603050405020304" pitchFamily="18" charset="0"/>
                        </a:rPr>
                        <a:t> </a:t>
                      </a:r>
                    </a:p>
                    <a:p>
                      <a:pPr marL="0" marR="160020">
                        <a:spcBef>
                          <a:spcPts val="0"/>
                        </a:spcBef>
                        <a:spcAft>
                          <a:spcPts val="0"/>
                        </a:spcAft>
                      </a:pPr>
                      <a:r>
                        <a:rPr lang="en-US" sz="800">
                          <a:effectLst/>
                          <a:latin typeface="Arial" panose="020B0604020202020204" pitchFamily="34" charset="0"/>
                          <a:ea typeface="Times New Roman" panose="02020603050405020304" pitchFamily="18" charset="0"/>
                          <a:cs typeface="Times New Roman" panose="02020603050405020304" pitchFamily="18" charset="0"/>
                        </a:rPr>
                        <a:t> </a:t>
                      </a:r>
                    </a:p>
                    <a:p>
                      <a:pPr marL="0" marR="160020">
                        <a:spcBef>
                          <a:spcPts val="0"/>
                        </a:spcBef>
                        <a:spcAft>
                          <a:spcPts val="0"/>
                        </a:spcAft>
                      </a:pPr>
                      <a:r>
                        <a:rPr lang="en-US" sz="800">
                          <a:effectLst/>
                          <a:latin typeface="Arial" panose="020B0604020202020204" pitchFamily="34" charset="0"/>
                          <a:ea typeface="Times New Roman" panose="02020603050405020304" pitchFamily="18" charset="0"/>
                          <a:cs typeface="Times New Roman" panose="02020603050405020304" pitchFamily="18" charset="0"/>
                        </a:rPr>
                        <a:t> </a:t>
                      </a:r>
                    </a:p>
                    <a:p>
                      <a:pPr marL="0" marR="160020">
                        <a:spcBef>
                          <a:spcPts val="0"/>
                        </a:spcBef>
                        <a:spcAft>
                          <a:spcPts val="0"/>
                        </a:spcAft>
                      </a:pPr>
                      <a:r>
                        <a:rPr lang="en-US" sz="800">
                          <a:effectLst/>
                          <a:latin typeface="Arial" panose="020B0604020202020204" pitchFamily="34" charset="0"/>
                          <a:ea typeface="Times New Roman" panose="02020603050405020304" pitchFamily="18" charset="0"/>
                          <a:cs typeface="Times New Roman" panose="02020603050405020304" pitchFamily="18" charset="0"/>
                        </a:rPr>
                        <a:t> </a:t>
                      </a:r>
                    </a:p>
                    <a:p>
                      <a:pPr marL="0" marR="160020">
                        <a:spcBef>
                          <a:spcPts val="0"/>
                        </a:spcBef>
                        <a:spcAft>
                          <a:spcPts val="0"/>
                        </a:spcAft>
                      </a:pPr>
                      <a:r>
                        <a:rPr lang="en-US" sz="700">
                          <a:effectLst/>
                          <a:latin typeface="Arial" panose="020B0604020202020204" pitchFamily="34" charset="0"/>
                          <a:ea typeface="Times New Roman" panose="02020603050405020304" pitchFamily="18" charset="0"/>
                          <a:cs typeface="Times New Roman" panose="02020603050405020304" pitchFamily="18" charset="0"/>
                        </a:rPr>
                        <a:t> </a:t>
                      </a:r>
                      <a:endParaRPr lang="en-US" sz="800">
                        <a:effectLst/>
                        <a:latin typeface="Arial" panose="020B0604020202020204" pitchFamily="34" charset="0"/>
                        <a:ea typeface="Times New Roman" panose="02020603050405020304" pitchFamily="18" charset="0"/>
                        <a:cs typeface="Times New Roman" panose="02020603050405020304" pitchFamily="18" charset="0"/>
                      </a:endParaRPr>
                    </a:p>
                  </a:txBody>
                  <a:tcPr marL="52904" marR="52904"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spcBef>
                          <a:spcPts val="0"/>
                        </a:spcBef>
                        <a:spcAft>
                          <a:spcPts val="0"/>
                        </a:spcAft>
                        <a:buFont typeface="Symbol" panose="05050102010706020507" pitchFamily="18" charset="2"/>
                        <a:buChar char=""/>
                      </a:pPr>
                      <a:r>
                        <a:rPr lang="en-US" sz="800">
                          <a:solidFill>
                            <a:srgbClr val="000000"/>
                          </a:solidFill>
                          <a:effectLst/>
                          <a:latin typeface="Arial" panose="020B0604020202020204" pitchFamily="34" charset="0"/>
                          <a:ea typeface="Times New Roman" panose="02020603050405020304" pitchFamily="18" charset="0"/>
                        </a:rPr>
                        <a:t>Underground utilities, footings, or foundations are not identified they may be damaged during excavation, causing property damage, personal injury, or accidentally shutting down vital plant processes causing potential shut down of unit or units </a:t>
                      </a:r>
                      <a:endParaRPr lang="en-US" sz="900">
                        <a:solidFill>
                          <a:srgbClr val="000000"/>
                        </a:solidFill>
                        <a:effectLst/>
                        <a:latin typeface="Times New Roman" panose="02020603050405020304" pitchFamily="18" charset="0"/>
                        <a:ea typeface="Times New Roman" panose="02020603050405020304" pitchFamily="18" charset="0"/>
                      </a:endParaRPr>
                    </a:p>
                  </a:txBody>
                  <a:tcPr marL="52904" marR="529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gridSpan="5">
                  <a:txBody>
                    <a:bodyPr/>
                    <a:lstStyle/>
                    <a:p>
                      <a:pPr marL="342900" marR="0" lvl="0" indent="-342900">
                        <a:spcBef>
                          <a:spcPts val="0"/>
                        </a:spcBef>
                        <a:spcAft>
                          <a:spcPts val="0"/>
                        </a:spcAft>
                        <a:buFont typeface="Symbol" panose="05050102010706020507" pitchFamily="18" charset="2"/>
                        <a:buChar char=""/>
                      </a:pPr>
                      <a:r>
                        <a:rPr lang="en-US" sz="800">
                          <a:solidFill>
                            <a:srgbClr val="000000"/>
                          </a:solidFill>
                          <a:effectLst/>
                          <a:latin typeface="Arial" panose="020B0604020202020204" pitchFamily="34" charset="0"/>
                          <a:ea typeface="Times New Roman" panose="02020603050405020304" pitchFamily="18" charset="0"/>
                        </a:rPr>
                        <a:t>Call 811 for utility checks and marking (811 will not locate local water lines)</a:t>
                      </a:r>
                      <a:endParaRPr lang="en-US" sz="900">
                        <a:solidFill>
                          <a:srgbClr val="000000"/>
                        </a:solidFill>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800">
                          <a:solidFill>
                            <a:srgbClr val="000000"/>
                          </a:solidFill>
                          <a:effectLst/>
                          <a:latin typeface="Arial" panose="020B0604020202020204" pitchFamily="34" charset="0"/>
                          <a:ea typeface="Times New Roman" panose="02020603050405020304" pitchFamily="18" charset="0"/>
                        </a:rPr>
                        <a:t>Attains and understands drawings identifying underground structures in the excavation location including sewers, oily water and storm water, firewater, service water, potable water, electrical, product lines, and/or natural gas mains, pipelines, etc., foundations and footings and share this information with all employees on job during pre-job planning and toolbox meetings, to ensure excavations will not damage under-ground utilities or lines or affect the stability of any surrounding buildings, vessels, or structures </a:t>
                      </a:r>
                      <a:endParaRPr lang="en-US" sz="900">
                        <a:solidFill>
                          <a:srgbClr val="000000"/>
                        </a:solidFill>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6457950" algn="l"/>
                        </a:tabLst>
                      </a:pPr>
                      <a:r>
                        <a:rPr lang="en-US" sz="800">
                          <a:effectLst/>
                          <a:latin typeface="Arial" panose="020B0604020202020204" pitchFamily="34" charset="0"/>
                          <a:ea typeface="Times New Roman" panose="02020603050405020304" pitchFamily="18" charset="0"/>
                          <a:cs typeface="Times New Roman" panose="02020603050405020304" pitchFamily="18" charset="0"/>
                        </a:rPr>
                        <a:t> </a:t>
                      </a:r>
                    </a:p>
                  </a:txBody>
                  <a:tcPr marL="52904" marR="52904"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210985003"/>
                  </a:ext>
                </a:extLst>
              </a:tr>
              <a:tr h="147795">
                <a:tc vMerge="1">
                  <a:txBody>
                    <a:bodyPr/>
                    <a:lstStyle/>
                    <a:p>
                      <a:endParaRPr lang="en-US"/>
                    </a:p>
                  </a:txBody>
                  <a:tcPr/>
                </a:tc>
                <a:tc>
                  <a:txBody>
                    <a:bodyPr/>
                    <a:lstStyle/>
                    <a:p>
                      <a:pPr marL="0" marR="160020">
                        <a:spcBef>
                          <a:spcPts val="0"/>
                        </a:spcBef>
                        <a:spcAft>
                          <a:spcPts val="0"/>
                        </a:spcAft>
                      </a:pPr>
                      <a:r>
                        <a:rPr lang="en-US" sz="800">
                          <a:effectLst/>
                          <a:latin typeface="Arial" panose="020B0604020202020204" pitchFamily="34" charset="0"/>
                          <a:ea typeface="Times New Roman" panose="02020603050405020304" pitchFamily="18" charset="0"/>
                          <a:cs typeface="Times New Roman" panose="02020603050405020304" pitchFamily="18" charset="0"/>
                        </a:rPr>
                        <a:t> </a:t>
                      </a:r>
                    </a:p>
                  </a:txBody>
                  <a:tcPr marL="52904" marR="529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gridSpan="5">
                  <a:txBody>
                    <a:bodyPr/>
                    <a:lstStyle/>
                    <a:p>
                      <a:pPr marL="0" marR="0">
                        <a:spcBef>
                          <a:spcPts val="0"/>
                        </a:spcBef>
                        <a:spcAft>
                          <a:spcPts val="0"/>
                        </a:spcAft>
                        <a:tabLst>
                          <a:tab pos="6457950" algn="l"/>
                        </a:tabLst>
                      </a:pPr>
                      <a:r>
                        <a:rPr lang="en-US" sz="800">
                          <a:effectLst/>
                          <a:latin typeface="Arial" panose="020B0604020202020204" pitchFamily="34" charset="0"/>
                          <a:ea typeface="Times New Roman" panose="02020603050405020304" pitchFamily="18" charset="0"/>
                          <a:cs typeface="Times New Roman" panose="02020603050405020304" pitchFamily="18" charset="0"/>
                        </a:rPr>
                        <a:t> </a:t>
                      </a:r>
                    </a:p>
                  </a:txBody>
                  <a:tcPr marL="52904" marR="52904"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284182604"/>
                  </a:ext>
                </a:extLst>
              </a:tr>
              <a:tr h="116778">
                <a:tc vMerge="1">
                  <a:txBody>
                    <a:bodyPr/>
                    <a:lstStyle/>
                    <a:p>
                      <a:endParaRPr lang="en-US"/>
                    </a:p>
                  </a:txBody>
                  <a:tcPr/>
                </a:tc>
                <a:tc>
                  <a:txBody>
                    <a:bodyPr/>
                    <a:lstStyle/>
                    <a:p>
                      <a:pPr marL="0" marR="160020">
                        <a:spcBef>
                          <a:spcPts val="0"/>
                        </a:spcBef>
                        <a:spcAft>
                          <a:spcPts val="0"/>
                        </a:spcAft>
                      </a:pPr>
                      <a:r>
                        <a:rPr lang="en-US" sz="800">
                          <a:effectLst/>
                          <a:latin typeface="Arial" panose="020B0604020202020204" pitchFamily="34" charset="0"/>
                          <a:ea typeface="Times New Roman" panose="02020603050405020304" pitchFamily="18" charset="0"/>
                          <a:cs typeface="Times New Roman" panose="02020603050405020304" pitchFamily="18" charset="0"/>
                        </a:rPr>
                        <a:t> </a:t>
                      </a:r>
                    </a:p>
                  </a:txBody>
                  <a:tcPr marL="52904" marR="529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gridSpan="5">
                  <a:txBody>
                    <a:bodyPr/>
                    <a:lstStyle/>
                    <a:p>
                      <a:pPr marL="0" marR="0">
                        <a:spcBef>
                          <a:spcPts val="0"/>
                        </a:spcBef>
                        <a:spcAft>
                          <a:spcPts val="0"/>
                        </a:spcAft>
                        <a:tabLst>
                          <a:tab pos="6457950" algn="l"/>
                        </a:tabLst>
                      </a:pPr>
                      <a:r>
                        <a:rPr lang="en-US" sz="800" dirty="0">
                          <a:effectLst/>
                          <a:latin typeface="Arial" panose="020B0604020202020204" pitchFamily="34" charset="0"/>
                          <a:ea typeface="Times New Roman" panose="02020603050405020304" pitchFamily="18" charset="0"/>
                          <a:cs typeface="Times New Roman" panose="02020603050405020304" pitchFamily="18" charset="0"/>
                        </a:rPr>
                        <a:t> </a:t>
                      </a:r>
                    </a:p>
                  </a:txBody>
                  <a:tcPr marL="52904" marR="52904"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649353154"/>
                  </a:ext>
                </a:extLst>
              </a:tr>
            </a:tbl>
          </a:graphicData>
        </a:graphic>
      </p:graphicFrame>
      <p:sp>
        <p:nvSpPr>
          <p:cNvPr id="7" name="Content Placeholder 2">
            <a:extLst>
              <a:ext uri="{FF2B5EF4-FFF2-40B4-BE49-F238E27FC236}">
                <a16:creationId xmlns:a16="http://schemas.microsoft.com/office/drawing/2014/main" id="{6F4B0DC6-B8A4-4701-9705-99B84D49B127}"/>
              </a:ext>
            </a:extLst>
          </p:cNvPr>
          <p:cNvSpPr txBox="1">
            <a:spLocks/>
          </p:cNvSpPr>
          <p:nvPr/>
        </p:nvSpPr>
        <p:spPr>
          <a:xfrm>
            <a:off x="838200" y="1951173"/>
            <a:ext cx="4918024"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200" dirty="0"/>
              <a:t>Sections:</a:t>
            </a:r>
          </a:p>
          <a:p>
            <a:pPr marL="0" indent="0">
              <a:buFont typeface="Arial" panose="020B0604020202020204" pitchFamily="34" charset="0"/>
              <a:buNone/>
            </a:pPr>
            <a:endParaRPr lang="en-US" sz="3200" dirty="0"/>
          </a:p>
          <a:p>
            <a:r>
              <a:rPr lang="en-US" sz="3200" dirty="0"/>
              <a:t>Job steps</a:t>
            </a:r>
          </a:p>
          <a:p>
            <a:r>
              <a:rPr lang="en-US" sz="3200" dirty="0"/>
              <a:t>Potential hazards</a:t>
            </a:r>
          </a:p>
          <a:p>
            <a:r>
              <a:rPr lang="en-US" sz="3200" dirty="0"/>
              <a:t>Critical actions to mitigate hazards</a:t>
            </a:r>
          </a:p>
          <a:p>
            <a:r>
              <a:rPr lang="en-US" sz="3200" dirty="0"/>
              <a:t>Minimum required PPE</a:t>
            </a:r>
          </a:p>
          <a:p>
            <a:endParaRPr lang="en-US" sz="3200" dirty="0"/>
          </a:p>
          <a:p>
            <a:endParaRPr lang="en-US" sz="3200" dirty="0"/>
          </a:p>
        </p:txBody>
      </p:sp>
      <p:sp>
        <p:nvSpPr>
          <p:cNvPr id="2" name="Title 1"/>
          <p:cNvSpPr>
            <a:spLocks noGrp="1"/>
          </p:cNvSpPr>
          <p:nvPr>
            <p:ph type="title"/>
          </p:nvPr>
        </p:nvSpPr>
        <p:spPr>
          <a:xfrm>
            <a:off x="838200" y="136525"/>
            <a:ext cx="10515600" cy="1325563"/>
          </a:xfrm>
        </p:spPr>
        <p:txBody>
          <a:bodyPr>
            <a:normAutofit fontScale="90000"/>
          </a:bodyPr>
          <a:lstStyle/>
          <a:p>
            <a:r>
              <a:rPr lang="en-US" dirty="0">
                <a:latin typeface="Arial Black" panose="020B0A04020102020204" pitchFamily="34" charset="0"/>
              </a:rPr>
              <a:t>Job Hazard Analysis (JHA)</a:t>
            </a:r>
          </a:p>
        </p:txBody>
      </p:sp>
    </p:spTree>
    <p:extLst>
      <p:ext uri="{BB962C8B-B14F-4D97-AF65-F5344CB8AC3E}">
        <p14:creationId xmlns:p14="http://schemas.microsoft.com/office/powerpoint/2010/main" val="144804326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100FEF7-740A-4DC0-8167-1891D79B5640}"/>
              </a:ext>
            </a:extLst>
          </p:cNvPr>
          <p:cNvSpPr>
            <a:spLocks noGrp="1"/>
          </p:cNvSpPr>
          <p:nvPr>
            <p:ph type="sldNum" sz="quarter" idx="12"/>
          </p:nvPr>
        </p:nvSpPr>
        <p:spPr/>
        <p:txBody>
          <a:bodyPr/>
          <a:lstStyle/>
          <a:p>
            <a:fld id="{5E779C6D-2D3D-407B-ABDD-AB2C83943F7F}" type="slidenum">
              <a:rPr lang="en-US" smtClean="0"/>
              <a:t>117</a:t>
            </a:fld>
            <a:endParaRPr lang="en-US"/>
          </a:p>
        </p:txBody>
      </p:sp>
      <p:sp>
        <p:nvSpPr>
          <p:cNvPr id="9" name="TextBox 8">
            <a:extLst>
              <a:ext uri="{FF2B5EF4-FFF2-40B4-BE49-F238E27FC236}">
                <a16:creationId xmlns:a16="http://schemas.microsoft.com/office/drawing/2014/main" id="{062F667B-E987-4863-A9B4-4EF0EDCA0135}"/>
              </a:ext>
            </a:extLst>
          </p:cNvPr>
          <p:cNvSpPr txBox="1"/>
          <p:nvPr/>
        </p:nvSpPr>
        <p:spPr>
          <a:xfrm>
            <a:off x="6071849" y="5936997"/>
            <a:ext cx="4793521" cy="230832"/>
          </a:xfrm>
          <a:prstGeom prst="rect">
            <a:avLst/>
          </a:prstGeom>
          <a:noFill/>
        </p:spPr>
        <p:txBody>
          <a:bodyPr wrap="square" rtlCol="0">
            <a:spAutoFit/>
          </a:bodyPr>
          <a:lstStyle/>
          <a:p>
            <a:r>
              <a:rPr lang="en-US" sz="900" dirty="0"/>
              <a:t>This image courtesy of creative commons.</a:t>
            </a:r>
          </a:p>
        </p:txBody>
      </p:sp>
      <p:sp>
        <p:nvSpPr>
          <p:cNvPr id="8" name="TextBox 7">
            <a:extLst>
              <a:ext uri="{FF2B5EF4-FFF2-40B4-BE49-F238E27FC236}">
                <a16:creationId xmlns:a16="http://schemas.microsoft.com/office/drawing/2014/main" id="{35C26F07-4D80-41FC-8C90-7444332D83DA}"/>
              </a:ext>
            </a:extLst>
          </p:cNvPr>
          <p:cNvSpPr txBox="1"/>
          <p:nvPr/>
        </p:nvSpPr>
        <p:spPr>
          <a:xfrm>
            <a:off x="6071849" y="5706165"/>
            <a:ext cx="4791856" cy="230832"/>
          </a:xfrm>
          <a:prstGeom prst="rect">
            <a:avLst/>
          </a:prstGeom>
          <a:noFill/>
        </p:spPr>
        <p:txBody>
          <a:bodyPr wrap="square" rtlCol="0">
            <a:spAutoFit/>
          </a:bodyPr>
          <a:lstStyle/>
          <a:p>
            <a:r>
              <a:rPr lang="en-US" sz="900" dirty="0">
                <a:hlinkClick r:id="rId3" tooltip="http://afro-ip.blogspot.com/2012/07/10-reasons-to-follow-european-approach.html"/>
              </a:rPr>
              <a:t>This Photo</a:t>
            </a:r>
            <a:r>
              <a:rPr lang="en-US" sz="900" dirty="0"/>
              <a:t> by Unknown Author is licensed under </a:t>
            </a:r>
            <a:r>
              <a:rPr lang="en-US" sz="900" dirty="0">
                <a:hlinkClick r:id="rId4" tooltip="https://creativecommons.org/licenses/by/3.0/"/>
              </a:rPr>
              <a:t>CC BY</a:t>
            </a:r>
            <a:endParaRPr lang="en-US" sz="900" dirty="0"/>
          </a:p>
        </p:txBody>
      </p:sp>
      <p:pic>
        <p:nvPicPr>
          <p:cNvPr id="6" name="Picture 5" descr="A pencil writing red check marks in boxes.">
            <a:extLst>
              <a:ext uri="{FF2B5EF4-FFF2-40B4-BE49-F238E27FC236}">
                <a16:creationId xmlns:a16="http://schemas.microsoft.com/office/drawing/2014/main" id="{6CDF48AA-B0CE-47D6-B9CA-C990105AA254}"/>
              </a:ext>
            </a:extLst>
          </p:cNvPr>
          <p:cNvPicPr>
            <a:picLocks noChangeAspect="1"/>
          </p:cNvPicPr>
          <p:nvPr/>
        </p:nvPicPr>
        <p: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756223" y="2112273"/>
            <a:ext cx="4791856" cy="3593892"/>
          </a:xfrm>
          <a:prstGeom prst="rect">
            <a:avLst/>
          </a:prstGeom>
        </p:spPr>
      </p:pic>
      <p:sp>
        <p:nvSpPr>
          <p:cNvPr id="7" name="Content Placeholder 2">
            <a:extLst>
              <a:ext uri="{FF2B5EF4-FFF2-40B4-BE49-F238E27FC236}">
                <a16:creationId xmlns:a16="http://schemas.microsoft.com/office/drawing/2014/main" id="{6F4B0DC6-B8A4-4701-9705-99B84D49B127}"/>
              </a:ext>
            </a:extLst>
          </p:cNvPr>
          <p:cNvSpPr txBox="1">
            <a:spLocks/>
          </p:cNvSpPr>
          <p:nvPr/>
        </p:nvSpPr>
        <p:spPr>
          <a:xfrm>
            <a:off x="838200" y="1951173"/>
            <a:ext cx="4918024"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200" dirty="0"/>
              <a:t>Inspect for:</a:t>
            </a:r>
          </a:p>
          <a:p>
            <a:endParaRPr lang="en-US" sz="3200" dirty="0"/>
          </a:p>
          <a:p>
            <a:r>
              <a:rPr lang="en-US" sz="3200" dirty="0"/>
              <a:t>Hazards</a:t>
            </a:r>
          </a:p>
          <a:p>
            <a:r>
              <a:rPr lang="en-US" sz="3200" dirty="0"/>
              <a:t>Access &amp; egress</a:t>
            </a:r>
          </a:p>
          <a:p>
            <a:r>
              <a:rPr lang="en-US" sz="3200" dirty="0"/>
              <a:t>Confined spaces</a:t>
            </a:r>
          </a:p>
          <a:p>
            <a:r>
              <a:rPr lang="en-US" sz="3200" dirty="0"/>
              <a:t>PPE</a:t>
            </a:r>
          </a:p>
          <a:p>
            <a:r>
              <a:rPr lang="en-US" sz="3200" dirty="0"/>
              <a:t>Housekeeping</a:t>
            </a:r>
          </a:p>
        </p:txBody>
      </p:sp>
      <p:sp>
        <p:nvSpPr>
          <p:cNvPr id="2" name="Title 1"/>
          <p:cNvSpPr>
            <a:spLocks noGrp="1"/>
          </p:cNvSpPr>
          <p:nvPr>
            <p:ph type="title"/>
          </p:nvPr>
        </p:nvSpPr>
        <p:spPr>
          <a:xfrm>
            <a:off x="838200" y="136525"/>
            <a:ext cx="10515600" cy="1325563"/>
          </a:xfrm>
        </p:spPr>
        <p:txBody>
          <a:bodyPr/>
          <a:lstStyle/>
          <a:p>
            <a:r>
              <a:rPr lang="en-US" dirty="0">
                <a:latin typeface="Arial Black" panose="020B0A04020102020204" pitchFamily="34" charset="0"/>
              </a:rPr>
              <a:t>Inspections</a:t>
            </a:r>
          </a:p>
        </p:txBody>
      </p:sp>
    </p:spTree>
    <p:extLst>
      <p:ext uri="{BB962C8B-B14F-4D97-AF65-F5344CB8AC3E}">
        <p14:creationId xmlns:p14="http://schemas.microsoft.com/office/powerpoint/2010/main" val="338603850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100FEF7-740A-4DC0-8167-1891D79B5640}"/>
              </a:ext>
            </a:extLst>
          </p:cNvPr>
          <p:cNvSpPr>
            <a:spLocks noGrp="1"/>
          </p:cNvSpPr>
          <p:nvPr>
            <p:ph type="sldNum" sz="quarter" idx="12"/>
          </p:nvPr>
        </p:nvSpPr>
        <p:spPr/>
        <p:txBody>
          <a:bodyPr/>
          <a:lstStyle/>
          <a:p>
            <a:fld id="{5E779C6D-2D3D-407B-ABDD-AB2C83943F7F}" type="slidenum">
              <a:rPr lang="en-US" smtClean="0"/>
              <a:t>118</a:t>
            </a:fld>
            <a:endParaRPr lang="en-US"/>
          </a:p>
        </p:txBody>
      </p:sp>
      <p:sp>
        <p:nvSpPr>
          <p:cNvPr id="8" name="TextBox 7">
            <a:extLst>
              <a:ext uri="{FF2B5EF4-FFF2-40B4-BE49-F238E27FC236}">
                <a16:creationId xmlns:a16="http://schemas.microsoft.com/office/drawing/2014/main" id="{F4EB6124-CD49-4214-A984-D5495E6865B4}"/>
              </a:ext>
            </a:extLst>
          </p:cNvPr>
          <p:cNvSpPr txBox="1"/>
          <p:nvPr/>
        </p:nvSpPr>
        <p:spPr>
          <a:xfrm>
            <a:off x="6678379" y="5577752"/>
            <a:ext cx="4793521" cy="230832"/>
          </a:xfrm>
          <a:prstGeom prst="rect">
            <a:avLst/>
          </a:prstGeom>
          <a:noFill/>
        </p:spPr>
        <p:txBody>
          <a:bodyPr wrap="square" rtlCol="0">
            <a:spAutoFit/>
          </a:bodyPr>
          <a:lstStyle/>
          <a:p>
            <a:r>
              <a:rPr lang="en-US" sz="900" dirty="0"/>
              <a:t>This image courtesy of creative commons.</a:t>
            </a:r>
          </a:p>
        </p:txBody>
      </p:sp>
      <p:sp>
        <p:nvSpPr>
          <p:cNvPr id="9" name="TextBox 8">
            <a:extLst>
              <a:ext uri="{FF2B5EF4-FFF2-40B4-BE49-F238E27FC236}">
                <a16:creationId xmlns:a16="http://schemas.microsoft.com/office/drawing/2014/main" id="{2470DF01-2711-46D8-A519-7317CD91762A}"/>
              </a:ext>
            </a:extLst>
          </p:cNvPr>
          <p:cNvSpPr txBox="1"/>
          <p:nvPr/>
        </p:nvSpPr>
        <p:spPr>
          <a:xfrm>
            <a:off x="6692650" y="5389603"/>
            <a:ext cx="4480279" cy="230832"/>
          </a:xfrm>
          <a:prstGeom prst="rect">
            <a:avLst/>
          </a:prstGeom>
          <a:noFill/>
        </p:spPr>
        <p:txBody>
          <a:bodyPr wrap="square" rtlCol="0">
            <a:spAutoFit/>
          </a:bodyPr>
          <a:lstStyle/>
          <a:p>
            <a:r>
              <a:rPr lang="en-US" sz="900">
                <a:hlinkClick r:id="rId3" tooltip="http://www.greenlivingpedia.org/Sustainable_house_design_features_checklist"/>
              </a:rPr>
              <a:t>This Photo</a:t>
            </a:r>
            <a:r>
              <a:rPr lang="en-US" sz="900"/>
              <a:t> by Unknown Author is licensed under </a:t>
            </a:r>
            <a:r>
              <a:rPr lang="en-US" sz="900">
                <a:hlinkClick r:id="rId4" tooltip="https://creativecommons.org/licenses/by-sa/3.0/"/>
              </a:rPr>
              <a:t>CC BY-SA</a:t>
            </a:r>
            <a:endParaRPr lang="en-US" sz="900"/>
          </a:p>
        </p:txBody>
      </p:sp>
      <p:pic>
        <p:nvPicPr>
          <p:cNvPr id="6" name="Picture 5" descr="A pencil writing green check marks in boxes.">
            <a:extLst>
              <a:ext uri="{FF2B5EF4-FFF2-40B4-BE49-F238E27FC236}">
                <a16:creationId xmlns:a16="http://schemas.microsoft.com/office/drawing/2014/main" id="{AF2961FB-A5ED-46AD-A5C5-C29DFA7494EF}"/>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047208" y="1958245"/>
            <a:ext cx="4575144" cy="3431358"/>
          </a:xfrm>
          <a:prstGeom prst="rect">
            <a:avLst/>
          </a:prstGeom>
        </p:spPr>
      </p:pic>
      <p:sp>
        <p:nvSpPr>
          <p:cNvPr id="7" name="Content Placeholder 2">
            <a:extLst>
              <a:ext uri="{FF2B5EF4-FFF2-40B4-BE49-F238E27FC236}">
                <a16:creationId xmlns:a16="http://schemas.microsoft.com/office/drawing/2014/main" id="{6F4B0DC6-B8A4-4701-9705-99B84D49B127}"/>
              </a:ext>
            </a:extLst>
          </p:cNvPr>
          <p:cNvSpPr txBox="1">
            <a:spLocks/>
          </p:cNvSpPr>
          <p:nvPr/>
        </p:nvSpPr>
        <p:spPr>
          <a:xfrm>
            <a:off x="838200" y="1951173"/>
            <a:ext cx="4918024"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200" dirty="0"/>
              <a:t>Inspect for:</a:t>
            </a:r>
          </a:p>
          <a:p>
            <a:endParaRPr lang="en-US" sz="3200" dirty="0"/>
          </a:p>
          <a:p>
            <a:r>
              <a:rPr lang="en-US" sz="3200" dirty="0"/>
              <a:t>Failure of protective systems</a:t>
            </a:r>
          </a:p>
          <a:p>
            <a:r>
              <a:rPr lang="en-US" sz="3200" dirty="0"/>
              <a:t>Accumulated water/soil moisture</a:t>
            </a:r>
          </a:p>
          <a:p>
            <a:r>
              <a:rPr lang="en-US" sz="3200" dirty="0"/>
              <a:t>Cracks, sloughing, bulging</a:t>
            </a:r>
          </a:p>
          <a:p>
            <a:pPr marL="0" indent="0">
              <a:buNone/>
            </a:pPr>
            <a:endParaRPr lang="en-US" sz="3200" dirty="0"/>
          </a:p>
        </p:txBody>
      </p:sp>
      <p:sp>
        <p:nvSpPr>
          <p:cNvPr id="2" name="Title 1"/>
          <p:cNvSpPr>
            <a:spLocks noGrp="1"/>
          </p:cNvSpPr>
          <p:nvPr>
            <p:ph type="title"/>
          </p:nvPr>
        </p:nvSpPr>
        <p:spPr>
          <a:xfrm>
            <a:off x="838200" y="136525"/>
            <a:ext cx="10515600" cy="1325563"/>
          </a:xfrm>
        </p:spPr>
        <p:txBody>
          <a:bodyPr/>
          <a:lstStyle/>
          <a:p>
            <a:r>
              <a:rPr lang="en-US" dirty="0">
                <a:latin typeface="Arial Black" panose="020B0A04020102020204" pitchFamily="34" charset="0"/>
              </a:rPr>
              <a:t>Inspections</a:t>
            </a:r>
          </a:p>
        </p:txBody>
      </p:sp>
    </p:spTree>
    <p:extLst>
      <p:ext uri="{BB962C8B-B14F-4D97-AF65-F5344CB8AC3E}">
        <p14:creationId xmlns:p14="http://schemas.microsoft.com/office/powerpoint/2010/main" val="381770081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aphic reading &quot;Engagement&quo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48600" y="2438400"/>
            <a:ext cx="2423160" cy="2423160"/>
          </a:xfrm>
          <a:prstGeom prst="rect">
            <a:avLst/>
          </a:prstGeom>
        </p:spPr>
      </p:pic>
      <p:sp>
        <p:nvSpPr>
          <p:cNvPr id="3" name="Content Placeholder 2"/>
          <p:cNvSpPr>
            <a:spLocks noGrp="1"/>
          </p:cNvSpPr>
          <p:nvPr>
            <p:ph idx="1"/>
          </p:nvPr>
        </p:nvSpPr>
        <p:spPr>
          <a:xfrm>
            <a:off x="1027386" y="1759750"/>
            <a:ext cx="7772400" cy="5312243"/>
          </a:xfrm>
        </p:spPr>
        <p:txBody>
          <a:bodyPr>
            <a:noAutofit/>
          </a:bodyPr>
          <a:lstStyle/>
          <a:p>
            <a:pPr>
              <a:buFont typeface="Wingdings" panose="05000000000000000000" pitchFamily="2" charset="2"/>
              <a:buChar char="§"/>
            </a:pPr>
            <a:r>
              <a:rPr lang="en-US" sz="3200" dirty="0"/>
              <a:t>Connect with your audience; </a:t>
            </a:r>
          </a:p>
          <a:p>
            <a:pPr lvl="1">
              <a:buFont typeface="Wingdings" panose="05000000000000000000" pitchFamily="2" charset="2"/>
              <a:buChar char="§"/>
            </a:pPr>
            <a:r>
              <a:rPr lang="en-US" sz="3200" dirty="0"/>
              <a:t>Who, what, and why?</a:t>
            </a:r>
          </a:p>
          <a:p>
            <a:pPr>
              <a:buFont typeface="Wingdings" panose="05000000000000000000" pitchFamily="2" charset="2"/>
              <a:buChar char="§"/>
            </a:pPr>
            <a:r>
              <a:rPr lang="en-US" sz="3200" dirty="0"/>
              <a:t>Everyone should know their role</a:t>
            </a:r>
          </a:p>
          <a:p>
            <a:pPr>
              <a:buFont typeface="Wingdings" panose="05000000000000000000" pitchFamily="2" charset="2"/>
              <a:buChar char="§"/>
            </a:pPr>
            <a:r>
              <a:rPr lang="en-US" sz="3200" dirty="0"/>
              <a:t>Make sure your training is:</a:t>
            </a:r>
          </a:p>
          <a:p>
            <a:pPr lvl="1">
              <a:buFont typeface="Wingdings" panose="05000000000000000000" pitchFamily="2" charset="2"/>
              <a:buChar char="§"/>
            </a:pPr>
            <a:r>
              <a:rPr lang="en-US" sz="3200" dirty="0"/>
              <a:t>Immediately useful </a:t>
            </a:r>
          </a:p>
          <a:p>
            <a:pPr lvl="1">
              <a:buFont typeface="Wingdings" panose="05000000000000000000" pitchFamily="2" charset="2"/>
              <a:buChar char="§"/>
            </a:pPr>
            <a:r>
              <a:rPr lang="en-US" sz="3200" dirty="0"/>
              <a:t>Relevant</a:t>
            </a:r>
          </a:p>
          <a:p>
            <a:pPr>
              <a:buFont typeface="Wingdings" panose="05000000000000000000" pitchFamily="2" charset="2"/>
              <a:buChar char="§"/>
            </a:pPr>
            <a:r>
              <a:rPr lang="en-US" sz="3200" dirty="0"/>
              <a:t>Make sure your attitude is:</a:t>
            </a:r>
          </a:p>
          <a:p>
            <a:pPr lvl="1">
              <a:buFont typeface="Wingdings" panose="05000000000000000000" pitchFamily="2" charset="2"/>
              <a:buChar char="§"/>
            </a:pPr>
            <a:r>
              <a:rPr lang="en-US" sz="3200" dirty="0"/>
              <a:t>Welcoming, Engaging, and Respectful </a:t>
            </a:r>
          </a:p>
        </p:txBody>
      </p:sp>
      <p:sp>
        <p:nvSpPr>
          <p:cNvPr id="6" name="Rectangle 2"/>
          <p:cNvSpPr>
            <a:spLocks noGrp="1" noChangeArrowheads="1"/>
          </p:cNvSpPr>
          <p:nvPr>
            <p:ph type="title"/>
          </p:nvPr>
        </p:nvSpPr>
        <p:spPr>
          <a:xfrm>
            <a:off x="2241331" y="150406"/>
            <a:ext cx="7772400" cy="1609344"/>
          </a:xfrm>
        </p:spPr>
        <p:txBody>
          <a:bodyPr>
            <a:normAutofit/>
          </a:bodyPr>
          <a:lstStyle/>
          <a:p>
            <a:pPr defTabSz="914377">
              <a:defRPr/>
            </a:pPr>
            <a:r>
              <a:rPr lang="en-US" dirty="0">
                <a:latin typeface="Arial Black" panose="020B0A04020102020204" pitchFamily="34" charset="0"/>
              </a:rPr>
              <a:t>Training</a:t>
            </a:r>
            <a:endParaRPr lang="en-US" altLang="en-US" dirty="0"/>
          </a:p>
        </p:txBody>
      </p:sp>
    </p:spTree>
    <p:extLst>
      <p:ext uri="{BB962C8B-B14F-4D97-AF65-F5344CB8AC3E}">
        <p14:creationId xmlns:p14="http://schemas.microsoft.com/office/powerpoint/2010/main" val="2126611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500"/>
                                        <p:tgtEl>
                                          <p:spTgt spid="3">
                                            <p:txEl>
                                              <p:pRg st="6" end="6"/>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3">
                                            <p:txEl>
                                              <p:pRg st="7" end="7"/>
                                            </p:txEl>
                                          </p:spTgt>
                                        </p:tgtEl>
                                        <p:attrNameLst>
                                          <p:attrName>style.visibility</p:attrName>
                                        </p:attrNameLst>
                                      </p:cBhvr>
                                      <p:to>
                                        <p:strVal val="visible"/>
                                      </p:to>
                                    </p:set>
                                    <p:animEffect transition="in" filter="fade">
                                      <p:cBhvr>
                                        <p:cTn id="34"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prstClr val="black"/>
                </a:solidFill>
                <a:latin typeface="Arial Black" panose="020B0A04020102020204" pitchFamily="34" charset="0"/>
              </a:rPr>
              <a:t>Pre-Assessment (Q5)</a:t>
            </a:r>
            <a:endParaRPr lang="en-US" dirty="0"/>
          </a:p>
        </p:txBody>
      </p:sp>
      <p:sp>
        <p:nvSpPr>
          <p:cNvPr id="3" name="Content Placeholder 2"/>
          <p:cNvSpPr>
            <a:spLocks noGrp="1"/>
          </p:cNvSpPr>
          <p:nvPr>
            <p:ph idx="1"/>
          </p:nvPr>
        </p:nvSpPr>
        <p:spPr/>
        <p:txBody>
          <a:bodyPr>
            <a:normAutofit fontScale="77500" lnSpcReduction="20000"/>
          </a:bodyPr>
          <a:lstStyle/>
          <a:p>
            <a:pPr marL="0" marR="0" lvl="0" indent="0">
              <a:lnSpc>
                <a:spcPct val="107000"/>
              </a:lnSpc>
              <a:spcBef>
                <a:spcPts val="0"/>
              </a:spcBef>
              <a:spcAft>
                <a:spcPts val="0"/>
              </a:spcAft>
              <a:buNone/>
            </a:pPr>
            <a:r>
              <a:rPr lang="en-US" sz="4400" dirty="0">
                <a:ea typeface="Calibri" panose="020F0502020204030204" pitchFamily="34" charset="0"/>
                <a:cs typeface="Times New Roman" panose="02020603050405020304" pitchFamily="18" charset="0"/>
              </a:rPr>
              <a:t>5. Excavations greater than _____ ft. shall be tested before employees enter where potentially ______________ atmospheres could reasonably exist.</a:t>
            </a:r>
          </a:p>
          <a:p>
            <a:pPr marL="342900" marR="0" lvl="0" indent="-342900">
              <a:lnSpc>
                <a:spcPct val="107000"/>
              </a:lnSpc>
              <a:spcBef>
                <a:spcPts val="0"/>
              </a:spcBef>
              <a:spcAft>
                <a:spcPts val="0"/>
              </a:spcAft>
              <a:buFont typeface="+mj-lt"/>
              <a:buAutoNum type="alphaLcPeriod"/>
            </a:pPr>
            <a:r>
              <a:rPr lang="en-US" sz="4400" dirty="0">
                <a:ea typeface="Calibri" panose="020F0502020204030204" pitchFamily="34" charset="0"/>
                <a:cs typeface="Times New Roman" panose="02020603050405020304" pitchFamily="18" charset="0"/>
              </a:rPr>
              <a:t>4’, Hazardous</a:t>
            </a:r>
          </a:p>
          <a:p>
            <a:pPr marL="342900" marR="0" lvl="0" indent="-342900">
              <a:lnSpc>
                <a:spcPct val="107000"/>
              </a:lnSpc>
              <a:spcBef>
                <a:spcPts val="0"/>
              </a:spcBef>
              <a:spcAft>
                <a:spcPts val="0"/>
              </a:spcAft>
              <a:buFont typeface="+mj-lt"/>
              <a:buAutoNum type="alphaLcPeriod"/>
            </a:pPr>
            <a:r>
              <a:rPr lang="en-US" sz="4400" dirty="0">
                <a:ea typeface="Calibri" panose="020F0502020204030204" pitchFamily="34" charset="0"/>
                <a:cs typeface="Times New Roman" panose="02020603050405020304" pitchFamily="18" charset="0"/>
              </a:rPr>
              <a:t>4’, Ambient</a:t>
            </a:r>
          </a:p>
          <a:p>
            <a:pPr marL="342900" marR="0" lvl="0" indent="-342900">
              <a:lnSpc>
                <a:spcPct val="107000"/>
              </a:lnSpc>
              <a:spcBef>
                <a:spcPts val="0"/>
              </a:spcBef>
              <a:spcAft>
                <a:spcPts val="0"/>
              </a:spcAft>
              <a:buFont typeface="+mj-lt"/>
              <a:buAutoNum type="alphaLcPeriod"/>
            </a:pPr>
            <a:r>
              <a:rPr lang="en-US" sz="4400" dirty="0">
                <a:ea typeface="Calibri" panose="020F0502020204030204" pitchFamily="34" charset="0"/>
                <a:cs typeface="Times New Roman" panose="02020603050405020304" pitchFamily="18" charset="0"/>
              </a:rPr>
              <a:t>6’, Hazardous</a:t>
            </a:r>
          </a:p>
          <a:p>
            <a:pPr marL="342900" marR="0" lvl="0" indent="-342900">
              <a:lnSpc>
                <a:spcPct val="107000"/>
              </a:lnSpc>
              <a:spcBef>
                <a:spcPts val="0"/>
              </a:spcBef>
              <a:spcAft>
                <a:spcPts val="800"/>
              </a:spcAft>
              <a:buFont typeface="+mj-lt"/>
              <a:buAutoNum type="alphaLcPeriod"/>
            </a:pPr>
            <a:r>
              <a:rPr lang="en-US" sz="4400" dirty="0">
                <a:ea typeface="Calibri" panose="020F0502020204030204" pitchFamily="34" charset="0"/>
                <a:cs typeface="Times New Roman" panose="02020603050405020304" pitchFamily="18" charset="0"/>
              </a:rPr>
              <a:t>6’, Ambient</a:t>
            </a:r>
          </a:p>
          <a:p>
            <a:endParaRPr lang="en-US" dirty="0"/>
          </a:p>
        </p:txBody>
      </p:sp>
      <p:sp>
        <p:nvSpPr>
          <p:cNvPr id="4" name="Slide Number Placeholder 3"/>
          <p:cNvSpPr>
            <a:spLocks noGrp="1"/>
          </p:cNvSpPr>
          <p:nvPr>
            <p:ph type="sldNum" sz="quarter" idx="12"/>
          </p:nvPr>
        </p:nvSpPr>
        <p:spPr/>
        <p:txBody>
          <a:bodyPr/>
          <a:lstStyle/>
          <a:p>
            <a:fld id="{5E779C6D-2D3D-407B-ABDD-AB2C83943F7F}" type="slidenum">
              <a:rPr lang="en-US" smtClean="0"/>
              <a:t>12</a:t>
            </a:fld>
            <a:endParaRPr lang="en-US"/>
          </a:p>
        </p:txBody>
      </p:sp>
    </p:spTree>
    <p:extLst>
      <p:ext uri="{BB962C8B-B14F-4D97-AF65-F5344CB8AC3E}">
        <p14:creationId xmlns:p14="http://schemas.microsoft.com/office/powerpoint/2010/main" val="350278344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36525"/>
            <a:ext cx="10515600" cy="1325563"/>
          </a:xfrm>
        </p:spPr>
        <p:txBody>
          <a:bodyPr/>
          <a:lstStyle/>
          <a:p>
            <a:pPr algn="ctr"/>
            <a:r>
              <a:rPr lang="en-US" dirty="0">
                <a:latin typeface="Arial Black" panose="020B0A04020102020204" pitchFamily="34" charset="0"/>
              </a:rPr>
              <a:t>Training</a:t>
            </a:r>
          </a:p>
        </p:txBody>
      </p:sp>
      <p:sp>
        <p:nvSpPr>
          <p:cNvPr id="3" name="Content Placeholder 2"/>
          <p:cNvSpPr>
            <a:spLocks noGrp="1"/>
          </p:cNvSpPr>
          <p:nvPr>
            <p:ph idx="1"/>
          </p:nvPr>
        </p:nvSpPr>
        <p:spPr>
          <a:xfrm>
            <a:off x="1119553" y="2005013"/>
            <a:ext cx="10389433" cy="4351338"/>
          </a:xfrm>
        </p:spPr>
        <p:txBody>
          <a:bodyPr>
            <a:normAutofit/>
          </a:bodyPr>
          <a:lstStyle/>
          <a:p>
            <a:pPr marL="0" indent="0">
              <a:buNone/>
            </a:pPr>
            <a:r>
              <a:rPr lang="en-US" altLang="en-US" sz="3200" dirty="0">
                <a:ea typeface="Tahoma" panose="020B0604030504040204" pitchFamily="34" charset="0"/>
                <a:cs typeface="Tahoma" panose="020B0604030504040204" pitchFamily="34" charset="0"/>
              </a:rPr>
              <a:t>For Workers</a:t>
            </a:r>
          </a:p>
          <a:p>
            <a:pPr marL="0" indent="0">
              <a:buNone/>
            </a:pPr>
            <a:endParaRPr lang="en-US" altLang="en-US" sz="3200" dirty="0">
              <a:ea typeface="Tahoma" panose="020B0604030504040204" pitchFamily="34" charset="0"/>
              <a:cs typeface="Tahoma" panose="020B0604030504040204" pitchFamily="34" charset="0"/>
            </a:endParaRPr>
          </a:p>
          <a:p>
            <a:r>
              <a:rPr lang="en-US" altLang="en-US" sz="3200" dirty="0">
                <a:ea typeface="Tahoma" panose="020B0604030504040204" pitchFamily="34" charset="0"/>
                <a:cs typeface="Tahoma" panose="020B0604030504040204" pitchFamily="34" charset="0"/>
              </a:rPr>
              <a:t>Hazard recognition</a:t>
            </a:r>
          </a:p>
          <a:p>
            <a:r>
              <a:rPr lang="en-US" altLang="en-US" sz="3200" dirty="0">
                <a:ea typeface="Tahoma" panose="020B0604030504040204" pitchFamily="34" charset="0"/>
                <a:cs typeface="Tahoma" panose="020B0604030504040204" pitchFamily="34" charset="0"/>
              </a:rPr>
              <a:t>Reporting procedure</a:t>
            </a:r>
          </a:p>
          <a:p>
            <a:r>
              <a:rPr lang="en-US" altLang="en-US" sz="3200" dirty="0">
                <a:ea typeface="Tahoma" panose="020B0604030504040204" pitchFamily="34" charset="0"/>
                <a:cs typeface="Tahoma" panose="020B0604030504040204" pitchFamily="34" charset="0"/>
              </a:rPr>
              <a:t>Best practices</a:t>
            </a:r>
            <a:endParaRPr lang="en-US" altLang="en-US" sz="2800" dirty="0">
              <a:ea typeface="Tahoma" panose="020B0604030504040204" pitchFamily="34" charset="0"/>
              <a:cs typeface="Tahoma" panose="020B0604030504040204" pitchFamily="34" charset="0"/>
            </a:endParaRPr>
          </a:p>
          <a:p>
            <a:endParaRPr lang="en-US" altLang="en-US" sz="3200" dirty="0">
              <a:ea typeface="Tahoma" panose="020B0604030504040204" pitchFamily="34" charset="0"/>
              <a:cs typeface="Tahoma" panose="020B0604030504040204" pitchFamily="34" charset="0"/>
            </a:endParaRPr>
          </a:p>
          <a:p>
            <a:endParaRPr lang="en-US" altLang="en-US" sz="3200" dirty="0">
              <a:ea typeface="Tahoma" panose="020B0604030504040204" pitchFamily="34" charset="0"/>
              <a:cs typeface="Tahoma" panose="020B0604030504040204" pitchFamily="34" charset="0"/>
            </a:endParaRPr>
          </a:p>
          <a:p>
            <a:pPr marL="0" indent="0">
              <a:buNone/>
            </a:pPr>
            <a:endParaRPr lang="en-US" altLang="en-US" sz="3200" dirty="0">
              <a:ea typeface="Tahoma" panose="020B0604030504040204" pitchFamily="34" charset="0"/>
              <a:cs typeface="Tahoma" panose="020B0604030504040204" pitchFamily="34" charset="0"/>
            </a:endParaRPr>
          </a:p>
        </p:txBody>
      </p:sp>
      <p:sp>
        <p:nvSpPr>
          <p:cNvPr id="4" name="Slide Number Placeholder 3">
            <a:extLst>
              <a:ext uri="{FF2B5EF4-FFF2-40B4-BE49-F238E27FC236}">
                <a16:creationId xmlns:a16="http://schemas.microsoft.com/office/drawing/2014/main" id="{3100FEF7-740A-4DC0-8167-1891D79B5640}"/>
              </a:ext>
            </a:extLst>
          </p:cNvPr>
          <p:cNvSpPr>
            <a:spLocks noGrp="1"/>
          </p:cNvSpPr>
          <p:nvPr>
            <p:ph type="sldNum" sz="quarter" idx="12"/>
          </p:nvPr>
        </p:nvSpPr>
        <p:spPr/>
        <p:txBody>
          <a:bodyPr/>
          <a:lstStyle/>
          <a:p>
            <a:fld id="{5E779C6D-2D3D-407B-ABDD-AB2C83943F7F}" type="slidenum">
              <a:rPr lang="en-US" smtClean="0"/>
              <a:t>120</a:t>
            </a:fld>
            <a:endParaRPr lang="en-US"/>
          </a:p>
        </p:txBody>
      </p:sp>
    </p:spTree>
    <p:extLst>
      <p:ext uri="{BB962C8B-B14F-4D97-AF65-F5344CB8AC3E}">
        <p14:creationId xmlns:p14="http://schemas.microsoft.com/office/powerpoint/2010/main" val="130804543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36525"/>
            <a:ext cx="10515600" cy="1325563"/>
          </a:xfrm>
        </p:spPr>
        <p:txBody>
          <a:bodyPr/>
          <a:lstStyle/>
          <a:p>
            <a:pPr algn="ctr"/>
            <a:r>
              <a:rPr lang="en-US" dirty="0">
                <a:latin typeface="Arial Black" panose="020B0A04020102020204" pitchFamily="34" charset="0"/>
              </a:rPr>
              <a:t>Training</a:t>
            </a:r>
          </a:p>
        </p:txBody>
      </p:sp>
      <p:sp>
        <p:nvSpPr>
          <p:cNvPr id="3" name="Content Placeholder 2"/>
          <p:cNvSpPr>
            <a:spLocks noGrp="1"/>
          </p:cNvSpPr>
          <p:nvPr>
            <p:ph idx="1"/>
          </p:nvPr>
        </p:nvSpPr>
        <p:spPr>
          <a:xfrm>
            <a:off x="1192967" y="2005013"/>
            <a:ext cx="10389433" cy="4351338"/>
          </a:xfrm>
        </p:spPr>
        <p:txBody>
          <a:bodyPr>
            <a:normAutofit/>
          </a:bodyPr>
          <a:lstStyle/>
          <a:p>
            <a:pPr marL="0" indent="0">
              <a:buNone/>
            </a:pPr>
            <a:r>
              <a:rPr lang="en-US" altLang="en-US" sz="3200" dirty="0">
                <a:ea typeface="Tahoma" panose="020B0604030504040204" pitchFamily="34" charset="0"/>
                <a:cs typeface="Tahoma" panose="020B0604030504040204" pitchFamily="34" charset="0"/>
              </a:rPr>
              <a:t>For Managers</a:t>
            </a:r>
          </a:p>
          <a:p>
            <a:pPr marL="0" indent="0">
              <a:buNone/>
            </a:pPr>
            <a:endParaRPr lang="en-US" altLang="en-US" sz="3200" dirty="0">
              <a:ea typeface="Tahoma" panose="020B0604030504040204" pitchFamily="34" charset="0"/>
              <a:cs typeface="Tahoma" panose="020B0604030504040204" pitchFamily="34" charset="0"/>
            </a:endParaRPr>
          </a:p>
          <a:p>
            <a:r>
              <a:rPr lang="en-US" altLang="en-US" sz="3200" dirty="0">
                <a:ea typeface="Tahoma" panose="020B0604030504040204" pitchFamily="34" charset="0"/>
                <a:cs typeface="Tahoma" panose="020B0604030504040204" pitchFamily="34" charset="0"/>
              </a:rPr>
              <a:t>Decision making</a:t>
            </a:r>
          </a:p>
          <a:p>
            <a:r>
              <a:rPr lang="en-US" altLang="en-US" sz="3200" dirty="0">
                <a:ea typeface="Tahoma" panose="020B0604030504040204" pitchFamily="34" charset="0"/>
                <a:cs typeface="Tahoma" panose="020B0604030504040204" pitchFamily="34" charset="0"/>
              </a:rPr>
              <a:t>Hazard correction</a:t>
            </a:r>
          </a:p>
          <a:p>
            <a:r>
              <a:rPr lang="en-US" altLang="en-US" sz="3200" dirty="0">
                <a:ea typeface="Tahoma" panose="020B0604030504040204" pitchFamily="34" charset="0"/>
                <a:cs typeface="Tahoma" panose="020B0604030504040204" pitchFamily="34" charset="0"/>
              </a:rPr>
              <a:t>Standard requirements</a:t>
            </a:r>
          </a:p>
          <a:p>
            <a:endParaRPr lang="en-US" altLang="en-US" sz="3200" dirty="0">
              <a:ea typeface="Tahoma" panose="020B0604030504040204" pitchFamily="34" charset="0"/>
              <a:cs typeface="Tahoma" panose="020B0604030504040204" pitchFamily="34" charset="0"/>
            </a:endParaRPr>
          </a:p>
          <a:p>
            <a:endParaRPr lang="en-US" altLang="en-US" sz="2800" dirty="0">
              <a:ea typeface="Tahoma" panose="020B0604030504040204" pitchFamily="34" charset="0"/>
              <a:cs typeface="Tahoma" panose="020B0604030504040204" pitchFamily="34" charset="0"/>
            </a:endParaRPr>
          </a:p>
          <a:p>
            <a:endParaRPr lang="en-US" altLang="en-US" sz="3200" dirty="0">
              <a:ea typeface="Tahoma" panose="020B0604030504040204" pitchFamily="34" charset="0"/>
              <a:cs typeface="Tahoma" panose="020B0604030504040204" pitchFamily="34" charset="0"/>
            </a:endParaRPr>
          </a:p>
          <a:p>
            <a:endParaRPr lang="en-US" altLang="en-US" sz="3200" dirty="0">
              <a:ea typeface="Tahoma" panose="020B0604030504040204" pitchFamily="34" charset="0"/>
              <a:cs typeface="Tahoma" panose="020B0604030504040204" pitchFamily="34" charset="0"/>
            </a:endParaRPr>
          </a:p>
          <a:p>
            <a:pPr marL="0" indent="0">
              <a:buNone/>
            </a:pPr>
            <a:endParaRPr lang="en-US" altLang="en-US" sz="3200" dirty="0">
              <a:ea typeface="Tahoma" panose="020B0604030504040204" pitchFamily="34" charset="0"/>
              <a:cs typeface="Tahoma" panose="020B0604030504040204" pitchFamily="34" charset="0"/>
            </a:endParaRPr>
          </a:p>
        </p:txBody>
      </p:sp>
      <p:sp>
        <p:nvSpPr>
          <p:cNvPr id="4" name="Slide Number Placeholder 3">
            <a:extLst>
              <a:ext uri="{FF2B5EF4-FFF2-40B4-BE49-F238E27FC236}">
                <a16:creationId xmlns:a16="http://schemas.microsoft.com/office/drawing/2014/main" id="{3100FEF7-740A-4DC0-8167-1891D79B5640}"/>
              </a:ext>
            </a:extLst>
          </p:cNvPr>
          <p:cNvSpPr>
            <a:spLocks noGrp="1"/>
          </p:cNvSpPr>
          <p:nvPr>
            <p:ph type="sldNum" sz="quarter" idx="12"/>
          </p:nvPr>
        </p:nvSpPr>
        <p:spPr/>
        <p:txBody>
          <a:bodyPr/>
          <a:lstStyle/>
          <a:p>
            <a:fld id="{5E779C6D-2D3D-407B-ABDD-AB2C83943F7F}" type="slidenum">
              <a:rPr lang="en-US" smtClean="0"/>
              <a:t>121</a:t>
            </a:fld>
            <a:endParaRPr lang="en-US"/>
          </a:p>
        </p:txBody>
      </p:sp>
    </p:spTree>
    <p:extLst>
      <p:ext uri="{BB962C8B-B14F-4D97-AF65-F5344CB8AC3E}">
        <p14:creationId xmlns:p14="http://schemas.microsoft.com/office/powerpoint/2010/main" val="379393227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36525"/>
            <a:ext cx="10515600" cy="1325563"/>
          </a:xfrm>
        </p:spPr>
        <p:txBody>
          <a:bodyPr/>
          <a:lstStyle/>
          <a:p>
            <a:pPr algn="ctr"/>
            <a:r>
              <a:rPr lang="en-US" dirty="0">
                <a:latin typeface="Arial Black" panose="020B0A04020102020204" pitchFamily="34" charset="0"/>
              </a:rPr>
              <a:t>Training</a:t>
            </a:r>
          </a:p>
        </p:txBody>
      </p:sp>
      <p:sp>
        <p:nvSpPr>
          <p:cNvPr id="3" name="Content Placeholder 2"/>
          <p:cNvSpPr>
            <a:spLocks noGrp="1"/>
          </p:cNvSpPr>
          <p:nvPr>
            <p:ph idx="1"/>
          </p:nvPr>
        </p:nvSpPr>
        <p:spPr>
          <a:xfrm>
            <a:off x="1192967" y="2005013"/>
            <a:ext cx="10389433" cy="4351338"/>
          </a:xfrm>
        </p:spPr>
        <p:txBody>
          <a:bodyPr>
            <a:normAutofit/>
          </a:bodyPr>
          <a:lstStyle/>
          <a:p>
            <a:pPr marL="0" indent="0">
              <a:buNone/>
            </a:pPr>
            <a:r>
              <a:rPr lang="en-US" altLang="en-US" sz="3200" dirty="0">
                <a:ea typeface="Tahoma" panose="020B0604030504040204" pitchFamily="34" charset="0"/>
                <a:cs typeface="Tahoma" panose="020B0604030504040204" pitchFamily="34" charset="0"/>
              </a:rPr>
              <a:t>For Competent Person</a:t>
            </a:r>
          </a:p>
          <a:p>
            <a:pPr marL="0" indent="0">
              <a:buNone/>
            </a:pPr>
            <a:endParaRPr lang="en-US" altLang="en-US" sz="3200" dirty="0">
              <a:ea typeface="Tahoma" panose="020B0604030504040204" pitchFamily="34" charset="0"/>
              <a:cs typeface="Tahoma" panose="020B0604030504040204" pitchFamily="34" charset="0"/>
            </a:endParaRPr>
          </a:p>
          <a:p>
            <a:r>
              <a:rPr lang="en-US" sz="3200" dirty="0"/>
              <a:t>Design structural ramps used for workers only</a:t>
            </a:r>
          </a:p>
          <a:p>
            <a:r>
              <a:rPr lang="en-US" sz="3200" dirty="0"/>
              <a:t>Monitor water removal operations</a:t>
            </a:r>
          </a:p>
          <a:p>
            <a:r>
              <a:rPr lang="en-US" sz="3200" dirty="0"/>
              <a:t>Inspection prior to work and during shift </a:t>
            </a:r>
          </a:p>
          <a:p>
            <a:endParaRPr lang="en-US" altLang="en-US" sz="3200" dirty="0">
              <a:ea typeface="Tahoma" panose="020B0604030504040204" pitchFamily="34" charset="0"/>
              <a:cs typeface="Tahoma" panose="020B0604030504040204" pitchFamily="34" charset="0"/>
            </a:endParaRPr>
          </a:p>
          <a:p>
            <a:endParaRPr lang="en-US" altLang="en-US" sz="3200" dirty="0">
              <a:ea typeface="Tahoma" panose="020B0604030504040204" pitchFamily="34" charset="0"/>
              <a:cs typeface="Tahoma" panose="020B0604030504040204" pitchFamily="34" charset="0"/>
            </a:endParaRPr>
          </a:p>
          <a:p>
            <a:pPr marL="0" indent="0">
              <a:buNone/>
            </a:pPr>
            <a:endParaRPr lang="en-US" altLang="en-US" sz="3200" dirty="0">
              <a:ea typeface="Tahoma" panose="020B0604030504040204" pitchFamily="34" charset="0"/>
              <a:cs typeface="Tahoma" panose="020B0604030504040204" pitchFamily="34" charset="0"/>
            </a:endParaRPr>
          </a:p>
        </p:txBody>
      </p:sp>
      <p:sp>
        <p:nvSpPr>
          <p:cNvPr id="4" name="Slide Number Placeholder 3">
            <a:extLst>
              <a:ext uri="{FF2B5EF4-FFF2-40B4-BE49-F238E27FC236}">
                <a16:creationId xmlns:a16="http://schemas.microsoft.com/office/drawing/2014/main" id="{3100FEF7-740A-4DC0-8167-1891D79B5640}"/>
              </a:ext>
            </a:extLst>
          </p:cNvPr>
          <p:cNvSpPr>
            <a:spLocks noGrp="1"/>
          </p:cNvSpPr>
          <p:nvPr>
            <p:ph type="sldNum" sz="quarter" idx="12"/>
          </p:nvPr>
        </p:nvSpPr>
        <p:spPr/>
        <p:txBody>
          <a:bodyPr/>
          <a:lstStyle/>
          <a:p>
            <a:fld id="{5E779C6D-2D3D-407B-ABDD-AB2C83943F7F}" type="slidenum">
              <a:rPr lang="en-US" smtClean="0"/>
              <a:t>122</a:t>
            </a:fld>
            <a:endParaRPr lang="en-US"/>
          </a:p>
        </p:txBody>
      </p:sp>
    </p:spTree>
    <p:extLst>
      <p:ext uri="{BB962C8B-B14F-4D97-AF65-F5344CB8AC3E}">
        <p14:creationId xmlns:p14="http://schemas.microsoft.com/office/powerpoint/2010/main" val="1441695014"/>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36525"/>
            <a:ext cx="10515600" cy="1325563"/>
          </a:xfrm>
        </p:spPr>
        <p:txBody>
          <a:bodyPr/>
          <a:lstStyle/>
          <a:p>
            <a:pPr algn="ctr"/>
            <a:r>
              <a:rPr lang="en-US" dirty="0">
                <a:latin typeface="Arial Black" panose="020B0A04020102020204" pitchFamily="34" charset="0"/>
              </a:rPr>
              <a:t>Training</a:t>
            </a:r>
          </a:p>
        </p:txBody>
      </p:sp>
      <p:sp>
        <p:nvSpPr>
          <p:cNvPr id="3" name="Content Placeholder 2"/>
          <p:cNvSpPr>
            <a:spLocks noGrp="1"/>
          </p:cNvSpPr>
          <p:nvPr>
            <p:ph idx="1"/>
          </p:nvPr>
        </p:nvSpPr>
        <p:spPr>
          <a:xfrm>
            <a:off x="1192967" y="2005013"/>
            <a:ext cx="10389433" cy="4351338"/>
          </a:xfrm>
        </p:spPr>
        <p:txBody>
          <a:bodyPr>
            <a:normAutofit/>
          </a:bodyPr>
          <a:lstStyle/>
          <a:p>
            <a:pPr marL="0" indent="0">
              <a:buNone/>
            </a:pPr>
            <a:r>
              <a:rPr lang="en-US" altLang="en-US" sz="3200" dirty="0">
                <a:ea typeface="Tahoma" panose="020B0604030504040204" pitchFamily="34" charset="0"/>
                <a:cs typeface="Tahoma" panose="020B0604030504040204" pitchFamily="34" charset="0"/>
              </a:rPr>
              <a:t>For Competent Person</a:t>
            </a:r>
          </a:p>
          <a:p>
            <a:pPr marL="0" indent="0">
              <a:buNone/>
            </a:pPr>
            <a:endParaRPr lang="en-US" altLang="en-US" sz="3200" dirty="0">
              <a:ea typeface="Tahoma" panose="020B0604030504040204" pitchFamily="34" charset="0"/>
              <a:cs typeface="Tahoma" panose="020B0604030504040204" pitchFamily="34" charset="0"/>
            </a:endParaRPr>
          </a:p>
          <a:p>
            <a:r>
              <a:rPr lang="en-US" sz="3200" dirty="0"/>
              <a:t>Remove workers exposed to hazardous area</a:t>
            </a:r>
          </a:p>
          <a:p>
            <a:r>
              <a:rPr lang="en-US" sz="3200" dirty="0"/>
              <a:t>Take precautions for worker safety</a:t>
            </a:r>
          </a:p>
          <a:p>
            <a:r>
              <a:rPr lang="en-US" sz="3200" dirty="0"/>
              <a:t>Examine ground of &lt;5 ft. excavations </a:t>
            </a:r>
          </a:p>
          <a:p>
            <a:endParaRPr lang="en-US" altLang="en-US" sz="3200" dirty="0">
              <a:ea typeface="Tahoma" panose="020B0604030504040204" pitchFamily="34" charset="0"/>
              <a:cs typeface="Tahoma" panose="020B0604030504040204" pitchFamily="34" charset="0"/>
            </a:endParaRPr>
          </a:p>
          <a:p>
            <a:endParaRPr lang="en-US" altLang="en-US" sz="3200" dirty="0">
              <a:ea typeface="Tahoma" panose="020B0604030504040204" pitchFamily="34" charset="0"/>
              <a:cs typeface="Tahoma" panose="020B0604030504040204" pitchFamily="34" charset="0"/>
            </a:endParaRPr>
          </a:p>
          <a:p>
            <a:pPr marL="0" indent="0">
              <a:buNone/>
            </a:pPr>
            <a:endParaRPr lang="en-US" altLang="en-US" sz="3200" dirty="0">
              <a:ea typeface="Tahoma" panose="020B0604030504040204" pitchFamily="34" charset="0"/>
              <a:cs typeface="Tahoma" panose="020B0604030504040204" pitchFamily="34" charset="0"/>
            </a:endParaRPr>
          </a:p>
        </p:txBody>
      </p:sp>
      <p:sp>
        <p:nvSpPr>
          <p:cNvPr id="4" name="Slide Number Placeholder 3">
            <a:extLst>
              <a:ext uri="{FF2B5EF4-FFF2-40B4-BE49-F238E27FC236}">
                <a16:creationId xmlns:a16="http://schemas.microsoft.com/office/drawing/2014/main" id="{3100FEF7-740A-4DC0-8167-1891D79B5640}"/>
              </a:ext>
            </a:extLst>
          </p:cNvPr>
          <p:cNvSpPr>
            <a:spLocks noGrp="1"/>
          </p:cNvSpPr>
          <p:nvPr>
            <p:ph type="sldNum" sz="quarter" idx="12"/>
          </p:nvPr>
        </p:nvSpPr>
        <p:spPr/>
        <p:txBody>
          <a:bodyPr/>
          <a:lstStyle/>
          <a:p>
            <a:fld id="{5E779C6D-2D3D-407B-ABDD-AB2C83943F7F}" type="slidenum">
              <a:rPr lang="en-US" smtClean="0"/>
              <a:t>123</a:t>
            </a:fld>
            <a:endParaRPr lang="en-US"/>
          </a:p>
        </p:txBody>
      </p:sp>
    </p:spTree>
    <p:extLst>
      <p:ext uri="{BB962C8B-B14F-4D97-AF65-F5344CB8AC3E}">
        <p14:creationId xmlns:p14="http://schemas.microsoft.com/office/powerpoint/2010/main" val="1543403544"/>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36525"/>
            <a:ext cx="10515600" cy="1325563"/>
          </a:xfrm>
        </p:spPr>
        <p:txBody>
          <a:bodyPr/>
          <a:lstStyle/>
          <a:p>
            <a:pPr algn="ctr"/>
            <a:r>
              <a:rPr lang="en-US" dirty="0">
                <a:latin typeface="Arial Black" panose="020B0A04020102020204" pitchFamily="34" charset="0"/>
              </a:rPr>
              <a:t>Training</a:t>
            </a:r>
          </a:p>
        </p:txBody>
      </p:sp>
      <p:sp>
        <p:nvSpPr>
          <p:cNvPr id="3" name="Content Placeholder 2"/>
          <p:cNvSpPr>
            <a:spLocks noGrp="1"/>
          </p:cNvSpPr>
          <p:nvPr>
            <p:ph idx="1"/>
          </p:nvPr>
        </p:nvSpPr>
        <p:spPr>
          <a:xfrm>
            <a:off x="1192967" y="2005013"/>
            <a:ext cx="10389433" cy="4351338"/>
          </a:xfrm>
        </p:spPr>
        <p:txBody>
          <a:bodyPr>
            <a:normAutofit/>
          </a:bodyPr>
          <a:lstStyle/>
          <a:p>
            <a:pPr marL="0" indent="0">
              <a:buNone/>
            </a:pPr>
            <a:r>
              <a:rPr lang="en-US" altLang="en-US" sz="3200" dirty="0">
                <a:ea typeface="Tahoma" panose="020B0604030504040204" pitchFamily="34" charset="0"/>
                <a:cs typeface="Tahoma" panose="020B0604030504040204" pitchFamily="34" charset="0"/>
              </a:rPr>
              <a:t>For Competent Person</a:t>
            </a:r>
          </a:p>
          <a:p>
            <a:pPr marL="0" indent="0">
              <a:buNone/>
            </a:pPr>
            <a:endParaRPr lang="en-US" altLang="en-US" sz="3200" dirty="0">
              <a:ea typeface="Tahoma" panose="020B0604030504040204" pitchFamily="34" charset="0"/>
              <a:cs typeface="Tahoma" panose="020B0604030504040204" pitchFamily="34" charset="0"/>
            </a:endParaRPr>
          </a:p>
          <a:p>
            <a:r>
              <a:rPr lang="en-US" sz="3200" dirty="0"/>
              <a:t>Examine damaged equipment used in protective systems</a:t>
            </a:r>
          </a:p>
          <a:p>
            <a:r>
              <a:rPr lang="en-US" sz="3200" dirty="0"/>
              <a:t>Classify and reclassify soil &amp; rock</a:t>
            </a:r>
          </a:p>
          <a:p>
            <a:r>
              <a:rPr lang="en-US" sz="3200" dirty="0"/>
              <a:t>Reduce maximum slope based on surcharge loads</a:t>
            </a:r>
          </a:p>
          <a:p>
            <a:pPr marL="0" indent="0">
              <a:buNone/>
            </a:pPr>
            <a:endParaRPr lang="en-US" altLang="en-US" sz="3200" dirty="0">
              <a:ea typeface="Tahoma" panose="020B0604030504040204" pitchFamily="34" charset="0"/>
              <a:cs typeface="Tahoma" panose="020B0604030504040204" pitchFamily="34" charset="0"/>
            </a:endParaRPr>
          </a:p>
          <a:p>
            <a:endParaRPr lang="en-US" altLang="en-US" sz="3200" dirty="0">
              <a:ea typeface="Tahoma" panose="020B0604030504040204" pitchFamily="34" charset="0"/>
              <a:cs typeface="Tahoma" panose="020B0604030504040204" pitchFamily="34" charset="0"/>
            </a:endParaRPr>
          </a:p>
          <a:p>
            <a:pPr marL="0" indent="0">
              <a:buNone/>
            </a:pPr>
            <a:endParaRPr lang="en-US" altLang="en-US" sz="3200" dirty="0">
              <a:ea typeface="Tahoma" panose="020B0604030504040204" pitchFamily="34" charset="0"/>
              <a:cs typeface="Tahoma" panose="020B0604030504040204" pitchFamily="34" charset="0"/>
            </a:endParaRPr>
          </a:p>
        </p:txBody>
      </p:sp>
      <p:sp>
        <p:nvSpPr>
          <p:cNvPr id="4" name="Slide Number Placeholder 3">
            <a:extLst>
              <a:ext uri="{FF2B5EF4-FFF2-40B4-BE49-F238E27FC236}">
                <a16:creationId xmlns:a16="http://schemas.microsoft.com/office/drawing/2014/main" id="{3100FEF7-740A-4DC0-8167-1891D79B5640}"/>
              </a:ext>
            </a:extLst>
          </p:cNvPr>
          <p:cNvSpPr>
            <a:spLocks noGrp="1"/>
          </p:cNvSpPr>
          <p:nvPr>
            <p:ph type="sldNum" sz="quarter" idx="12"/>
          </p:nvPr>
        </p:nvSpPr>
        <p:spPr/>
        <p:txBody>
          <a:bodyPr/>
          <a:lstStyle/>
          <a:p>
            <a:fld id="{5E779C6D-2D3D-407B-ABDD-AB2C83943F7F}" type="slidenum">
              <a:rPr lang="en-US" smtClean="0"/>
              <a:t>124</a:t>
            </a:fld>
            <a:endParaRPr lang="en-US"/>
          </a:p>
        </p:txBody>
      </p:sp>
    </p:spTree>
    <p:extLst>
      <p:ext uri="{BB962C8B-B14F-4D97-AF65-F5344CB8AC3E}">
        <p14:creationId xmlns:p14="http://schemas.microsoft.com/office/powerpoint/2010/main" val="233837567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36525"/>
            <a:ext cx="10515600" cy="1325563"/>
          </a:xfrm>
        </p:spPr>
        <p:txBody>
          <a:bodyPr/>
          <a:lstStyle/>
          <a:p>
            <a:pPr algn="ctr"/>
            <a:r>
              <a:rPr lang="en-US" dirty="0">
                <a:latin typeface="Arial Black" panose="020B0A04020102020204" pitchFamily="34" charset="0"/>
              </a:rPr>
              <a:t>Review</a:t>
            </a:r>
          </a:p>
        </p:txBody>
      </p:sp>
      <p:sp>
        <p:nvSpPr>
          <p:cNvPr id="7" name="Content Placeholder 6"/>
          <p:cNvSpPr>
            <a:spLocks noGrp="1"/>
          </p:cNvSpPr>
          <p:nvPr>
            <p:ph sz="half" idx="1"/>
          </p:nvPr>
        </p:nvSpPr>
        <p:spPr>
          <a:xfrm>
            <a:off x="838201" y="1875295"/>
            <a:ext cx="9441328" cy="4351338"/>
          </a:xfrm>
        </p:spPr>
        <p:txBody>
          <a:bodyPr>
            <a:normAutofit/>
          </a:bodyPr>
          <a:lstStyle/>
          <a:p>
            <a:pPr marL="971550" lvl="1" indent="-514350">
              <a:spcBef>
                <a:spcPts val="600"/>
              </a:spcBef>
              <a:spcAft>
                <a:spcPts val="1200"/>
              </a:spcAft>
              <a:buFont typeface="+mj-lt"/>
              <a:buAutoNum type="arabicPeriod"/>
            </a:pPr>
            <a:endParaRPr lang="en-US" sz="3200" dirty="0"/>
          </a:p>
          <a:p>
            <a:pPr marL="971550" lvl="1" indent="-514350">
              <a:spcBef>
                <a:spcPts val="600"/>
              </a:spcBef>
              <a:spcAft>
                <a:spcPts val="1200"/>
              </a:spcAft>
              <a:buFont typeface="+mj-lt"/>
              <a:buAutoNum type="arabicPeriod"/>
            </a:pPr>
            <a:r>
              <a:rPr lang="en-US" sz="3200" dirty="0"/>
              <a:t>Describe worker rights</a:t>
            </a:r>
          </a:p>
          <a:p>
            <a:pPr marL="971550" lvl="1" indent="-514350">
              <a:spcBef>
                <a:spcPts val="600"/>
              </a:spcBef>
              <a:spcAft>
                <a:spcPts val="1200"/>
              </a:spcAft>
              <a:buFont typeface="+mj-lt"/>
              <a:buAutoNum type="arabicPeriod"/>
            </a:pPr>
            <a:r>
              <a:rPr lang="en-US" sz="3200" dirty="0"/>
              <a:t>Describe employer responsibilities</a:t>
            </a:r>
          </a:p>
          <a:p>
            <a:pPr marL="971550" lvl="1" indent="-514350">
              <a:spcBef>
                <a:spcPts val="600"/>
              </a:spcBef>
              <a:spcAft>
                <a:spcPts val="1200"/>
              </a:spcAft>
              <a:buFont typeface="+mj-lt"/>
              <a:buAutoNum type="arabicPeriod"/>
            </a:pPr>
            <a:r>
              <a:rPr lang="en-US" sz="3200" dirty="0"/>
              <a:t>Define key terms</a:t>
            </a:r>
          </a:p>
          <a:p>
            <a:pPr marL="971550" lvl="1" indent="-514350">
              <a:spcBef>
                <a:spcPts val="600"/>
              </a:spcBef>
              <a:spcAft>
                <a:spcPts val="1200"/>
              </a:spcAft>
              <a:buFont typeface="+mj-lt"/>
              <a:buAutoNum type="arabicPeriod"/>
            </a:pPr>
            <a:endParaRPr lang="en-US" sz="3200" dirty="0"/>
          </a:p>
          <a:p>
            <a:endParaRPr lang="en-US" dirty="0"/>
          </a:p>
          <a:p>
            <a:endParaRPr lang="en-US" dirty="0"/>
          </a:p>
        </p:txBody>
      </p:sp>
      <p:sp>
        <p:nvSpPr>
          <p:cNvPr id="5" name="Slide Number Placeholder 4">
            <a:extLst>
              <a:ext uri="{FF2B5EF4-FFF2-40B4-BE49-F238E27FC236}">
                <a16:creationId xmlns:a16="http://schemas.microsoft.com/office/drawing/2014/main" id="{023BDB98-95DC-4686-897D-CE17471C8F37}"/>
              </a:ext>
            </a:extLst>
          </p:cNvPr>
          <p:cNvSpPr>
            <a:spLocks noGrp="1"/>
          </p:cNvSpPr>
          <p:nvPr>
            <p:ph type="sldNum" sz="quarter" idx="12"/>
          </p:nvPr>
        </p:nvSpPr>
        <p:spPr/>
        <p:txBody>
          <a:bodyPr/>
          <a:lstStyle/>
          <a:p>
            <a:fld id="{5E779C6D-2D3D-407B-ABDD-AB2C83943F7F}" type="slidenum">
              <a:rPr lang="en-US" smtClean="0"/>
              <a:t>125</a:t>
            </a:fld>
            <a:endParaRPr lang="en-US"/>
          </a:p>
        </p:txBody>
      </p:sp>
    </p:spTree>
    <p:extLst>
      <p:ext uri="{BB962C8B-B14F-4D97-AF65-F5344CB8AC3E}">
        <p14:creationId xmlns:p14="http://schemas.microsoft.com/office/powerpoint/2010/main" val="3725955631"/>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36525"/>
            <a:ext cx="10515600" cy="1325563"/>
          </a:xfrm>
        </p:spPr>
        <p:txBody>
          <a:bodyPr/>
          <a:lstStyle/>
          <a:p>
            <a:pPr algn="ctr"/>
            <a:r>
              <a:rPr lang="en-US" dirty="0">
                <a:latin typeface="Arial Black" panose="020B0A04020102020204" pitchFamily="34" charset="0"/>
              </a:rPr>
              <a:t>Review</a:t>
            </a:r>
          </a:p>
        </p:txBody>
      </p:sp>
      <p:sp>
        <p:nvSpPr>
          <p:cNvPr id="7" name="Content Placeholder 6"/>
          <p:cNvSpPr>
            <a:spLocks noGrp="1"/>
          </p:cNvSpPr>
          <p:nvPr>
            <p:ph sz="half" idx="1"/>
          </p:nvPr>
        </p:nvSpPr>
        <p:spPr>
          <a:xfrm>
            <a:off x="838201" y="1875295"/>
            <a:ext cx="9441328" cy="4351338"/>
          </a:xfrm>
        </p:spPr>
        <p:txBody>
          <a:bodyPr>
            <a:normAutofit/>
          </a:bodyPr>
          <a:lstStyle/>
          <a:p>
            <a:pPr marL="971550" lvl="1" indent="-514350">
              <a:spcBef>
                <a:spcPts val="600"/>
              </a:spcBef>
              <a:spcAft>
                <a:spcPts val="1200"/>
              </a:spcAft>
              <a:buFont typeface="+mj-lt"/>
              <a:buAutoNum type="arabicPeriod"/>
            </a:pPr>
            <a:endParaRPr lang="en-US" sz="3200" dirty="0"/>
          </a:p>
          <a:p>
            <a:pPr marL="971550" lvl="1" indent="-514350">
              <a:spcBef>
                <a:spcPts val="600"/>
              </a:spcBef>
              <a:spcAft>
                <a:spcPts val="1200"/>
              </a:spcAft>
              <a:buFont typeface="+mj-lt"/>
              <a:buAutoNum type="arabicPeriod" startAt="4"/>
            </a:pPr>
            <a:r>
              <a:rPr lang="en-US" sz="3200" dirty="0"/>
              <a:t>Review frequency of incidents</a:t>
            </a:r>
          </a:p>
          <a:p>
            <a:pPr marL="971550" lvl="1" indent="-514350">
              <a:spcBef>
                <a:spcPts val="600"/>
              </a:spcBef>
              <a:spcAft>
                <a:spcPts val="1200"/>
              </a:spcAft>
              <a:buFont typeface="+mj-lt"/>
              <a:buAutoNum type="arabicPeriod" startAt="4"/>
            </a:pPr>
            <a:r>
              <a:rPr lang="en-US" sz="3200" dirty="0"/>
              <a:t>Review costs of penalties</a:t>
            </a:r>
          </a:p>
          <a:p>
            <a:pPr marL="971550" lvl="1" indent="-514350">
              <a:spcBef>
                <a:spcPts val="600"/>
              </a:spcBef>
              <a:spcAft>
                <a:spcPts val="1200"/>
              </a:spcAft>
              <a:buFont typeface="+mj-lt"/>
              <a:buAutoNum type="arabicPeriod" startAt="4"/>
            </a:pPr>
            <a:r>
              <a:rPr lang="en-US" sz="3200" dirty="0"/>
              <a:t>Identify one hazard, cause and remedy</a:t>
            </a:r>
          </a:p>
          <a:p>
            <a:pPr marL="971550" lvl="1" indent="-514350">
              <a:spcBef>
                <a:spcPts val="600"/>
              </a:spcBef>
              <a:spcAft>
                <a:spcPts val="1200"/>
              </a:spcAft>
              <a:buFont typeface="+mj-lt"/>
              <a:buAutoNum type="arabicPeriod" startAt="4"/>
            </a:pPr>
            <a:endParaRPr lang="en-US" sz="3200" dirty="0"/>
          </a:p>
          <a:p>
            <a:endParaRPr lang="en-US" dirty="0"/>
          </a:p>
          <a:p>
            <a:endParaRPr lang="en-US" dirty="0"/>
          </a:p>
        </p:txBody>
      </p:sp>
      <p:sp>
        <p:nvSpPr>
          <p:cNvPr id="5" name="Slide Number Placeholder 4">
            <a:extLst>
              <a:ext uri="{FF2B5EF4-FFF2-40B4-BE49-F238E27FC236}">
                <a16:creationId xmlns:a16="http://schemas.microsoft.com/office/drawing/2014/main" id="{023BDB98-95DC-4686-897D-CE17471C8F37}"/>
              </a:ext>
            </a:extLst>
          </p:cNvPr>
          <p:cNvSpPr>
            <a:spLocks noGrp="1"/>
          </p:cNvSpPr>
          <p:nvPr>
            <p:ph type="sldNum" sz="quarter" idx="12"/>
          </p:nvPr>
        </p:nvSpPr>
        <p:spPr/>
        <p:txBody>
          <a:bodyPr/>
          <a:lstStyle/>
          <a:p>
            <a:fld id="{5E779C6D-2D3D-407B-ABDD-AB2C83943F7F}" type="slidenum">
              <a:rPr lang="en-US" smtClean="0"/>
              <a:t>126</a:t>
            </a:fld>
            <a:endParaRPr lang="en-US"/>
          </a:p>
        </p:txBody>
      </p:sp>
    </p:spTree>
    <p:extLst>
      <p:ext uri="{BB962C8B-B14F-4D97-AF65-F5344CB8AC3E}">
        <p14:creationId xmlns:p14="http://schemas.microsoft.com/office/powerpoint/2010/main" val="2431166674"/>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36525"/>
            <a:ext cx="10515600" cy="1325563"/>
          </a:xfrm>
        </p:spPr>
        <p:txBody>
          <a:bodyPr/>
          <a:lstStyle/>
          <a:p>
            <a:pPr algn="ctr"/>
            <a:r>
              <a:rPr lang="en-US" dirty="0">
                <a:latin typeface="Arial Black" panose="020B0A04020102020204" pitchFamily="34" charset="0"/>
              </a:rPr>
              <a:t>Review</a:t>
            </a:r>
          </a:p>
        </p:txBody>
      </p:sp>
      <p:sp>
        <p:nvSpPr>
          <p:cNvPr id="7" name="Content Placeholder 6"/>
          <p:cNvSpPr>
            <a:spLocks noGrp="1"/>
          </p:cNvSpPr>
          <p:nvPr>
            <p:ph sz="half" idx="1"/>
          </p:nvPr>
        </p:nvSpPr>
        <p:spPr>
          <a:xfrm>
            <a:off x="838200" y="1462088"/>
            <a:ext cx="10515599" cy="4764545"/>
          </a:xfrm>
        </p:spPr>
        <p:txBody>
          <a:bodyPr>
            <a:normAutofit/>
          </a:bodyPr>
          <a:lstStyle/>
          <a:p>
            <a:pPr marL="457200" lvl="1" indent="0">
              <a:spcBef>
                <a:spcPts val="600"/>
              </a:spcBef>
              <a:spcAft>
                <a:spcPts val="1200"/>
              </a:spcAft>
              <a:buNone/>
            </a:pPr>
            <a:endParaRPr lang="en-US" sz="3200" dirty="0"/>
          </a:p>
          <a:p>
            <a:pPr marL="971550" lvl="1" indent="-514350">
              <a:spcBef>
                <a:spcPts val="600"/>
              </a:spcBef>
              <a:spcAft>
                <a:spcPts val="1200"/>
              </a:spcAft>
              <a:buFont typeface="+mj-lt"/>
              <a:buAutoNum type="arabicPeriod" startAt="7"/>
            </a:pPr>
            <a:r>
              <a:rPr lang="en-US" sz="3200" dirty="0"/>
              <a:t>Name specific excavation requirement</a:t>
            </a:r>
          </a:p>
          <a:p>
            <a:pPr marL="971550" lvl="1" indent="-514350">
              <a:spcBef>
                <a:spcPts val="600"/>
              </a:spcBef>
              <a:spcAft>
                <a:spcPts val="1200"/>
              </a:spcAft>
              <a:buFont typeface="+mj-lt"/>
              <a:buAutoNum type="arabicPeriod" startAt="7"/>
            </a:pPr>
            <a:r>
              <a:rPr lang="en-US" sz="3200" dirty="0"/>
              <a:t>Name protective system requirement</a:t>
            </a:r>
          </a:p>
          <a:p>
            <a:pPr marL="971550" lvl="1" indent="-514350">
              <a:spcBef>
                <a:spcPts val="600"/>
              </a:spcBef>
              <a:spcAft>
                <a:spcPts val="1200"/>
              </a:spcAft>
              <a:buFont typeface="+mj-lt"/>
              <a:buAutoNum type="arabicPeriod" startAt="7"/>
            </a:pPr>
            <a:r>
              <a:rPr lang="en-US" sz="3200" dirty="0"/>
              <a:t>Name a few appendix topics</a:t>
            </a:r>
          </a:p>
          <a:p>
            <a:endParaRPr lang="en-US" sz="3200" dirty="0"/>
          </a:p>
        </p:txBody>
      </p:sp>
      <p:sp>
        <p:nvSpPr>
          <p:cNvPr id="5" name="Slide Number Placeholder 4">
            <a:extLst>
              <a:ext uri="{FF2B5EF4-FFF2-40B4-BE49-F238E27FC236}">
                <a16:creationId xmlns:a16="http://schemas.microsoft.com/office/drawing/2014/main" id="{023BDB98-95DC-4686-897D-CE17471C8F37}"/>
              </a:ext>
            </a:extLst>
          </p:cNvPr>
          <p:cNvSpPr>
            <a:spLocks noGrp="1"/>
          </p:cNvSpPr>
          <p:nvPr>
            <p:ph type="sldNum" sz="quarter" idx="12"/>
          </p:nvPr>
        </p:nvSpPr>
        <p:spPr/>
        <p:txBody>
          <a:bodyPr/>
          <a:lstStyle/>
          <a:p>
            <a:fld id="{5E779C6D-2D3D-407B-ABDD-AB2C83943F7F}" type="slidenum">
              <a:rPr lang="en-US" smtClean="0"/>
              <a:t>127</a:t>
            </a:fld>
            <a:endParaRPr lang="en-US"/>
          </a:p>
        </p:txBody>
      </p:sp>
    </p:spTree>
    <p:extLst>
      <p:ext uri="{BB962C8B-B14F-4D97-AF65-F5344CB8AC3E}">
        <p14:creationId xmlns:p14="http://schemas.microsoft.com/office/powerpoint/2010/main" val="846133412"/>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36525"/>
            <a:ext cx="10515600" cy="1325563"/>
          </a:xfrm>
        </p:spPr>
        <p:txBody>
          <a:bodyPr/>
          <a:lstStyle/>
          <a:p>
            <a:pPr algn="ctr"/>
            <a:r>
              <a:rPr lang="en-US" dirty="0">
                <a:latin typeface="Arial Black" panose="020B0A04020102020204" pitchFamily="34" charset="0"/>
              </a:rPr>
              <a:t>Review</a:t>
            </a:r>
          </a:p>
        </p:txBody>
      </p:sp>
      <p:sp>
        <p:nvSpPr>
          <p:cNvPr id="7" name="Content Placeholder 6"/>
          <p:cNvSpPr>
            <a:spLocks noGrp="1"/>
          </p:cNvSpPr>
          <p:nvPr>
            <p:ph sz="half" idx="1"/>
          </p:nvPr>
        </p:nvSpPr>
        <p:spPr>
          <a:xfrm>
            <a:off x="838200" y="1462088"/>
            <a:ext cx="10515599" cy="4764545"/>
          </a:xfrm>
        </p:spPr>
        <p:txBody>
          <a:bodyPr>
            <a:normAutofit/>
          </a:bodyPr>
          <a:lstStyle/>
          <a:p>
            <a:pPr marL="457200" lvl="1" indent="0">
              <a:spcBef>
                <a:spcPts val="600"/>
              </a:spcBef>
              <a:spcAft>
                <a:spcPts val="1200"/>
              </a:spcAft>
              <a:buNone/>
            </a:pPr>
            <a:endParaRPr lang="en-US" sz="3200" dirty="0"/>
          </a:p>
          <a:p>
            <a:pPr marL="971550" lvl="1" indent="-514350">
              <a:spcBef>
                <a:spcPts val="600"/>
              </a:spcBef>
              <a:spcAft>
                <a:spcPts val="1200"/>
              </a:spcAft>
              <a:buFont typeface="+mj-lt"/>
              <a:buAutoNum type="arabicPeriod" startAt="10"/>
            </a:pPr>
            <a:r>
              <a:rPr lang="en-US" sz="3200" dirty="0"/>
              <a:t>Name safety program element</a:t>
            </a:r>
          </a:p>
          <a:p>
            <a:pPr marL="971550" lvl="1" indent="-514350">
              <a:spcBef>
                <a:spcPts val="600"/>
              </a:spcBef>
              <a:spcAft>
                <a:spcPts val="1200"/>
              </a:spcAft>
              <a:buFont typeface="+mj-lt"/>
              <a:buAutoNum type="arabicPeriod" startAt="10"/>
            </a:pPr>
            <a:r>
              <a:rPr lang="en-US" sz="3200" dirty="0"/>
              <a:t>Name training element</a:t>
            </a:r>
          </a:p>
          <a:p>
            <a:pPr marL="971550" lvl="1" indent="-514350">
              <a:spcBef>
                <a:spcPts val="600"/>
              </a:spcBef>
              <a:spcAft>
                <a:spcPts val="1200"/>
              </a:spcAft>
              <a:buFont typeface="+mj-lt"/>
              <a:buAutoNum type="arabicPeriod" startAt="10"/>
            </a:pPr>
            <a:r>
              <a:rPr lang="en-US" sz="3200" dirty="0"/>
              <a:t>Describe responsibility of competent person</a:t>
            </a:r>
          </a:p>
          <a:p>
            <a:endParaRPr lang="en-US" sz="3200" dirty="0"/>
          </a:p>
        </p:txBody>
      </p:sp>
      <p:sp>
        <p:nvSpPr>
          <p:cNvPr id="5" name="Slide Number Placeholder 4">
            <a:extLst>
              <a:ext uri="{FF2B5EF4-FFF2-40B4-BE49-F238E27FC236}">
                <a16:creationId xmlns:a16="http://schemas.microsoft.com/office/drawing/2014/main" id="{023BDB98-95DC-4686-897D-CE17471C8F37}"/>
              </a:ext>
            </a:extLst>
          </p:cNvPr>
          <p:cNvSpPr>
            <a:spLocks noGrp="1"/>
          </p:cNvSpPr>
          <p:nvPr>
            <p:ph type="sldNum" sz="quarter" idx="12"/>
          </p:nvPr>
        </p:nvSpPr>
        <p:spPr/>
        <p:txBody>
          <a:bodyPr/>
          <a:lstStyle/>
          <a:p>
            <a:fld id="{5E779C6D-2D3D-407B-ABDD-AB2C83943F7F}" type="slidenum">
              <a:rPr lang="en-US" smtClean="0"/>
              <a:t>128</a:t>
            </a:fld>
            <a:endParaRPr lang="en-US"/>
          </a:p>
        </p:txBody>
      </p:sp>
    </p:spTree>
    <p:extLst>
      <p:ext uri="{BB962C8B-B14F-4D97-AF65-F5344CB8AC3E}">
        <p14:creationId xmlns:p14="http://schemas.microsoft.com/office/powerpoint/2010/main" val="1390923588"/>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Black" panose="020B0A04020102020204" pitchFamily="34" charset="0"/>
              </a:rPr>
              <a:t>Let’s Test Our Knowledge</a:t>
            </a:r>
          </a:p>
        </p:txBody>
      </p:sp>
      <p:sp>
        <p:nvSpPr>
          <p:cNvPr id="3" name="Content Placeholder 2"/>
          <p:cNvSpPr>
            <a:spLocks noGrp="1"/>
          </p:cNvSpPr>
          <p:nvPr>
            <p:ph idx="1"/>
          </p:nvPr>
        </p:nvSpPr>
        <p:spPr/>
        <p:txBody>
          <a:bodyPr/>
          <a:lstStyle/>
          <a:p>
            <a:r>
              <a:rPr lang="en-US" dirty="0"/>
              <a:t>Post-class Quiz</a:t>
            </a:r>
          </a:p>
        </p:txBody>
      </p:sp>
      <p:sp>
        <p:nvSpPr>
          <p:cNvPr id="4" name="Slide Number Placeholder 3"/>
          <p:cNvSpPr>
            <a:spLocks noGrp="1"/>
          </p:cNvSpPr>
          <p:nvPr>
            <p:ph type="sldNum" sz="quarter" idx="12"/>
          </p:nvPr>
        </p:nvSpPr>
        <p:spPr/>
        <p:txBody>
          <a:bodyPr/>
          <a:lstStyle/>
          <a:p>
            <a:fld id="{5E779C6D-2D3D-407B-ABDD-AB2C83943F7F}" type="slidenum">
              <a:rPr lang="en-US" smtClean="0"/>
              <a:t>129</a:t>
            </a:fld>
            <a:endParaRPr lang="en-US"/>
          </a:p>
        </p:txBody>
      </p:sp>
    </p:spTree>
    <p:extLst>
      <p:ext uri="{BB962C8B-B14F-4D97-AF65-F5344CB8AC3E}">
        <p14:creationId xmlns:p14="http://schemas.microsoft.com/office/powerpoint/2010/main" val="3488439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prstClr val="black"/>
                </a:solidFill>
                <a:latin typeface="Arial Black" panose="020B0A04020102020204" pitchFamily="34" charset="0"/>
              </a:rPr>
              <a:t>Pre-Assessment (Q6)</a:t>
            </a:r>
            <a:endParaRPr lang="en-US" dirty="0"/>
          </a:p>
        </p:txBody>
      </p:sp>
      <p:sp>
        <p:nvSpPr>
          <p:cNvPr id="3" name="Content Placeholder 2"/>
          <p:cNvSpPr>
            <a:spLocks noGrp="1"/>
          </p:cNvSpPr>
          <p:nvPr>
            <p:ph idx="1"/>
          </p:nvPr>
        </p:nvSpPr>
        <p:spPr/>
        <p:txBody>
          <a:bodyPr>
            <a:normAutofit fontScale="77500" lnSpcReduction="20000"/>
          </a:bodyPr>
          <a:lstStyle/>
          <a:p>
            <a:pPr marL="0" marR="0" lvl="0" indent="0">
              <a:lnSpc>
                <a:spcPct val="107000"/>
              </a:lnSpc>
              <a:spcBef>
                <a:spcPts val="0"/>
              </a:spcBef>
              <a:spcAft>
                <a:spcPts val="0"/>
              </a:spcAft>
              <a:buNone/>
            </a:pPr>
            <a:r>
              <a:rPr lang="en-US" sz="4400" dirty="0">
                <a:ea typeface="Calibri" panose="020F0502020204030204" pitchFamily="34" charset="0"/>
                <a:cs typeface="Times New Roman" panose="02020603050405020304" pitchFamily="18" charset="0"/>
              </a:rPr>
              <a:t>6. The bottom of a trench shield (trench box) should be no more than ______ ft. above the bottom of the trench or excavation?</a:t>
            </a:r>
          </a:p>
          <a:p>
            <a:pPr marL="342900" marR="0" lvl="0" indent="-342900">
              <a:lnSpc>
                <a:spcPct val="107000"/>
              </a:lnSpc>
              <a:spcBef>
                <a:spcPts val="0"/>
              </a:spcBef>
              <a:spcAft>
                <a:spcPts val="0"/>
              </a:spcAft>
              <a:buFont typeface="+mj-lt"/>
              <a:buAutoNum type="alphaLcPeriod"/>
            </a:pPr>
            <a:r>
              <a:rPr lang="en-US" sz="4400" dirty="0">
                <a:ea typeface="Calibri" panose="020F0502020204030204" pitchFamily="34" charset="0"/>
                <a:cs typeface="Times New Roman" panose="02020603050405020304" pitchFamily="18" charset="0"/>
              </a:rPr>
              <a:t>5’</a:t>
            </a:r>
          </a:p>
          <a:p>
            <a:pPr marL="342900" marR="0" lvl="0" indent="-342900">
              <a:lnSpc>
                <a:spcPct val="107000"/>
              </a:lnSpc>
              <a:spcBef>
                <a:spcPts val="0"/>
              </a:spcBef>
              <a:spcAft>
                <a:spcPts val="0"/>
              </a:spcAft>
              <a:buFont typeface="+mj-lt"/>
              <a:buAutoNum type="alphaLcPeriod"/>
            </a:pPr>
            <a:r>
              <a:rPr lang="en-US" sz="4400" dirty="0">
                <a:ea typeface="Calibri" panose="020F0502020204030204" pitchFamily="34" charset="0"/>
                <a:cs typeface="Times New Roman" panose="02020603050405020304" pitchFamily="18" charset="0"/>
              </a:rPr>
              <a:t>3’</a:t>
            </a:r>
          </a:p>
          <a:p>
            <a:pPr marL="342900" marR="0" lvl="0" indent="-342900">
              <a:lnSpc>
                <a:spcPct val="107000"/>
              </a:lnSpc>
              <a:spcBef>
                <a:spcPts val="0"/>
              </a:spcBef>
              <a:spcAft>
                <a:spcPts val="0"/>
              </a:spcAft>
              <a:buFont typeface="+mj-lt"/>
              <a:buAutoNum type="alphaLcPeriod"/>
            </a:pPr>
            <a:r>
              <a:rPr lang="en-US" sz="4400" dirty="0">
                <a:ea typeface="Calibri" panose="020F0502020204030204" pitchFamily="34" charset="0"/>
                <a:cs typeface="Times New Roman" panose="02020603050405020304" pitchFamily="18" charset="0"/>
              </a:rPr>
              <a:t>1’</a:t>
            </a:r>
          </a:p>
          <a:p>
            <a:pPr marL="342900" marR="0" lvl="0" indent="-342900">
              <a:lnSpc>
                <a:spcPct val="107000"/>
              </a:lnSpc>
              <a:spcBef>
                <a:spcPts val="0"/>
              </a:spcBef>
              <a:spcAft>
                <a:spcPts val="800"/>
              </a:spcAft>
              <a:buFont typeface="+mj-lt"/>
              <a:buAutoNum type="alphaLcPeriod"/>
            </a:pPr>
            <a:r>
              <a:rPr lang="en-US" sz="4400" dirty="0">
                <a:ea typeface="Calibri" panose="020F0502020204030204" pitchFamily="34" charset="0"/>
                <a:cs typeface="Times New Roman" panose="02020603050405020304" pitchFamily="18" charset="0"/>
              </a:rPr>
              <a:t>2’</a:t>
            </a:r>
          </a:p>
          <a:p>
            <a:endParaRPr lang="en-US" dirty="0"/>
          </a:p>
        </p:txBody>
      </p:sp>
      <p:sp>
        <p:nvSpPr>
          <p:cNvPr id="4" name="Slide Number Placeholder 3"/>
          <p:cNvSpPr>
            <a:spLocks noGrp="1"/>
          </p:cNvSpPr>
          <p:nvPr>
            <p:ph type="sldNum" sz="quarter" idx="12"/>
          </p:nvPr>
        </p:nvSpPr>
        <p:spPr/>
        <p:txBody>
          <a:bodyPr/>
          <a:lstStyle/>
          <a:p>
            <a:fld id="{5E779C6D-2D3D-407B-ABDD-AB2C83943F7F}" type="slidenum">
              <a:rPr lang="en-US" smtClean="0"/>
              <a:t>13</a:t>
            </a:fld>
            <a:endParaRPr lang="en-US"/>
          </a:p>
        </p:txBody>
      </p:sp>
    </p:spTree>
    <p:extLst>
      <p:ext uri="{BB962C8B-B14F-4D97-AF65-F5344CB8AC3E}">
        <p14:creationId xmlns:p14="http://schemas.microsoft.com/office/powerpoint/2010/main" val="762149506"/>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E779C6D-2D3D-407B-ABDD-AB2C83943F7F}" type="slidenum">
              <a:rPr lang="en-US" smtClean="0"/>
              <a:t>130</a:t>
            </a:fld>
            <a:endParaRPr lang="en-US"/>
          </a:p>
        </p:txBody>
      </p:sp>
      <p:sp>
        <p:nvSpPr>
          <p:cNvPr id="3" name="Content Placeholder 2"/>
          <p:cNvSpPr>
            <a:spLocks noGrp="1"/>
          </p:cNvSpPr>
          <p:nvPr>
            <p:ph idx="1"/>
          </p:nvPr>
        </p:nvSpPr>
        <p:spPr/>
        <p:txBody>
          <a:bodyPr>
            <a:normAutofit fontScale="85000" lnSpcReduction="10000"/>
          </a:bodyPr>
          <a:lstStyle/>
          <a:p>
            <a:pPr marL="342900" marR="0" lvl="0" indent="-342900">
              <a:lnSpc>
                <a:spcPct val="107000"/>
              </a:lnSpc>
              <a:spcBef>
                <a:spcPts val="0"/>
              </a:spcBef>
              <a:spcAft>
                <a:spcPts val="0"/>
              </a:spcAft>
              <a:buFont typeface="+mj-lt"/>
              <a:buAutoNum type="arabicPeriod"/>
            </a:pPr>
            <a:r>
              <a:rPr lang="en-US" sz="4000" dirty="0">
                <a:ea typeface="Calibri" panose="020F0502020204030204" pitchFamily="34" charset="0"/>
                <a:cs typeface="Times New Roman" panose="02020603050405020304" pitchFamily="18" charset="0"/>
              </a:rPr>
              <a:t>Structural ramps used solely by employees as a means of access and egress from excavations shall be designed by a:</a:t>
            </a:r>
          </a:p>
          <a:p>
            <a:pPr marL="342900" marR="0" lvl="0" indent="-342900">
              <a:lnSpc>
                <a:spcPct val="107000"/>
              </a:lnSpc>
              <a:spcBef>
                <a:spcPts val="0"/>
              </a:spcBef>
              <a:spcAft>
                <a:spcPts val="0"/>
              </a:spcAft>
              <a:buFont typeface="+mj-lt"/>
              <a:buAutoNum type="alphaLcPeriod"/>
            </a:pPr>
            <a:r>
              <a:rPr lang="en-US" sz="4000" dirty="0">
                <a:ea typeface="Calibri" panose="020F0502020204030204" pitchFamily="34" charset="0"/>
                <a:cs typeface="Times New Roman" panose="02020603050405020304" pitchFamily="18" charset="0"/>
              </a:rPr>
              <a:t>Qualified Engineer</a:t>
            </a:r>
          </a:p>
          <a:p>
            <a:pPr marL="342900" marR="0" lvl="0" indent="-342900">
              <a:lnSpc>
                <a:spcPct val="107000"/>
              </a:lnSpc>
              <a:spcBef>
                <a:spcPts val="0"/>
              </a:spcBef>
              <a:spcAft>
                <a:spcPts val="0"/>
              </a:spcAft>
              <a:buFont typeface="+mj-lt"/>
              <a:buAutoNum type="alphaLcPeriod"/>
            </a:pPr>
            <a:r>
              <a:rPr lang="en-US" sz="4000" dirty="0">
                <a:ea typeface="Calibri" panose="020F0502020204030204" pitchFamily="34" charset="0"/>
                <a:cs typeface="Times New Roman" panose="02020603050405020304" pitchFamily="18" charset="0"/>
              </a:rPr>
              <a:t>Competent Person</a:t>
            </a:r>
          </a:p>
          <a:p>
            <a:pPr marL="342900" marR="0" lvl="0" indent="-342900">
              <a:lnSpc>
                <a:spcPct val="107000"/>
              </a:lnSpc>
              <a:spcBef>
                <a:spcPts val="0"/>
              </a:spcBef>
              <a:spcAft>
                <a:spcPts val="0"/>
              </a:spcAft>
              <a:buFont typeface="+mj-lt"/>
              <a:buAutoNum type="alphaLcPeriod"/>
            </a:pPr>
            <a:r>
              <a:rPr lang="en-US" sz="4000" dirty="0">
                <a:ea typeface="Calibri" panose="020F0502020204030204" pitchFamily="34" charset="0"/>
                <a:cs typeface="Times New Roman" panose="02020603050405020304" pitchFamily="18" charset="0"/>
              </a:rPr>
              <a:t>Architect</a:t>
            </a:r>
          </a:p>
          <a:p>
            <a:pPr marL="342900" marR="0" lvl="0" indent="-342900">
              <a:lnSpc>
                <a:spcPct val="107000"/>
              </a:lnSpc>
              <a:spcBef>
                <a:spcPts val="0"/>
              </a:spcBef>
              <a:spcAft>
                <a:spcPts val="800"/>
              </a:spcAft>
              <a:buFont typeface="+mj-lt"/>
              <a:buAutoNum type="alphaLcPeriod"/>
            </a:pPr>
            <a:r>
              <a:rPr lang="en-US" sz="4000" dirty="0">
                <a:ea typeface="Calibri" panose="020F0502020204030204" pitchFamily="34" charset="0"/>
                <a:cs typeface="Times New Roman" panose="02020603050405020304" pitchFamily="18" charset="0"/>
              </a:rPr>
              <a:t>Employees</a:t>
            </a:r>
          </a:p>
          <a:p>
            <a:endParaRPr lang="en-US" dirty="0"/>
          </a:p>
        </p:txBody>
      </p:sp>
      <p:sp>
        <p:nvSpPr>
          <p:cNvPr id="2" name="Title 1"/>
          <p:cNvSpPr>
            <a:spLocks noGrp="1"/>
          </p:cNvSpPr>
          <p:nvPr>
            <p:ph type="title"/>
          </p:nvPr>
        </p:nvSpPr>
        <p:spPr/>
        <p:txBody>
          <a:bodyPr/>
          <a:lstStyle/>
          <a:p>
            <a:r>
              <a:rPr lang="en-US" dirty="0">
                <a:solidFill>
                  <a:prstClr val="black"/>
                </a:solidFill>
                <a:latin typeface="Arial Black" panose="020B0A04020102020204" pitchFamily="34" charset="0"/>
              </a:rPr>
              <a:t>Post-Assessment (Q1)</a:t>
            </a:r>
            <a:endParaRPr lang="en-US" dirty="0"/>
          </a:p>
        </p:txBody>
      </p:sp>
    </p:spTree>
    <p:extLst>
      <p:ext uri="{BB962C8B-B14F-4D97-AF65-F5344CB8AC3E}">
        <p14:creationId xmlns:p14="http://schemas.microsoft.com/office/powerpoint/2010/main" val="4092707361"/>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E779C6D-2D3D-407B-ABDD-AB2C83943F7F}" type="slidenum">
              <a:rPr lang="en-US" smtClean="0"/>
              <a:t>131</a:t>
            </a:fld>
            <a:endParaRPr lang="en-US"/>
          </a:p>
        </p:txBody>
      </p:sp>
      <p:sp>
        <p:nvSpPr>
          <p:cNvPr id="3" name="Content Placeholder 2"/>
          <p:cNvSpPr>
            <a:spLocks noGrp="1"/>
          </p:cNvSpPr>
          <p:nvPr>
            <p:ph idx="1"/>
          </p:nvPr>
        </p:nvSpPr>
        <p:spPr/>
        <p:txBody>
          <a:bodyPr/>
          <a:lstStyle/>
          <a:p>
            <a:pPr marL="0" marR="0" lvl="0" indent="0">
              <a:lnSpc>
                <a:spcPct val="107000"/>
              </a:lnSpc>
              <a:spcBef>
                <a:spcPts val="0"/>
              </a:spcBef>
              <a:spcAft>
                <a:spcPts val="0"/>
              </a:spcAft>
              <a:buNone/>
            </a:pPr>
            <a:r>
              <a:rPr lang="en-US" sz="3600" dirty="0">
                <a:ea typeface="Calibri" panose="020F0502020204030204" pitchFamily="34" charset="0"/>
                <a:cs typeface="Times New Roman" panose="02020603050405020304" pitchFamily="18" charset="0"/>
              </a:rPr>
              <a:t>2. Excavations must be inspected daily by an Authorized Person.</a:t>
            </a:r>
          </a:p>
          <a:p>
            <a:pPr marL="342900" marR="0" lvl="0" indent="-342900">
              <a:lnSpc>
                <a:spcPct val="107000"/>
              </a:lnSpc>
              <a:spcBef>
                <a:spcPts val="0"/>
              </a:spcBef>
              <a:spcAft>
                <a:spcPts val="0"/>
              </a:spcAft>
              <a:buFont typeface="+mj-lt"/>
              <a:buAutoNum type="alphaLcPeriod"/>
            </a:pPr>
            <a:r>
              <a:rPr lang="en-US" sz="3600" dirty="0">
                <a:ea typeface="Calibri" panose="020F0502020204030204" pitchFamily="34" charset="0"/>
                <a:cs typeface="Times New Roman" panose="02020603050405020304" pitchFamily="18" charset="0"/>
              </a:rPr>
              <a:t>True</a:t>
            </a:r>
          </a:p>
          <a:p>
            <a:pPr marL="342900" marR="0" lvl="0" indent="-342900">
              <a:lnSpc>
                <a:spcPct val="107000"/>
              </a:lnSpc>
              <a:spcBef>
                <a:spcPts val="0"/>
              </a:spcBef>
              <a:spcAft>
                <a:spcPts val="800"/>
              </a:spcAft>
              <a:buFont typeface="+mj-lt"/>
              <a:buAutoNum type="alphaLcPeriod"/>
            </a:pPr>
            <a:r>
              <a:rPr lang="en-US" sz="3600" dirty="0">
                <a:ea typeface="Calibri" panose="020F0502020204030204" pitchFamily="34" charset="0"/>
                <a:cs typeface="Times New Roman" panose="02020603050405020304" pitchFamily="18" charset="0"/>
              </a:rPr>
              <a:t>False</a:t>
            </a:r>
          </a:p>
          <a:p>
            <a:endParaRPr lang="en-US" dirty="0"/>
          </a:p>
        </p:txBody>
      </p:sp>
      <p:sp>
        <p:nvSpPr>
          <p:cNvPr id="2" name="Title 1"/>
          <p:cNvSpPr>
            <a:spLocks noGrp="1"/>
          </p:cNvSpPr>
          <p:nvPr>
            <p:ph type="title"/>
          </p:nvPr>
        </p:nvSpPr>
        <p:spPr/>
        <p:txBody>
          <a:bodyPr/>
          <a:lstStyle/>
          <a:p>
            <a:r>
              <a:rPr lang="en-US" dirty="0">
                <a:solidFill>
                  <a:prstClr val="black"/>
                </a:solidFill>
                <a:latin typeface="Arial Black" panose="020B0A04020102020204" pitchFamily="34" charset="0"/>
              </a:rPr>
              <a:t>Post-Assessment (Q2)</a:t>
            </a:r>
            <a:endParaRPr lang="en-US" dirty="0"/>
          </a:p>
        </p:txBody>
      </p:sp>
    </p:spTree>
    <p:extLst>
      <p:ext uri="{BB962C8B-B14F-4D97-AF65-F5344CB8AC3E}">
        <p14:creationId xmlns:p14="http://schemas.microsoft.com/office/powerpoint/2010/main" val="1207945332"/>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E779C6D-2D3D-407B-ABDD-AB2C83943F7F}" type="slidenum">
              <a:rPr lang="en-US" smtClean="0"/>
              <a:t>132</a:t>
            </a:fld>
            <a:endParaRPr lang="en-US"/>
          </a:p>
        </p:txBody>
      </p:sp>
      <p:sp>
        <p:nvSpPr>
          <p:cNvPr id="3" name="Content Placeholder 2"/>
          <p:cNvSpPr>
            <a:spLocks noGrp="1"/>
          </p:cNvSpPr>
          <p:nvPr>
            <p:ph idx="1"/>
          </p:nvPr>
        </p:nvSpPr>
        <p:spPr/>
        <p:txBody>
          <a:bodyPr/>
          <a:lstStyle/>
          <a:p>
            <a:pPr marL="0" marR="0" lvl="0" indent="0">
              <a:lnSpc>
                <a:spcPct val="107000"/>
              </a:lnSpc>
              <a:spcBef>
                <a:spcPts val="0"/>
              </a:spcBef>
              <a:spcAft>
                <a:spcPts val="0"/>
              </a:spcAft>
              <a:buNone/>
            </a:pPr>
            <a:r>
              <a:rPr lang="en-US" sz="3600" dirty="0">
                <a:ea typeface="Calibri" panose="020F0502020204030204" pitchFamily="34" charset="0"/>
                <a:cs typeface="Times New Roman" panose="02020603050405020304" pitchFamily="18" charset="0"/>
              </a:rPr>
              <a:t>3. A “Trench Shield”, commonly known as a “Trench Box” in the field, is an engineered system designed to protect those who are working in a trench. </a:t>
            </a:r>
          </a:p>
          <a:p>
            <a:pPr marL="0" marR="0" lvl="0" indent="0">
              <a:lnSpc>
                <a:spcPct val="107000"/>
              </a:lnSpc>
              <a:spcBef>
                <a:spcPts val="0"/>
              </a:spcBef>
              <a:spcAft>
                <a:spcPts val="0"/>
              </a:spcAft>
              <a:buNone/>
            </a:pPr>
            <a:r>
              <a:rPr lang="en-US" sz="3600" dirty="0">
                <a:ea typeface="Calibri" panose="020F0502020204030204" pitchFamily="34" charset="0"/>
                <a:cs typeface="Times New Roman" panose="02020603050405020304" pitchFamily="18" charset="0"/>
              </a:rPr>
              <a:t>a. True</a:t>
            </a:r>
          </a:p>
          <a:p>
            <a:pPr marL="0" marR="0" lvl="0" indent="0">
              <a:lnSpc>
                <a:spcPct val="107000"/>
              </a:lnSpc>
              <a:spcBef>
                <a:spcPts val="0"/>
              </a:spcBef>
              <a:spcAft>
                <a:spcPts val="800"/>
              </a:spcAft>
              <a:buNone/>
            </a:pPr>
            <a:r>
              <a:rPr lang="en-US" sz="3600" dirty="0">
                <a:ea typeface="Calibri" panose="020F0502020204030204" pitchFamily="34" charset="0"/>
                <a:cs typeface="Times New Roman" panose="02020603050405020304" pitchFamily="18" charset="0"/>
              </a:rPr>
              <a:t>b. False</a:t>
            </a:r>
          </a:p>
          <a:p>
            <a:endParaRPr lang="en-US" dirty="0"/>
          </a:p>
        </p:txBody>
      </p:sp>
      <p:sp>
        <p:nvSpPr>
          <p:cNvPr id="2" name="Title 1"/>
          <p:cNvSpPr>
            <a:spLocks noGrp="1"/>
          </p:cNvSpPr>
          <p:nvPr>
            <p:ph type="title"/>
          </p:nvPr>
        </p:nvSpPr>
        <p:spPr/>
        <p:txBody>
          <a:bodyPr/>
          <a:lstStyle/>
          <a:p>
            <a:r>
              <a:rPr lang="en-US" dirty="0">
                <a:solidFill>
                  <a:prstClr val="black"/>
                </a:solidFill>
                <a:latin typeface="Arial Black" panose="020B0A04020102020204" pitchFamily="34" charset="0"/>
              </a:rPr>
              <a:t>Post-Assessment (Q3)</a:t>
            </a:r>
            <a:endParaRPr lang="en-US" dirty="0"/>
          </a:p>
        </p:txBody>
      </p:sp>
    </p:spTree>
    <p:extLst>
      <p:ext uri="{BB962C8B-B14F-4D97-AF65-F5344CB8AC3E}">
        <p14:creationId xmlns:p14="http://schemas.microsoft.com/office/powerpoint/2010/main" val="4290554302"/>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E779C6D-2D3D-407B-ABDD-AB2C83943F7F}" type="slidenum">
              <a:rPr lang="en-US" smtClean="0"/>
              <a:t>133</a:t>
            </a:fld>
            <a:endParaRPr lang="en-US"/>
          </a:p>
        </p:txBody>
      </p:sp>
      <p:sp>
        <p:nvSpPr>
          <p:cNvPr id="3" name="Content Placeholder 2"/>
          <p:cNvSpPr>
            <a:spLocks noGrp="1"/>
          </p:cNvSpPr>
          <p:nvPr>
            <p:ph idx="1"/>
          </p:nvPr>
        </p:nvSpPr>
        <p:spPr/>
        <p:txBody>
          <a:bodyPr/>
          <a:lstStyle/>
          <a:p>
            <a:pPr marL="0" marR="0" lvl="0" indent="0">
              <a:lnSpc>
                <a:spcPct val="107000"/>
              </a:lnSpc>
              <a:spcBef>
                <a:spcPts val="0"/>
              </a:spcBef>
              <a:spcAft>
                <a:spcPts val="0"/>
              </a:spcAft>
              <a:buNone/>
            </a:pPr>
            <a:r>
              <a:rPr lang="en-US" sz="3600" dirty="0">
                <a:ea typeface="Calibri" panose="020F0502020204030204" pitchFamily="34" charset="0"/>
                <a:cs typeface="Times New Roman" panose="02020603050405020304" pitchFamily="18" charset="0"/>
              </a:rPr>
              <a:t>4. A Trench and an Excavation is the same thing:</a:t>
            </a:r>
          </a:p>
          <a:p>
            <a:pPr marL="342900" marR="0" lvl="0" indent="-342900">
              <a:lnSpc>
                <a:spcPct val="107000"/>
              </a:lnSpc>
              <a:spcBef>
                <a:spcPts val="0"/>
              </a:spcBef>
              <a:spcAft>
                <a:spcPts val="0"/>
              </a:spcAft>
              <a:buFont typeface="+mj-lt"/>
              <a:buAutoNum type="alphaLcPeriod"/>
            </a:pPr>
            <a:r>
              <a:rPr lang="en-US" sz="3600" dirty="0">
                <a:ea typeface="Calibri" panose="020F0502020204030204" pitchFamily="34" charset="0"/>
                <a:cs typeface="Times New Roman" panose="02020603050405020304" pitchFamily="18" charset="0"/>
              </a:rPr>
              <a:t>True</a:t>
            </a:r>
          </a:p>
          <a:p>
            <a:pPr marL="342900" marR="0" lvl="0" indent="-342900">
              <a:lnSpc>
                <a:spcPct val="107000"/>
              </a:lnSpc>
              <a:spcBef>
                <a:spcPts val="0"/>
              </a:spcBef>
              <a:spcAft>
                <a:spcPts val="800"/>
              </a:spcAft>
              <a:buFont typeface="+mj-lt"/>
              <a:buAutoNum type="alphaLcPeriod"/>
            </a:pPr>
            <a:r>
              <a:rPr lang="en-US" sz="3600" dirty="0">
                <a:ea typeface="Calibri" panose="020F0502020204030204" pitchFamily="34" charset="0"/>
                <a:cs typeface="Times New Roman" panose="02020603050405020304" pitchFamily="18" charset="0"/>
              </a:rPr>
              <a:t>False</a:t>
            </a:r>
          </a:p>
          <a:p>
            <a:endParaRPr lang="en-US" dirty="0"/>
          </a:p>
        </p:txBody>
      </p:sp>
      <p:sp>
        <p:nvSpPr>
          <p:cNvPr id="2" name="Title 1"/>
          <p:cNvSpPr>
            <a:spLocks noGrp="1"/>
          </p:cNvSpPr>
          <p:nvPr>
            <p:ph type="title"/>
          </p:nvPr>
        </p:nvSpPr>
        <p:spPr/>
        <p:txBody>
          <a:bodyPr/>
          <a:lstStyle/>
          <a:p>
            <a:r>
              <a:rPr lang="en-US" dirty="0">
                <a:solidFill>
                  <a:prstClr val="black"/>
                </a:solidFill>
                <a:latin typeface="Arial Black" panose="020B0A04020102020204" pitchFamily="34" charset="0"/>
              </a:rPr>
              <a:t>Post-Assessment (Q4)</a:t>
            </a:r>
            <a:endParaRPr lang="en-US" dirty="0"/>
          </a:p>
        </p:txBody>
      </p:sp>
    </p:spTree>
    <p:extLst>
      <p:ext uri="{BB962C8B-B14F-4D97-AF65-F5344CB8AC3E}">
        <p14:creationId xmlns:p14="http://schemas.microsoft.com/office/powerpoint/2010/main" val="2713521368"/>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E779C6D-2D3D-407B-ABDD-AB2C83943F7F}" type="slidenum">
              <a:rPr lang="en-US" smtClean="0"/>
              <a:t>134</a:t>
            </a:fld>
            <a:endParaRPr lang="en-US"/>
          </a:p>
        </p:txBody>
      </p:sp>
      <p:sp>
        <p:nvSpPr>
          <p:cNvPr id="3" name="Content Placeholder 2"/>
          <p:cNvSpPr>
            <a:spLocks noGrp="1"/>
          </p:cNvSpPr>
          <p:nvPr>
            <p:ph idx="1"/>
          </p:nvPr>
        </p:nvSpPr>
        <p:spPr/>
        <p:txBody>
          <a:bodyPr>
            <a:normAutofit fontScale="77500" lnSpcReduction="20000"/>
          </a:bodyPr>
          <a:lstStyle/>
          <a:p>
            <a:pPr marL="0" marR="0" lvl="0" indent="0">
              <a:lnSpc>
                <a:spcPct val="107000"/>
              </a:lnSpc>
              <a:spcBef>
                <a:spcPts val="0"/>
              </a:spcBef>
              <a:spcAft>
                <a:spcPts val="0"/>
              </a:spcAft>
              <a:buNone/>
            </a:pPr>
            <a:r>
              <a:rPr lang="en-US" sz="4400" dirty="0">
                <a:ea typeface="Calibri" panose="020F0502020204030204" pitchFamily="34" charset="0"/>
                <a:cs typeface="Times New Roman" panose="02020603050405020304" pitchFamily="18" charset="0"/>
              </a:rPr>
              <a:t>5. Excavations greater than _____ ft. shall be tested before employees enter where potentially ______________ atmospheres could reasonably exist.</a:t>
            </a:r>
          </a:p>
          <a:p>
            <a:pPr marL="342900" marR="0" lvl="0" indent="-342900">
              <a:lnSpc>
                <a:spcPct val="107000"/>
              </a:lnSpc>
              <a:spcBef>
                <a:spcPts val="0"/>
              </a:spcBef>
              <a:spcAft>
                <a:spcPts val="0"/>
              </a:spcAft>
              <a:buFont typeface="+mj-lt"/>
              <a:buAutoNum type="alphaLcPeriod"/>
            </a:pPr>
            <a:r>
              <a:rPr lang="en-US" sz="4400" dirty="0">
                <a:ea typeface="Calibri" panose="020F0502020204030204" pitchFamily="34" charset="0"/>
                <a:cs typeface="Times New Roman" panose="02020603050405020304" pitchFamily="18" charset="0"/>
              </a:rPr>
              <a:t>4’, Hazardous</a:t>
            </a:r>
          </a:p>
          <a:p>
            <a:pPr marL="342900" marR="0" lvl="0" indent="-342900">
              <a:lnSpc>
                <a:spcPct val="107000"/>
              </a:lnSpc>
              <a:spcBef>
                <a:spcPts val="0"/>
              </a:spcBef>
              <a:spcAft>
                <a:spcPts val="0"/>
              </a:spcAft>
              <a:buFont typeface="+mj-lt"/>
              <a:buAutoNum type="alphaLcPeriod"/>
            </a:pPr>
            <a:r>
              <a:rPr lang="en-US" sz="4400" dirty="0">
                <a:ea typeface="Calibri" panose="020F0502020204030204" pitchFamily="34" charset="0"/>
                <a:cs typeface="Times New Roman" panose="02020603050405020304" pitchFamily="18" charset="0"/>
              </a:rPr>
              <a:t>4’, Ambient</a:t>
            </a:r>
          </a:p>
          <a:p>
            <a:pPr marL="342900" marR="0" lvl="0" indent="-342900">
              <a:lnSpc>
                <a:spcPct val="107000"/>
              </a:lnSpc>
              <a:spcBef>
                <a:spcPts val="0"/>
              </a:spcBef>
              <a:spcAft>
                <a:spcPts val="0"/>
              </a:spcAft>
              <a:buFont typeface="+mj-lt"/>
              <a:buAutoNum type="alphaLcPeriod"/>
            </a:pPr>
            <a:r>
              <a:rPr lang="en-US" sz="4400" dirty="0">
                <a:ea typeface="Calibri" panose="020F0502020204030204" pitchFamily="34" charset="0"/>
                <a:cs typeface="Times New Roman" panose="02020603050405020304" pitchFamily="18" charset="0"/>
              </a:rPr>
              <a:t>6’, Hazardous</a:t>
            </a:r>
          </a:p>
          <a:p>
            <a:pPr marL="342900" marR="0" lvl="0" indent="-342900">
              <a:lnSpc>
                <a:spcPct val="107000"/>
              </a:lnSpc>
              <a:spcBef>
                <a:spcPts val="0"/>
              </a:spcBef>
              <a:spcAft>
                <a:spcPts val="800"/>
              </a:spcAft>
              <a:buFont typeface="+mj-lt"/>
              <a:buAutoNum type="alphaLcPeriod"/>
            </a:pPr>
            <a:r>
              <a:rPr lang="en-US" sz="4400" dirty="0">
                <a:ea typeface="Calibri" panose="020F0502020204030204" pitchFamily="34" charset="0"/>
                <a:cs typeface="Times New Roman" panose="02020603050405020304" pitchFamily="18" charset="0"/>
              </a:rPr>
              <a:t>6’, Ambient</a:t>
            </a:r>
          </a:p>
          <a:p>
            <a:endParaRPr lang="en-US" dirty="0"/>
          </a:p>
        </p:txBody>
      </p:sp>
      <p:sp>
        <p:nvSpPr>
          <p:cNvPr id="2" name="Title 1"/>
          <p:cNvSpPr>
            <a:spLocks noGrp="1"/>
          </p:cNvSpPr>
          <p:nvPr>
            <p:ph type="title"/>
          </p:nvPr>
        </p:nvSpPr>
        <p:spPr/>
        <p:txBody>
          <a:bodyPr/>
          <a:lstStyle/>
          <a:p>
            <a:r>
              <a:rPr lang="en-US" dirty="0">
                <a:solidFill>
                  <a:prstClr val="black"/>
                </a:solidFill>
                <a:latin typeface="Arial Black" panose="020B0A04020102020204" pitchFamily="34" charset="0"/>
              </a:rPr>
              <a:t>Post-Assessment (Q5)</a:t>
            </a:r>
            <a:endParaRPr lang="en-US" dirty="0"/>
          </a:p>
        </p:txBody>
      </p:sp>
    </p:spTree>
    <p:extLst>
      <p:ext uri="{BB962C8B-B14F-4D97-AF65-F5344CB8AC3E}">
        <p14:creationId xmlns:p14="http://schemas.microsoft.com/office/powerpoint/2010/main" val="2773878521"/>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E779C6D-2D3D-407B-ABDD-AB2C83943F7F}" type="slidenum">
              <a:rPr lang="en-US" smtClean="0"/>
              <a:t>135</a:t>
            </a:fld>
            <a:endParaRPr lang="en-US"/>
          </a:p>
        </p:txBody>
      </p:sp>
      <p:sp>
        <p:nvSpPr>
          <p:cNvPr id="3" name="Content Placeholder 2"/>
          <p:cNvSpPr>
            <a:spLocks noGrp="1"/>
          </p:cNvSpPr>
          <p:nvPr>
            <p:ph idx="1"/>
          </p:nvPr>
        </p:nvSpPr>
        <p:spPr/>
        <p:txBody>
          <a:bodyPr>
            <a:normAutofit fontScale="77500" lnSpcReduction="20000"/>
          </a:bodyPr>
          <a:lstStyle/>
          <a:p>
            <a:pPr marL="0" marR="0" lvl="0" indent="0">
              <a:lnSpc>
                <a:spcPct val="107000"/>
              </a:lnSpc>
              <a:spcBef>
                <a:spcPts val="0"/>
              </a:spcBef>
              <a:spcAft>
                <a:spcPts val="0"/>
              </a:spcAft>
              <a:buNone/>
            </a:pPr>
            <a:r>
              <a:rPr lang="en-US" sz="4400" dirty="0">
                <a:ea typeface="Calibri" panose="020F0502020204030204" pitchFamily="34" charset="0"/>
                <a:cs typeface="Times New Roman" panose="02020603050405020304" pitchFamily="18" charset="0"/>
              </a:rPr>
              <a:t>6. The bottom of a trench shield (trench box) should be no more than ______ ft. above the bottom of the trench or excavation?</a:t>
            </a:r>
          </a:p>
          <a:p>
            <a:pPr marL="342900" marR="0" lvl="0" indent="-342900">
              <a:lnSpc>
                <a:spcPct val="107000"/>
              </a:lnSpc>
              <a:spcBef>
                <a:spcPts val="0"/>
              </a:spcBef>
              <a:spcAft>
                <a:spcPts val="0"/>
              </a:spcAft>
              <a:buFont typeface="+mj-lt"/>
              <a:buAutoNum type="alphaLcPeriod"/>
            </a:pPr>
            <a:r>
              <a:rPr lang="en-US" sz="4400" dirty="0">
                <a:ea typeface="Calibri" panose="020F0502020204030204" pitchFamily="34" charset="0"/>
                <a:cs typeface="Times New Roman" panose="02020603050405020304" pitchFamily="18" charset="0"/>
              </a:rPr>
              <a:t>5’</a:t>
            </a:r>
          </a:p>
          <a:p>
            <a:pPr marL="342900" marR="0" lvl="0" indent="-342900">
              <a:lnSpc>
                <a:spcPct val="107000"/>
              </a:lnSpc>
              <a:spcBef>
                <a:spcPts val="0"/>
              </a:spcBef>
              <a:spcAft>
                <a:spcPts val="0"/>
              </a:spcAft>
              <a:buFont typeface="+mj-lt"/>
              <a:buAutoNum type="alphaLcPeriod"/>
            </a:pPr>
            <a:r>
              <a:rPr lang="en-US" sz="4400" dirty="0">
                <a:ea typeface="Calibri" panose="020F0502020204030204" pitchFamily="34" charset="0"/>
                <a:cs typeface="Times New Roman" panose="02020603050405020304" pitchFamily="18" charset="0"/>
              </a:rPr>
              <a:t>3’</a:t>
            </a:r>
          </a:p>
          <a:p>
            <a:pPr marL="342900" marR="0" lvl="0" indent="-342900">
              <a:lnSpc>
                <a:spcPct val="107000"/>
              </a:lnSpc>
              <a:spcBef>
                <a:spcPts val="0"/>
              </a:spcBef>
              <a:spcAft>
                <a:spcPts val="0"/>
              </a:spcAft>
              <a:buFont typeface="+mj-lt"/>
              <a:buAutoNum type="alphaLcPeriod"/>
            </a:pPr>
            <a:r>
              <a:rPr lang="en-US" sz="4400" dirty="0">
                <a:ea typeface="Calibri" panose="020F0502020204030204" pitchFamily="34" charset="0"/>
                <a:cs typeface="Times New Roman" panose="02020603050405020304" pitchFamily="18" charset="0"/>
              </a:rPr>
              <a:t>1’</a:t>
            </a:r>
          </a:p>
          <a:p>
            <a:pPr marL="342900" marR="0" lvl="0" indent="-342900">
              <a:lnSpc>
                <a:spcPct val="107000"/>
              </a:lnSpc>
              <a:spcBef>
                <a:spcPts val="0"/>
              </a:spcBef>
              <a:spcAft>
                <a:spcPts val="800"/>
              </a:spcAft>
              <a:buFont typeface="+mj-lt"/>
              <a:buAutoNum type="alphaLcPeriod"/>
            </a:pPr>
            <a:r>
              <a:rPr lang="en-US" sz="4400" dirty="0">
                <a:ea typeface="Calibri" panose="020F0502020204030204" pitchFamily="34" charset="0"/>
                <a:cs typeface="Times New Roman" panose="02020603050405020304" pitchFamily="18" charset="0"/>
              </a:rPr>
              <a:t>2’</a:t>
            </a:r>
          </a:p>
          <a:p>
            <a:endParaRPr lang="en-US" dirty="0"/>
          </a:p>
        </p:txBody>
      </p:sp>
      <p:sp>
        <p:nvSpPr>
          <p:cNvPr id="2" name="Title 1"/>
          <p:cNvSpPr>
            <a:spLocks noGrp="1"/>
          </p:cNvSpPr>
          <p:nvPr>
            <p:ph type="title"/>
          </p:nvPr>
        </p:nvSpPr>
        <p:spPr/>
        <p:txBody>
          <a:bodyPr/>
          <a:lstStyle/>
          <a:p>
            <a:r>
              <a:rPr lang="en-US" dirty="0">
                <a:solidFill>
                  <a:prstClr val="black"/>
                </a:solidFill>
                <a:latin typeface="Arial Black" panose="020B0A04020102020204" pitchFamily="34" charset="0"/>
              </a:rPr>
              <a:t>Post-Assessment (Q6)</a:t>
            </a:r>
            <a:endParaRPr lang="en-US" dirty="0"/>
          </a:p>
        </p:txBody>
      </p:sp>
    </p:spTree>
    <p:extLst>
      <p:ext uri="{BB962C8B-B14F-4D97-AF65-F5344CB8AC3E}">
        <p14:creationId xmlns:p14="http://schemas.microsoft.com/office/powerpoint/2010/main" val="1047049805"/>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E779C6D-2D3D-407B-ABDD-AB2C83943F7F}" type="slidenum">
              <a:rPr lang="en-US" smtClean="0"/>
              <a:t>136</a:t>
            </a:fld>
            <a:endParaRPr lang="en-US"/>
          </a:p>
        </p:txBody>
      </p:sp>
      <p:sp>
        <p:nvSpPr>
          <p:cNvPr id="3" name="Content Placeholder 2"/>
          <p:cNvSpPr>
            <a:spLocks noGrp="1"/>
          </p:cNvSpPr>
          <p:nvPr>
            <p:ph idx="1"/>
          </p:nvPr>
        </p:nvSpPr>
        <p:spPr/>
        <p:txBody>
          <a:bodyPr>
            <a:normAutofit fontScale="92500" lnSpcReduction="10000"/>
          </a:bodyPr>
          <a:lstStyle/>
          <a:p>
            <a:pPr marL="0" marR="0" lvl="0" indent="0">
              <a:lnSpc>
                <a:spcPct val="107000"/>
              </a:lnSpc>
              <a:spcBef>
                <a:spcPts val="0"/>
              </a:spcBef>
              <a:spcAft>
                <a:spcPts val="0"/>
              </a:spcAft>
              <a:buNone/>
            </a:pPr>
            <a:r>
              <a:rPr lang="en-US" sz="3800" dirty="0">
                <a:ea typeface="Calibri" panose="020F0502020204030204" pitchFamily="34" charset="0"/>
                <a:cs typeface="Times New Roman" panose="02020603050405020304" pitchFamily="18" charset="0"/>
              </a:rPr>
              <a:t>7. ___________ cause/causes the most deaths in excavations.</a:t>
            </a:r>
          </a:p>
          <a:p>
            <a:pPr marL="342900" marR="0" lvl="0" indent="-342900">
              <a:lnSpc>
                <a:spcPct val="107000"/>
              </a:lnSpc>
              <a:spcBef>
                <a:spcPts val="0"/>
              </a:spcBef>
              <a:spcAft>
                <a:spcPts val="0"/>
              </a:spcAft>
              <a:buFont typeface="+mj-lt"/>
              <a:buAutoNum type="alphaLcPeriod"/>
            </a:pPr>
            <a:r>
              <a:rPr lang="en-US" sz="3800" dirty="0">
                <a:ea typeface="Calibri" panose="020F0502020204030204" pitchFamily="34" charset="0"/>
                <a:cs typeface="Times New Roman" panose="02020603050405020304" pitchFamily="18" charset="0"/>
              </a:rPr>
              <a:t>Underground utilities</a:t>
            </a:r>
          </a:p>
          <a:p>
            <a:pPr marL="342900" marR="0" lvl="0" indent="-342900">
              <a:lnSpc>
                <a:spcPct val="107000"/>
              </a:lnSpc>
              <a:spcBef>
                <a:spcPts val="0"/>
              </a:spcBef>
              <a:spcAft>
                <a:spcPts val="0"/>
              </a:spcAft>
              <a:buFont typeface="+mj-lt"/>
              <a:buAutoNum type="alphaLcPeriod"/>
            </a:pPr>
            <a:r>
              <a:rPr lang="en-US" sz="3800" dirty="0">
                <a:ea typeface="Calibri" panose="020F0502020204030204" pitchFamily="34" charset="0"/>
                <a:cs typeface="Times New Roman" panose="02020603050405020304" pitchFamily="18" charset="0"/>
              </a:rPr>
              <a:t>Water accumulation</a:t>
            </a:r>
          </a:p>
          <a:p>
            <a:pPr marL="342900" marR="0" lvl="0" indent="-342900">
              <a:lnSpc>
                <a:spcPct val="107000"/>
              </a:lnSpc>
              <a:spcBef>
                <a:spcPts val="0"/>
              </a:spcBef>
              <a:spcAft>
                <a:spcPts val="0"/>
              </a:spcAft>
              <a:buFont typeface="+mj-lt"/>
              <a:buAutoNum type="alphaLcPeriod"/>
            </a:pPr>
            <a:r>
              <a:rPr lang="en-US" sz="3800" dirty="0">
                <a:ea typeface="Calibri" panose="020F0502020204030204" pitchFamily="34" charset="0"/>
                <a:cs typeface="Times New Roman" panose="02020603050405020304" pitchFamily="18" charset="0"/>
              </a:rPr>
              <a:t>Cave ins</a:t>
            </a:r>
          </a:p>
          <a:p>
            <a:pPr marL="342900" marR="0" lvl="0" indent="-342900">
              <a:lnSpc>
                <a:spcPct val="107000"/>
              </a:lnSpc>
              <a:spcBef>
                <a:spcPts val="0"/>
              </a:spcBef>
              <a:spcAft>
                <a:spcPts val="800"/>
              </a:spcAft>
              <a:buFont typeface="+mj-lt"/>
              <a:buAutoNum type="alphaLcPeriod"/>
            </a:pPr>
            <a:r>
              <a:rPr lang="en-US" sz="3800" dirty="0">
                <a:ea typeface="Calibri" panose="020F0502020204030204" pitchFamily="34" charset="0"/>
                <a:cs typeface="Times New Roman" panose="02020603050405020304" pitchFamily="18" charset="0"/>
              </a:rPr>
              <a:t>Heavy equipment</a:t>
            </a:r>
          </a:p>
          <a:p>
            <a:endParaRPr lang="en-US" dirty="0"/>
          </a:p>
        </p:txBody>
      </p:sp>
      <p:sp>
        <p:nvSpPr>
          <p:cNvPr id="2" name="Title 1"/>
          <p:cNvSpPr>
            <a:spLocks noGrp="1"/>
          </p:cNvSpPr>
          <p:nvPr>
            <p:ph type="title"/>
          </p:nvPr>
        </p:nvSpPr>
        <p:spPr/>
        <p:txBody>
          <a:bodyPr/>
          <a:lstStyle/>
          <a:p>
            <a:r>
              <a:rPr lang="en-US" dirty="0">
                <a:solidFill>
                  <a:prstClr val="black"/>
                </a:solidFill>
                <a:latin typeface="Arial Black" panose="020B0A04020102020204" pitchFamily="34" charset="0"/>
              </a:rPr>
              <a:t>Post-Assessment (Q7)</a:t>
            </a:r>
            <a:endParaRPr lang="en-US" dirty="0"/>
          </a:p>
        </p:txBody>
      </p:sp>
    </p:spTree>
    <p:extLst>
      <p:ext uri="{BB962C8B-B14F-4D97-AF65-F5344CB8AC3E}">
        <p14:creationId xmlns:p14="http://schemas.microsoft.com/office/powerpoint/2010/main" val="1258750752"/>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E779C6D-2D3D-407B-ABDD-AB2C83943F7F}" type="slidenum">
              <a:rPr lang="en-US" smtClean="0"/>
              <a:t>137</a:t>
            </a:fld>
            <a:endParaRPr lang="en-US"/>
          </a:p>
        </p:txBody>
      </p:sp>
      <p:sp>
        <p:nvSpPr>
          <p:cNvPr id="3" name="Content Placeholder 2"/>
          <p:cNvSpPr>
            <a:spLocks noGrp="1"/>
          </p:cNvSpPr>
          <p:nvPr>
            <p:ph idx="1"/>
          </p:nvPr>
        </p:nvSpPr>
        <p:spPr/>
        <p:txBody>
          <a:bodyPr>
            <a:normAutofit fontScale="92500"/>
          </a:bodyPr>
          <a:lstStyle/>
          <a:p>
            <a:pPr marL="0" marR="0" lvl="0" indent="0">
              <a:lnSpc>
                <a:spcPct val="107000"/>
              </a:lnSpc>
              <a:spcBef>
                <a:spcPts val="0"/>
              </a:spcBef>
              <a:spcAft>
                <a:spcPts val="0"/>
              </a:spcAft>
              <a:buNone/>
            </a:pPr>
            <a:r>
              <a:rPr lang="en-US" sz="3800" dirty="0">
                <a:ea typeface="Calibri" panose="020F0502020204030204" pitchFamily="34" charset="0"/>
                <a:cs typeface="Times New Roman" panose="02020603050405020304" pitchFamily="18" charset="0"/>
              </a:rPr>
              <a:t>8. In excavations deeper than 4’ a means of exit _________.</a:t>
            </a:r>
          </a:p>
          <a:p>
            <a:pPr marL="342900" marR="0" lvl="0" indent="-342900">
              <a:lnSpc>
                <a:spcPct val="107000"/>
              </a:lnSpc>
              <a:spcBef>
                <a:spcPts val="0"/>
              </a:spcBef>
              <a:spcAft>
                <a:spcPts val="0"/>
              </a:spcAft>
              <a:buFont typeface="+mj-lt"/>
              <a:buAutoNum type="alphaLcPeriod"/>
            </a:pPr>
            <a:r>
              <a:rPr lang="en-US" sz="3800" dirty="0">
                <a:ea typeface="Calibri" panose="020F0502020204030204" pitchFamily="34" charset="0"/>
                <a:cs typeface="Times New Roman" panose="02020603050405020304" pitchFamily="18" charset="0"/>
              </a:rPr>
              <a:t>Is not needed</a:t>
            </a:r>
          </a:p>
          <a:p>
            <a:pPr marL="342900" marR="0" lvl="0" indent="-342900">
              <a:lnSpc>
                <a:spcPct val="107000"/>
              </a:lnSpc>
              <a:spcBef>
                <a:spcPts val="0"/>
              </a:spcBef>
              <a:spcAft>
                <a:spcPts val="0"/>
              </a:spcAft>
              <a:buFont typeface="+mj-lt"/>
              <a:buAutoNum type="alphaLcPeriod"/>
            </a:pPr>
            <a:r>
              <a:rPr lang="en-US" sz="3800" dirty="0">
                <a:ea typeface="Calibri" panose="020F0502020204030204" pitchFamily="34" charset="0"/>
                <a:cs typeface="Times New Roman" panose="02020603050405020304" pitchFamily="18" charset="0"/>
              </a:rPr>
              <a:t>Must be located within 100’ of workers</a:t>
            </a:r>
          </a:p>
          <a:p>
            <a:pPr marL="342900" marR="0" lvl="0" indent="-342900">
              <a:lnSpc>
                <a:spcPct val="107000"/>
              </a:lnSpc>
              <a:spcBef>
                <a:spcPts val="0"/>
              </a:spcBef>
              <a:spcAft>
                <a:spcPts val="0"/>
              </a:spcAft>
              <a:buFont typeface="+mj-lt"/>
              <a:buAutoNum type="alphaLcPeriod"/>
            </a:pPr>
            <a:r>
              <a:rPr lang="en-US" sz="3800" dirty="0">
                <a:ea typeface="Calibri" panose="020F0502020204030204" pitchFamily="34" charset="0"/>
                <a:cs typeface="Times New Roman" panose="02020603050405020304" pitchFamily="18" charset="0"/>
              </a:rPr>
              <a:t>Must be located within 200’ of workers</a:t>
            </a:r>
          </a:p>
          <a:p>
            <a:pPr marL="342900" marR="0" lvl="0" indent="-342900">
              <a:lnSpc>
                <a:spcPct val="107000"/>
              </a:lnSpc>
              <a:spcBef>
                <a:spcPts val="0"/>
              </a:spcBef>
              <a:spcAft>
                <a:spcPts val="800"/>
              </a:spcAft>
              <a:buFont typeface="+mj-lt"/>
              <a:buAutoNum type="alphaLcPeriod"/>
            </a:pPr>
            <a:r>
              <a:rPr lang="en-US" sz="3800" dirty="0">
                <a:ea typeface="Calibri" panose="020F0502020204030204" pitchFamily="34" charset="0"/>
                <a:cs typeface="Times New Roman" panose="02020603050405020304" pitchFamily="18" charset="0"/>
              </a:rPr>
              <a:t>Must be located within 25’ of workers</a:t>
            </a:r>
          </a:p>
          <a:p>
            <a:endParaRPr lang="en-US" dirty="0"/>
          </a:p>
        </p:txBody>
      </p:sp>
      <p:sp>
        <p:nvSpPr>
          <p:cNvPr id="2" name="Title 1"/>
          <p:cNvSpPr>
            <a:spLocks noGrp="1"/>
          </p:cNvSpPr>
          <p:nvPr>
            <p:ph type="title"/>
          </p:nvPr>
        </p:nvSpPr>
        <p:spPr/>
        <p:txBody>
          <a:bodyPr/>
          <a:lstStyle/>
          <a:p>
            <a:r>
              <a:rPr lang="en-US" dirty="0">
                <a:solidFill>
                  <a:prstClr val="black"/>
                </a:solidFill>
                <a:latin typeface="Arial Black" panose="020B0A04020102020204" pitchFamily="34" charset="0"/>
              </a:rPr>
              <a:t>Post-Assessment (Q8)</a:t>
            </a:r>
            <a:endParaRPr lang="en-US" dirty="0"/>
          </a:p>
        </p:txBody>
      </p:sp>
    </p:spTree>
    <p:extLst>
      <p:ext uri="{BB962C8B-B14F-4D97-AF65-F5344CB8AC3E}">
        <p14:creationId xmlns:p14="http://schemas.microsoft.com/office/powerpoint/2010/main" val="1180658022"/>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E779C6D-2D3D-407B-ABDD-AB2C83943F7F}" type="slidenum">
              <a:rPr lang="en-US" smtClean="0"/>
              <a:t>138</a:t>
            </a:fld>
            <a:endParaRPr lang="en-US"/>
          </a:p>
        </p:txBody>
      </p:sp>
      <p:sp>
        <p:nvSpPr>
          <p:cNvPr id="3" name="Content Placeholder 2"/>
          <p:cNvSpPr>
            <a:spLocks noGrp="1"/>
          </p:cNvSpPr>
          <p:nvPr>
            <p:ph idx="1"/>
          </p:nvPr>
        </p:nvSpPr>
        <p:spPr/>
        <p:txBody>
          <a:bodyPr>
            <a:normAutofit fontScale="77500" lnSpcReduction="20000"/>
          </a:bodyPr>
          <a:lstStyle/>
          <a:p>
            <a:pPr marL="0" marR="0" lvl="0" indent="0">
              <a:lnSpc>
                <a:spcPct val="107000"/>
              </a:lnSpc>
              <a:spcBef>
                <a:spcPts val="0"/>
              </a:spcBef>
              <a:spcAft>
                <a:spcPts val="0"/>
              </a:spcAft>
              <a:buNone/>
            </a:pPr>
            <a:r>
              <a:rPr lang="en-US" sz="4400" dirty="0">
                <a:ea typeface="Calibri" panose="020F0502020204030204" pitchFamily="34" charset="0"/>
                <a:cs typeface="Times New Roman" panose="02020603050405020304" pitchFamily="18" charset="0"/>
              </a:rPr>
              <a:t>9. Which of the following statements is not true about Type C soil:</a:t>
            </a:r>
          </a:p>
          <a:p>
            <a:pPr marL="342900" marR="0" lvl="0" indent="-342900">
              <a:lnSpc>
                <a:spcPct val="107000"/>
              </a:lnSpc>
              <a:spcBef>
                <a:spcPts val="0"/>
              </a:spcBef>
              <a:spcAft>
                <a:spcPts val="0"/>
              </a:spcAft>
              <a:buFont typeface="+mj-lt"/>
              <a:buAutoNum type="alphaLcPeriod"/>
            </a:pPr>
            <a:r>
              <a:rPr lang="en-US" sz="4400" dirty="0">
                <a:ea typeface="Calibri" panose="020F0502020204030204" pitchFamily="34" charset="0"/>
                <a:cs typeface="Times New Roman" panose="02020603050405020304" pitchFamily="18" charset="0"/>
              </a:rPr>
              <a:t>If type is unknown, you should assume all soil is Type C</a:t>
            </a:r>
          </a:p>
          <a:p>
            <a:pPr marL="342900" marR="0" lvl="0" indent="-342900">
              <a:lnSpc>
                <a:spcPct val="107000"/>
              </a:lnSpc>
              <a:spcBef>
                <a:spcPts val="0"/>
              </a:spcBef>
              <a:spcAft>
                <a:spcPts val="0"/>
              </a:spcAft>
              <a:buFont typeface="+mj-lt"/>
              <a:buAutoNum type="alphaLcPeriod"/>
            </a:pPr>
            <a:r>
              <a:rPr lang="en-US" sz="4400" dirty="0">
                <a:ea typeface="Calibri" panose="020F0502020204030204" pitchFamily="34" charset="0"/>
                <a:cs typeface="Times New Roman" panose="02020603050405020304" pitchFamily="18" charset="0"/>
              </a:rPr>
              <a:t>If sloped, it requires an angle of 34°</a:t>
            </a:r>
          </a:p>
          <a:p>
            <a:pPr marL="342900" marR="0" lvl="0" indent="-342900">
              <a:lnSpc>
                <a:spcPct val="107000"/>
              </a:lnSpc>
              <a:spcBef>
                <a:spcPts val="0"/>
              </a:spcBef>
              <a:spcAft>
                <a:spcPts val="0"/>
              </a:spcAft>
              <a:buFont typeface="+mj-lt"/>
              <a:buAutoNum type="alphaLcPeriod"/>
            </a:pPr>
            <a:r>
              <a:rPr lang="en-US" sz="4400" dirty="0">
                <a:ea typeface="Calibri" panose="020F0502020204030204" pitchFamily="34" charset="0"/>
                <a:cs typeface="Times New Roman" panose="02020603050405020304" pitchFamily="18" charset="0"/>
              </a:rPr>
              <a:t>It can be benched</a:t>
            </a:r>
          </a:p>
          <a:p>
            <a:pPr marL="342900" marR="0" lvl="0" indent="-342900">
              <a:lnSpc>
                <a:spcPct val="107000"/>
              </a:lnSpc>
              <a:spcBef>
                <a:spcPts val="0"/>
              </a:spcBef>
              <a:spcAft>
                <a:spcPts val="800"/>
              </a:spcAft>
              <a:buFont typeface="+mj-lt"/>
              <a:buAutoNum type="alphaLcPeriod"/>
            </a:pPr>
            <a:r>
              <a:rPr lang="en-US" sz="4400" dirty="0">
                <a:ea typeface="Calibri" panose="020F0502020204030204" pitchFamily="34" charset="0"/>
                <a:cs typeface="Times New Roman" panose="02020603050405020304" pitchFamily="18" charset="0"/>
              </a:rPr>
              <a:t>Type C soil is usually very loose and prone to cave in</a:t>
            </a:r>
          </a:p>
          <a:p>
            <a:endParaRPr lang="en-US" dirty="0"/>
          </a:p>
        </p:txBody>
      </p:sp>
      <p:sp>
        <p:nvSpPr>
          <p:cNvPr id="2" name="Title 1"/>
          <p:cNvSpPr>
            <a:spLocks noGrp="1"/>
          </p:cNvSpPr>
          <p:nvPr>
            <p:ph type="title"/>
          </p:nvPr>
        </p:nvSpPr>
        <p:spPr/>
        <p:txBody>
          <a:bodyPr/>
          <a:lstStyle/>
          <a:p>
            <a:r>
              <a:rPr lang="en-US" dirty="0">
                <a:solidFill>
                  <a:prstClr val="black"/>
                </a:solidFill>
                <a:latin typeface="Arial Black" panose="020B0A04020102020204" pitchFamily="34" charset="0"/>
              </a:rPr>
              <a:t>Post-Assessment (Q9)</a:t>
            </a:r>
            <a:endParaRPr lang="en-US" dirty="0"/>
          </a:p>
        </p:txBody>
      </p:sp>
    </p:spTree>
    <p:extLst>
      <p:ext uri="{BB962C8B-B14F-4D97-AF65-F5344CB8AC3E}">
        <p14:creationId xmlns:p14="http://schemas.microsoft.com/office/powerpoint/2010/main" val="3471582582"/>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E779C6D-2D3D-407B-ABDD-AB2C83943F7F}" type="slidenum">
              <a:rPr lang="en-US" smtClean="0"/>
              <a:t>139</a:t>
            </a:fld>
            <a:endParaRPr lang="en-US"/>
          </a:p>
        </p:txBody>
      </p:sp>
      <p:sp>
        <p:nvSpPr>
          <p:cNvPr id="3" name="Content Placeholder 2"/>
          <p:cNvSpPr>
            <a:spLocks noGrp="1"/>
          </p:cNvSpPr>
          <p:nvPr>
            <p:ph idx="1"/>
          </p:nvPr>
        </p:nvSpPr>
        <p:spPr/>
        <p:txBody>
          <a:bodyPr>
            <a:normAutofit fontScale="85000" lnSpcReduction="20000"/>
          </a:bodyPr>
          <a:lstStyle/>
          <a:p>
            <a:pPr marL="0" marR="0" lvl="0" indent="0">
              <a:lnSpc>
                <a:spcPct val="107000"/>
              </a:lnSpc>
              <a:spcBef>
                <a:spcPts val="0"/>
              </a:spcBef>
              <a:spcAft>
                <a:spcPts val="0"/>
              </a:spcAft>
              <a:buNone/>
            </a:pPr>
            <a:r>
              <a:rPr lang="en-US" sz="4200" dirty="0">
                <a:ea typeface="Calibri" panose="020F0502020204030204" pitchFamily="34" charset="0"/>
                <a:cs typeface="Times New Roman" panose="02020603050405020304" pitchFamily="18" charset="0"/>
              </a:rPr>
              <a:t>10. ______________ involves angling back the material in a continuous plane.</a:t>
            </a:r>
          </a:p>
          <a:p>
            <a:pPr marL="342900" marR="0" lvl="0" indent="-342900">
              <a:lnSpc>
                <a:spcPct val="107000"/>
              </a:lnSpc>
              <a:spcBef>
                <a:spcPts val="0"/>
              </a:spcBef>
              <a:spcAft>
                <a:spcPts val="0"/>
              </a:spcAft>
              <a:buFont typeface="+mj-lt"/>
              <a:buAutoNum type="alphaLcPeriod"/>
            </a:pPr>
            <a:r>
              <a:rPr lang="en-US" sz="4200" dirty="0">
                <a:ea typeface="Calibri" panose="020F0502020204030204" pitchFamily="34" charset="0"/>
                <a:cs typeface="Times New Roman" panose="02020603050405020304" pitchFamily="18" charset="0"/>
              </a:rPr>
              <a:t>Shoring</a:t>
            </a:r>
          </a:p>
          <a:p>
            <a:pPr marL="342900" marR="0" lvl="0" indent="-342900">
              <a:lnSpc>
                <a:spcPct val="107000"/>
              </a:lnSpc>
              <a:spcBef>
                <a:spcPts val="0"/>
              </a:spcBef>
              <a:spcAft>
                <a:spcPts val="0"/>
              </a:spcAft>
              <a:buFont typeface="+mj-lt"/>
              <a:buAutoNum type="alphaLcPeriod"/>
            </a:pPr>
            <a:r>
              <a:rPr lang="en-US" sz="4200" dirty="0">
                <a:ea typeface="Calibri" panose="020F0502020204030204" pitchFamily="34" charset="0"/>
                <a:cs typeface="Times New Roman" panose="02020603050405020304" pitchFamily="18" charset="0"/>
              </a:rPr>
              <a:t>Shielding</a:t>
            </a:r>
          </a:p>
          <a:p>
            <a:pPr marL="342900" marR="0" lvl="0" indent="-342900">
              <a:lnSpc>
                <a:spcPct val="107000"/>
              </a:lnSpc>
              <a:spcBef>
                <a:spcPts val="0"/>
              </a:spcBef>
              <a:spcAft>
                <a:spcPts val="0"/>
              </a:spcAft>
              <a:buFont typeface="+mj-lt"/>
              <a:buAutoNum type="alphaLcPeriod"/>
            </a:pPr>
            <a:r>
              <a:rPr lang="en-US" sz="4200" dirty="0">
                <a:ea typeface="Calibri" panose="020F0502020204030204" pitchFamily="34" charset="0"/>
                <a:cs typeface="Times New Roman" panose="02020603050405020304" pitchFamily="18" charset="0"/>
              </a:rPr>
              <a:t>Sloping</a:t>
            </a:r>
          </a:p>
          <a:p>
            <a:pPr marL="342900" marR="0" lvl="0" indent="-342900">
              <a:lnSpc>
                <a:spcPct val="107000"/>
              </a:lnSpc>
              <a:spcBef>
                <a:spcPts val="0"/>
              </a:spcBef>
              <a:spcAft>
                <a:spcPts val="800"/>
              </a:spcAft>
              <a:buFont typeface="+mj-lt"/>
              <a:buAutoNum type="alphaLcPeriod"/>
            </a:pPr>
            <a:r>
              <a:rPr lang="en-US" sz="4200" dirty="0">
                <a:ea typeface="Calibri" panose="020F0502020204030204" pitchFamily="34" charset="0"/>
                <a:cs typeface="Times New Roman" panose="02020603050405020304" pitchFamily="18" charset="0"/>
              </a:rPr>
              <a:t>Benching</a:t>
            </a:r>
          </a:p>
          <a:p>
            <a:endParaRPr lang="en-US" dirty="0"/>
          </a:p>
        </p:txBody>
      </p:sp>
      <p:sp>
        <p:nvSpPr>
          <p:cNvPr id="2" name="Title 1"/>
          <p:cNvSpPr>
            <a:spLocks noGrp="1"/>
          </p:cNvSpPr>
          <p:nvPr>
            <p:ph type="title"/>
          </p:nvPr>
        </p:nvSpPr>
        <p:spPr/>
        <p:txBody>
          <a:bodyPr/>
          <a:lstStyle/>
          <a:p>
            <a:r>
              <a:rPr lang="en-US" dirty="0">
                <a:solidFill>
                  <a:prstClr val="black"/>
                </a:solidFill>
                <a:latin typeface="Arial Black" panose="020B0A04020102020204" pitchFamily="34" charset="0"/>
              </a:rPr>
              <a:t>Post-Assessment (Q10)</a:t>
            </a:r>
            <a:endParaRPr lang="en-US" dirty="0"/>
          </a:p>
        </p:txBody>
      </p:sp>
    </p:spTree>
    <p:extLst>
      <p:ext uri="{BB962C8B-B14F-4D97-AF65-F5344CB8AC3E}">
        <p14:creationId xmlns:p14="http://schemas.microsoft.com/office/powerpoint/2010/main" val="8480200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prstClr val="black"/>
                </a:solidFill>
                <a:latin typeface="Arial Black" panose="020B0A04020102020204" pitchFamily="34" charset="0"/>
              </a:rPr>
              <a:t>Pre-Assessment (Q7)</a:t>
            </a:r>
            <a:endParaRPr lang="en-US" dirty="0"/>
          </a:p>
        </p:txBody>
      </p:sp>
      <p:sp>
        <p:nvSpPr>
          <p:cNvPr id="3" name="Content Placeholder 2"/>
          <p:cNvSpPr>
            <a:spLocks noGrp="1"/>
          </p:cNvSpPr>
          <p:nvPr>
            <p:ph idx="1"/>
          </p:nvPr>
        </p:nvSpPr>
        <p:spPr/>
        <p:txBody>
          <a:bodyPr>
            <a:normAutofit fontScale="92500" lnSpcReduction="10000"/>
          </a:bodyPr>
          <a:lstStyle/>
          <a:p>
            <a:pPr marL="0" marR="0" lvl="0" indent="0">
              <a:lnSpc>
                <a:spcPct val="107000"/>
              </a:lnSpc>
              <a:spcBef>
                <a:spcPts val="0"/>
              </a:spcBef>
              <a:spcAft>
                <a:spcPts val="0"/>
              </a:spcAft>
              <a:buNone/>
            </a:pPr>
            <a:r>
              <a:rPr lang="en-US" sz="3800" dirty="0">
                <a:ea typeface="Calibri" panose="020F0502020204030204" pitchFamily="34" charset="0"/>
                <a:cs typeface="Times New Roman" panose="02020603050405020304" pitchFamily="18" charset="0"/>
              </a:rPr>
              <a:t>7. ___________ cause/causes the most deaths in excavations.</a:t>
            </a:r>
          </a:p>
          <a:p>
            <a:pPr marL="342900" marR="0" lvl="0" indent="-342900">
              <a:lnSpc>
                <a:spcPct val="107000"/>
              </a:lnSpc>
              <a:spcBef>
                <a:spcPts val="0"/>
              </a:spcBef>
              <a:spcAft>
                <a:spcPts val="0"/>
              </a:spcAft>
              <a:buFont typeface="+mj-lt"/>
              <a:buAutoNum type="alphaLcPeriod"/>
            </a:pPr>
            <a:r>
              <a:rPr lang="en-US" sz="3800" dirty="0">
                <a:ea typeface="Calibri" panose="020F0502020204030204" pitchFamily="34" charset="0"/>
                <a:cs typeface="Times New Roman" panose="02020603050405020304" pitchFamily="18" charset="0"/>
              </a:rPr>
              <a:t>Underground utilities</a:t>
            </a:r>
          </a:p>
          <a:p>
            <a:pPr marL="342900" marR="0" lvl="0" indent="-342900">
              <a:lnSpc>
                <a:spcPct val="107000"/>
              </a:lnSpc>
              <a:spcBef>
                <a:spcPts val="0"/>
              </a:spcBef>
              <a:spcAft>
                <a:spcPts val="0"/>
              </a:spcAft>
              <a:buFont typeface="+mj-lt"/>
              <a:buAutoNum type="alphaLcPeriod"/>
            </a:pPr>
            <a:r>
              <a:rPr lang="en-US" sz="3800" dirty="0">
                <a:ea typeface="Calibri" panose="020F0502020204030204" pitchFamily="34" charset="0"/>
                <a:cs typeface="Times New Roman" panose="02020603050405020304" pitchFamily="18" charset="0"/>
              </a:rPr>
              <a:t>Water accumulation</a:t>
            </a:r>
          </a:p>
          <a:p>
            <a:pPr marL="342900" marR="0" lvl="0" indent="-342900">
              <a:lnSpc>
                <a:spcPct val="107000"/>
              </a:lnSpc>
              <a:spcBef>
                <a:spcPts val="0"/>
              </a:spcBef>
              <a:spcAft>
                <a:spcPts val="0"/>
              </a:spcAft>
              <a:buFont typeface="+mj-lt"/>
              <a:buAutoNum type="alphaLcPeriod"/>
            </a:pPr>
            <a:r>
              <a:rPr lang="en-US" sz="3800" dirty="0">
                <a:ea typeface="Calibri" panose="020F0502020204030204" pitchFamily="34" charset="0"/>
                <a:cs typeface="Times New Roman" panose="02020603050405020304" pitchFamily="18" charset="0"/>
              </a:rPr>
              <a:t>Cave ins</a:t>
            </a:r>
          </a:p>
          <a:p>
            <a:pPr marL="342900" marR="0" lvl="0" indent="-342900">
              <a:lnSpc>
                <a:spcPct val="107000"/>
              </a:lnSpc>
              <a:spcBef>
                <a:spcPts val="0"/>
              </a:spcBef>
              <a:spcAft>
                <a:spcPts val="800"/>
              </a:spcAft>
              <a:buFont typeface="+mj-lt"/>
              <a:buAutoNum type="alphaLcPeriod"/>
            </a:pPr>
            <a:r>
              <a:rPr lang="en-US" sz="3800" dirty="0">
                <a:ea typeface="Calibri" panose="020F0502020204030204" pitchFamily="34" charset="0"/>
                <a:cs typeface="Times New Roman" panose="02020603050405020304" pitchFamily="18" charset="0"/>
              </a:rPr>
              <a:t>Heavy equipment</a:t>
            </a:r>
          </a:p>
          <a:p>
            <a:endParaRPr lang="en-US" dirty="0"/>
          </a:p>
        </p:txBody>
      </p:sp>
      <p:sp>
        <p:nvSpPr>
          <p:cNvPr id="4" name="Slide Number Placeholder 3"/>
          <p:cNvSpPr>
            <a:spLocks noGrp="1"/>
          </p:cNvSpPr>
          <p:nvPr>
            <p:ph type="sldNum" sz="quarter" idx="12"/>
          </p:nvPr>
        </p:nvSpPr>
        <p:spPr/>
        <p:txBody>
          <a:bodyPr/>
          <a:lstStyle/>
          <a:p>
            <a:fld id="{5E779C6D-2D3D-407B-ABDD-AB2C83943F7F}" type="slidenum">
              <a:rPr lang="en-US" smtClean="0"/>
              <a:t>14</a:t>
            </a:fld>
            <a:endParaRPr lang="en-US"/>
          </a:p>
        </p:txBody>
      </p:sp>
    </p:spTree>
    <p:extLst>
      <p:ext uri="{BB962C8B-B14F-4D97-AF65-F5344CB8AC3E}">
        <p14:creationId xmlns:p14="http://schemas.microsoft.com/office/powerpoint/2010/main" val="1661030453"/>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39991"/>
            <a:ext cx="10972800" cy="1143000"/>
          </a:xfrm>
        </p:spPr>
        <p:txBody>
          <a:bodyPr/>
          <a:lstStyle/>
          <a:p>
            <a:pPr algn="ctr"/>
            <a:r>
              <a:rPr lang="en-US" dirty="0">
                <a:latin typeface="Arial Black" panose="020B0A04020102020204" pitchFamily="34" charset="0"/>
              </a:rPr>
              <a:t>References</a:t>
            </a:r>
          </a:p>
        </p:txBody>
      </p:sp>
      <p:sp>
        <p:nvSpPr>
          <p:cNvPr id="5" name="Content Placeholder 4">
            <a:extLst>
              <a:ext uri="{FF2B5EF4-FFF2-40B4-BE49-F238E27FC236}">
                <a16:creationId xmlns:a16="http://schemas.microsoft.com/office/drawing/2014/main" id="{0DA62E46-72B8-4D0B-A5A6-3EEAD6C4C2D4}"/>
              </a:ext>
            </a:extLst>
          </p:cNvPr>
          <p:cNvSpPr>
            <a:spLocks noGrp="1"/>
          </p:cNvSpPr>
          <p:nvPr>
            <p:ph idx="1"/>
          </p:nvPr>
        </p:nvSpPr>
        <p:spPr>
          <a:xfrm>
            <a:off x="689548" y="1349115"/>
            <a:ext cx="10664252" cy="4827848"/>
          </a:xfrm>
        </p:spPr>
        <p:txBody>
          <a:bodyPr>
            <a:normAutofit fontScale="40000" lnSpcReduction="20000"/>
          </a:bodyPr>
          <a:lstStyle/>
          <a:p>
            <a:pPr marL="0" indent="0">
              <a:lnSpc>
                <a:spcPct val="160000"/>
              </a:lnSpc>
              <a:buNone/>
            </a:pPr>
            <a:r>
              <a:rPr lang="en-US" dirty="0"/>
              <a:t>Bureau of Labor Statistics-</a:t>
            </a:r>
            <a:r>
              <a:rPr lang="en-US" dirty="0">
                <a:hlinkClick r:id="rId2"/>
              </a:rPr>
              <a:t>https://www.bls.gov/data/#injuries</a:t>
            </a:r>
            <a:endParaRPr lang="en-US" dirty="0"/>
          </a:p>
          <a:p>
            <a:pPr marL="0" indent="0">
              <a:lnSpc>
                <a:spcPct val="160000"/>
              </a:lnSpc>
              <a:buNone/>
            </a:pPr>
            <a:r>
              <a:rPr lang="en-US" dirty="0"/>
              <a:t>Occupational Safety &amp; Health Administration(OSHA), Trenching &amp; Excavation Hazards &amp; Solutions-</a:t>
            </a:r>
            <a:r>
              <a:rPr lang="en-US" u="sng" dirty="0">
                <a:hlinkClick r:id="rId3"/>
              </a:rPr>
              <a:t>https://www.osha.gov/SLTC/trenchingexcavation/solutions.html</a:t>
            </a:r>
            <a:r>
              <a:rPr lang="en-US" dirty="0"/>
              <a:t> </a:t>
            </a:r>
          </a:p>
          <a:p>
            <a:pPr marL="0" indent="0">
              <a:lnSpc>
                <a:spcPct val="160000"/>
              </a:lnSpc>
              <a:buNone/>
            </a:pPr>
            <a:r>
              <a:rPr lang="en-US" dirty="0"/>
              <a:t>OSHA, Fact Sheet-</a:t>
            </a:r>
            <a:r>
              <a:rPr lang="en-US" dirty="0">
                <a:hlinkClick r:id="rId4"/>
              </a:rPr>
              <a:t>https://www.osha.gov/OshDoc/data_Hurricane_Facts/trench_excavation_fs.pdf</a:t>
            </a:r>
            <a:endParaRPr lang="en-US" dirty="0"/>
          </a:p>
          <a:p>
            <a:pPr marL="0" indent="0">
              <a:lnSpc>
                <a:spcPct val="160000"/>
              </a:lnSpc>
              <a:buNone/>
            </a:pPr>
            <a:r>
              <a:rPr lang="en-US" dirty="0"/>
              <a:t>NIOSH Science Blog-</a:t>
            </a:r>
            <a:r>
              <a:rPr lang="en-US" dirty="0">
                <a:hlinkClick r:id="rId5"/>
              </a:rPr>
              <a:t>https://blogs-origin.cdc.gov/</a:t>
            </a:r>
            <a:r>
              <a:rPr lang="en-US" dirty="0" err="1">
                <a:hlinkClick r:id="rId5"/>
              </a:rPr>
              <a:t>niosh</a:t>
            </a:r>
            <a:r>
              <a:rPr lang="en-US" dirty="0">
                <a:hlinkClick r:id="rId5"/>
              </a:rPr>
              <a:t>-science-blog/2019/06/06/trenching/</a:t>
            </a:r>
            <a:endParaRPr lang="en-US" dirty="0"/>
          </a:p>
          <a:p>
            <a:pPr marL="0" indent="0">
              <a:lnSpc>
                <a:spcPct val="160000"/>
              </a:lnSpc>
              <a:buNone/>
            </a:pPr>
            <a:r>
              <a:rPr lang="en-US" dirty="0"/>
              <a:t>ELCOSH-</a:t>
            </a:r>
            <a:r>
              <a:rPr lang="en-US" dirty="0">
                <a:hlinkClick r:id="rId6"/>
              </a:rPr>
              <a:t>http://elcosh.org/</a:t>
            </a:r>
            <a:r>
              <a:rPr lang="en-US" dirty="0" err="1">
                <a:hlinkClick r:id="rId6"/>
              </a:rPr>
              <a:t>index.php</a:t>
            </a:r>
            <a:endParaRPr lang="en-US" dirty="0"/>
          </a:p>
          <a:p>
            <a:pPr marL="0" indent="0">
              <a:lnSpc>
                <a:spcPct val="160000"/>
              </a:lnSpc>
              <a:buNone/>
            </a:pPr>
            <a:r>
              <a:rPr lang="en-US" dirty="0"/>
              <a:t>CPWR-</a:t>
            </a:r>
            <a:r>
              <a:rPr lang="en-US" dirty="0">
                <a:hlinkClick r:id="rId7"/>
              </a:rPr>
              <a:t>https://www.cpwr.com/trench-safety</a:t>
            </a:r>
            <a:endParaRPr lang="en-US" dirty="0"/>
          </a:p>
          <a:p>
            <a:pPr marL="0" indent="0">
              <a:lnSpc>
                <a:spcPct val="160000"/>
              </a:lnSpc>
              <a:buNone/>
            </a:pPr>
            <a:r>
              <a:rPr lang="en-US" dirty="0"/>
              <a:t>OSHA Regulations, 1926.650-</a:t>
            </a:r>
            <a:r>
              <a:rPr lang="en-US" u="sng" dirty="0">
                <a:hlinkClick r:id="rId8"/>
              </a:rPr>
              <a:t>https://www.osha.gov/laws-regs/regulations/standardnumber/1926</a:t>
            </a:r>
            <a:r>
              <a:rPr lang="en-US" dirty="0"/>
              <a:t> </a:t>
            </a:r>
          </a:p>
          <a:p>
            <a:pPr marL="0" indent="0">
              <a:lnSpc>
                <a:spcPct val="160000"/>
              </a:lnSpc>
              <a:buNone/>
            </a:pPr>
            <a:r>
              <a:rPr lang="en-US" dirty="0"/>
              <a:t>OSHA Recommended Practices for Safety and Health Programs </a:t>
            </a:r>
            <a:r>
              <a:rPr lang="en-US" dirty="0">
                <a:hlinkClick r:id="rId9"/>
              </a:rPr>
              <a:t>https://www.osha.gov/shpguidelines/management-leadership.html</a:t>
            </a:r>
            <a:endParaRPr lang="en-US" dirty="0"/>
          </a:p>
          <a:p>
            <a:pPr marL="0" indent="0">
              <a:lnSpc>
                <a:spcPct val="160000"/>
              </a:lnSpc>
              <a:buNone/>
            </a:pPr>
            <a:r>
              <a:rPr lang="en-US" dirty="0"/>
              <a:t>OSHA’s Safe + Sound webpage </a:t>
            </a:r>
            <a:r>
              <a:rPr lang="en-US" dirty="0">
                <a:hlinkClick r:id="rId10"/>
              </a:rPr>
              <a:t>https://www.osha.gov/safeandsound/safety-and-health-programs.html</a:t>
            </a:r>
            <a:endParaRPr lang="en-US" dirty="0"/>
          </a:p>
        </p:txBody>
      </p:sp>
      <p:sp>
        <p:nvSpPr>
          <p:cNvPr id="3" name="Slide Number Placeholder 2">
            <a:extLst>
              <a:ext uri="{FF2B5EF4-FFF2-40B4-BE49-F238E27FC236}">
                <a16:creationId xmlns:a16="http://schemas.microsoft.com/office/drawing/2014/main" id="{D431B844-5534-4DE3-A10D-BB89763AF045}"/>
              </a:ext>
            </a:extLst>
          </p:cNvPr>
          <p:cNvSpPr>
            <a:spLocks noGrp="1"/>
          </p:cNvSpPr>
          <p:nvPr>
            <p:ph type="sldNum" sz="quarter" idx="12"/>
          </p:nvPr>
        </p:nvSpPr>
        <p:spPr/>
        <p:txBody>
          <a:bodyPr/>
          <a:lstStyle/>
          <a:p>
            <a:fld id="{5E779C6D-2D3D-407B-ABDD-AB2C83943F7F}" type="slidenum">
              <a:rPr lang="en-US" smtClean="0"/>
              <a:t>140</a:t>
            </a:fld>
            <a:endParaRPr lang="en-US"/>
          </a:p>
        </p:txBody>
      </p:sp>
    </p:spTree>
    <p:extLst>
      <p:ext uri="{BB962C8B-B14F-4D97-AF65-F5344CB8AC3E}">
        <p14:creationId xmlns:p14="http://schemas.microsoft.com/office/powerpoint/2010/main" val="34180915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prstClr val="black"/>
                </a:solidFill>
                <a:latin typeface="Arial Black" panose="020B0A04020102020204" pitchFamily="34" charset="0"/>
              </a:rPr>
              <a:t>Pre-Assessment (Q8)</a:t>
            </a:r>
            <a:endParaRPr lang="en-US" dirty="0"/>
          </a:p>
        </p:txBody>
      </p:sp>
      <p:sp>
        <p:nvSpPr>
          <p:cNvPr id="3" name="Content Placeholder 2"/>
          <p:cNvSpPr>
            <a:spLocks noGrp="1"/>
          </p:cNvSpPr>
          <p:nvPr>
            <p:ph idx="1"/>
          </p:nvPr>
        </p:nvSpPr>
        <p:spPr/>
        <p:txBody>
          <a:bodyPr>
            <a:normAutofit fontScale="92500"/>
          </a:bodyPr>
          <a:lstStyle/>
          <a:p>
            <a:pPr marL="0" marR="0" lvl="0" indent="0">
              <a:lnSpc>
                <a:spcPct val="107000"/>
              </a:lnSpc>
              <a:spcBef>
                <a:spcPts val="0"/>
              </a:spcBef>
              <a:spcAft>
                <a:spcPts val="0"/>
              </a:spcAft>
              <a:buNone/>
            </a:pPr>
            <a:r>
              <a:rPr lang="en-US" sz="3800" dirty="0">
                <a:ea typeface="Calibri" panose="020F0502020204030204" pitchFamily="34" charset="0"/>
                <a:cs typeface="Times New Roman" panose="02020603050405020304" pitchFamily="18" charset="0"/>
              </a:rPr>
              <a:t>8. In excavations deeper than 4’ a means of exit _________.</a:t>
            </a:r>
          </a:p>
          <a:p>
            <a:pPr marL="342900" marR="0" lvl="0" indent="-342900">
              <a:lnSpc>
                <a:spcPct val="107000"/>
              </a:lnSpc>
              <a:spcBef>
                <a:spcPts val="0"/>
              </a:spcBef>
              <a:spcAft>
                <a:spcPts val="0"/>
              </a:spcAft>
              <a:buFont typeface="+mj-lt"/>
              <a:buAutoNum type="alphaLcPeriod"/>
            </a:pPr>
            <a:r>
              <a:rPr lang="en-US" sz="3800" dirty="0">
                <a:ea typeface="Calibri" panose="020F0502020204030204" pitchFamily="34" charset="0"/>
                <a:cs typeface="Times New Roman" panose="02020603050405020304" pitchFamily="18" charset="0"/>
              </a:rPr>
              <a:t>Is not needed</a:t>
            </a:r>
          </a:p>
          <a:p>
            <a:pPr marL="342900" marR="0" lvl="0" indent="-342900">
              <a:lnSpc>
                <a:spcPct val="107000"/>
              </a:lnSpc>
              <a:spcBef>
                <a:spcPts val="0"/>
              </a:spcBef>
              <a:spcAft>
                <a:spcPts val="0"/>
              </a:spcAft>
              <a:buFont typeface="+mj-lt"/>
              <a:buAutoNum type="alphaLcPeriod"/>
            </a:pPr>
            <a:r>
              <a:rPr lang="en-US" sz="3800" dirty="0">
                <a:ea typeface="Calibri" panose="020F0502020204030204" pitchFamily="34" charset="0"/>
                <a:cs typeface="Times New Roman" panose="02020603050405020304" pitchFamily="18" charset="0"/>
              </a:rPr>
              <a:t>Must be located within 100’ of workers</a:t>
            </a:r>
          </a:p>
          <a:p>
            <a:pPr marL="342900" marR="0" lvl="0" indent="-342900">
              <a:lnSpc>
                <a:spcPct val="107000"/>
              </a:lnSpc>
              <a:spcBef>
                <a:spcPts val="0"/>
              </a:spcBef>
              <a:spcAft>
                <a:spcPts val="0"/>
              </a:spcAft>
              <a:buFont typeface="+mj-lt"/>
              <a:buAutoNum type="alphaLcPeriod"/>
            </a:pPr>
            <a:r>
              <a:rPr lang="en-US" sz="3800" dirty="0">
                <a:ea typeface="Calibri" panose="020F0502020204030204" pitchFamily="34" charset="0"/>
                <a:cs typeface="Times New Roman" panose="02020603050405020304" pitchFamily="18" charset="0"/>
              </a:rPr>
              <a:t>Must be located within 200’ of workers</a:t>
            </a:r>
          </a:p>
          <a:p>
            <a:pPr marL="342900" marR="0" lvl="0" indent="-342900">
              <a:lnSpc>
                <a:spcPct val="107000"/>
              </a:lnSpc>
              <a:spcBef>
                <a:spcPts val="0"/>
              </a:spcBef>
              <a:spcAft>
                <a:spcPts val="800"/>
              </a:spcAft>
              <a:buFont typeface="+mj-lt"/>
              <a:buAutoNum type="alphaLcPeriod"/>
            </a:pPr>
            <a:r>
              <a:rPr lang="en-US" sz="3800" dirty="0">
                <a:ea typeface="Calibri" panose="020F0502020204030204" pitchFamily="34" charset="0"/>
                <a:cs typeface="Times New Roman" panose="02020603050405020304" pitchFamily="18" charset="0"/>
              </a:rPr>
              <a:t>Must be located within 25’ of workers</a:t>
            </a:r>
          </a:p>
          <a:p>
            <a:endParaRPr lang="en-US" dirty="0"/>
          </a:p>
        </p:txBody>
      </p:sp>
      <p:sp>
        <p:nvSpPr>
          <p:cNvPr id="4" name="Slide Number Placeholder 3"/>
          <p:cNvSpPr>
            <a:spLocks noGrp="1"/>
          </p:cNvSpPr>
          <p:nvPr>
            <p:ph type="sldNum" sz="quarter" idx="12"/>
          </p:nvPr>
        </p:nvSpPr>
        <p:spPr/>
        <p:txBody>
          <a:bodyPr/>
          <a:lstStyle/>
          <a:p>
            <a:fld id="{5E779C6D-2D3D-407B-ABDD-AB2C83943F7F}" type="slidenum">
              <a:rPr lang="en-US" smtClean="0"/>
              <a:t>15</a:t>
            </a:fld>
            <a:endParaRPr lang="en-US"/>
          </a:p>
        </p:txBody>
      </p:sp>
    </p:spTree>
    <p:extLst>
      <p:ext uri="{BB962C8B-B14F-4D97-AF65-F5344CB8AC3E}">
        <p14:creationId xmlns:p14="http://schemas.microsoft.com/office/powerpoint/2010/main" val="7155221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prstClr val="black"/>
                </a:solidFill>
                <a:latin typeface="Arial Black" panose="020B0A04020102020204" pitchFamily="34" charset="0"/>
              </a:rPr>
              <a:t>Pre-Assessment (Q9)</a:t>
            </a:r>
            <a:endParaRPr lang="en-US" dirty="0"/>
          </a:p>
        </p:txBody>
      </p:sp>
      <p:sp>
        <p:nvSpPr>
          <p:cNvPr id="3" name="Content Placeholder 2"/>
          <p:cNvSpPr>
            <a:spLocks noGrp="1"/>
          </p:cNvSpPr>
          <p:nvPr>
            <p:ph idx="1"/>
          </p:nvPr>
        </p:nvSpPr>
        <p:spPr/>
        <p:txBody>
          <a:bodyPr>
            <a:normAutofit fontScale="77500" lnSpcReduction="20000"/>
          </a:bodyPr>
          <a:lstStyle/>
          <a:p>
            <a:pPr marL="0" marR="0" lvl="0" indent="0">
              <a:lnSpc>
                <a:spcPct val="107000"/>
              </a:lnSpc>
              <a:spcBef>
                <a:spcPts val="0"/>
              </a:spcBef>
              <a:spcAft>
                <a:spcPts val="0"/>
              </a:spcAft>
              <a:buNone/>
            </a:pPr>
            <a:r>
              <a:rPr lang="en-US" sz="4400" dirty="0">
                <a:ea typeface="Calibri" panose="020F0502020204030204" pitchFamily="34" charset="0"/>
                <a:cs typeface="Times New Roman" panose="02020603050405020304" pitchFamily="18" charset="0"/>
              </a:rPr>
              <a:t>9. Which of the following statements is not true about Type C soil:</a:t>
            </a:r>
          </a:p>
          <a:p>
            <a:pPr marL="342900" marR="0" lvl="0" indent="-342900">
              <a:lnSpc>
                <a:spcPct val="107000"/>
              </a:lnSpc>
              <a:spcBef>
                <a:spcPts val="0"/>
              </a:spcBef>
              <a:spcAft>
                <a:spcPts val="0"/>
              </a:spcAft>
              <a:buFont typeface="+mj-lt"/>
              <a:buAutoNum type="alphaLcPeriod"/>
            </a:pPr>
            <a:r>
              <a:rPr lang="en-US" sz="4400" dirty="0">
                <a:ea typeface="Calibri" panose="020F0502020204030204" pitchFamily="34" charset="0"/>
                <a:cs typeface="Times New Roman" panose="02020603050405020304" pitchFamily="18" charset="0"/>
              </a:rPr>
              <a:t>If type is unknown, you should assume all soil is Type C</a:t>
            </a:r>
          </a:p>
          <a:p>
            <a:pPr marL="342900" marR="0" lvl="0" indent="-342900">
              <a:lnSpc>
                <a:spcPct val="107000"/>
              </a:lnSpc>
              <a:spcBef>
                <a:spcPts val="0"/>
              </a:spcBef>
              <a:spcAft>
                <a:spcPts val="0"/>
              </a:spcAft>
              <a:buFont typeface="+mj-lt"/>
              <a:buAutoNum type="alphaLcPeriod"/>
            </a:pPr>
            <a:r>
              <a:rPr lang="en-US" sz="4400" dirty="0">
                <a:ea typeface="Calibri" panose="020F0502020204030204" pitchFamily="34" charset="0"/>
                <a:cs typeface="Times New Roman" panose="02020603050405020304" pitchFamily="18" charset="0"/>
              </a:rPr>
              <a:t>If sloped, it requires an angle of 34°</a:t>
            </a:r>
          </a:p>
          <a:p>
            <a:pPr marL="342900" marR="0" lvl="0" indent="-342900">
              <a:lnSpc>
                <a:spcPct val="107000"/>
              </a:lnSpc>
              <a:spcBef>
                <a:spcPts val="0"/>
              </a:spcBef>
              <a:spcAft>
                <a:spcPts val="0"/>
              </a:spcAft>
              <a:buFont typeface="+mj-lt"/>
              <a:buAutoNum type="alphaLcPeriod"/>
            </a:pPr>
            <a:r>
              <a:rPr lang="en-US" sz="4400" dirty="0">
                <a:ea typeface="Calibri" panose="020F0502020204030204" pitchFamily="34" charset="0"/>
                <a:cs typeface="Times New Roman" panose="02020603050405020304" pitchFamily="18" charset="0"/>
              </a:rPr>
              <a:t>It can be benched</a:t>
            </a:r>
          </a:p>
          <a:p>
            <a:pPr marL="342900" marR="0" lvl="0" indent="-342900">
              <a:lnSpc>
                <a:spcPct val="107000"/>
              </a:lnSpc>
              <a:spcBef>
                <a:spcPts val="0"/>
              </a:spcBef>
              <a:spcAft>
                <a:spcPts val="800"/>
              </a:spcAft>
              <a:buFont typeface="+mj-lt"/>
              <a:buAutoNum type="alphaLcPeriod"/>
            </a:pPr>
            <a:r>
              <a:rPr lang="en-US" sz="4400" dirty="0">
                <a:ea typeface="Calibri" panose="020F0502020204030204" pitchFamily="34" charset="0"/>
                <a:cs typeface="Times New Roman" panose="02020603050405020304" pitchFamily="18" charset="0"/>
              </a:rPr>
              <a:t>Type C soil is usually very loose and prone to cave in</a:t>
            </a:r>
          </a:p>
          <a:p>
            <a:endParaRPr lang="en-US" dirty="0"/>
          </a:p>
        </p:txBody>
      </p:sp>
      <p:sp>
        <p:nvSpPr>
          <p:cNvPr id="4" name="Slide Number Placeholder 3"/>
          <p:cNvSpPr>
            <a:spLocks noGrp="1"/>
          </p:cNvSpPr>
          <p:nvPr>
            <p:ph type="sldNum" sz="quarter" idx="12"/>
          </p:nvPr>
        </p:nvSpPr>
        <p:spPr/>
        <p:txBody>
          <a:bodyPr/>
          <a:lstStyle/>
          <a:p>
            <a:fld id="{5E779C6D-2D3D-407B-ABDD-AB2C83943F7F}" type="slidenum">
              <a:rPr lang="en-US" smtClean="0"/>
              <a:t>16</a:t>
            </a:fld>
            <a:endParaRPr lang="en-US"/>
          </a:p>
        </p:txBody>
      </p:sp>
    </p:spTree>
    <p:extLst>
      <p:ext uri="{BB962C8B-B14F-4D97-AF65-F5344CB8AC3E}">
        <p14:creationId xmlns:p14="http://schemas.microsoft.com/office/powerpoint/2010/main" val="26071360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prstClr val="black"/>
                </a:solidFill>
                <a:latin typeface="Arial Black" panose="020B0A04020102020204" pitchFamily="34" charset="0"/>
              </a:rPr>
              <a:t>Pre-Assessment (Q10)</a:t>
            </a:r>
            <a:endParaRPr lang="en-US" dirty="0"/>
          </a:p>
        </p:txBody>
      </p:sp>
      <p:sp>
        <p:nvSpPr>
          <p:cNvPr id="3" name="Content Placeholder 2"/>
          <p:cNvSpPr>
            <a:spLocks noGrp="1"/>
          </p:cNvSpPr>
          <p:nvPr>
            <p:ph idx="1"/>
          </p:nvPr>
        </p:nvSpPr>
        <p:spPr/>
        <p:txBody>
          <a:bodyPr>
            <a:normAutofit fontScale="85000" lnSpcReduction="20000"/>
          </a:bodyPr>
          <a:lstStyle/>
          <a:p>
            <a:pPr marL="0" marR="0" lvl="0" indent="0">
              <a:lnSpc>
                <a:spcPct val="107000"/>
              </a:lnSpc>
              <a:spcBef>
                <a:spcPts val="0"/>
              </a:spcBef>
              <a:spcAft>
                <a:spcPts val="0"/>
              </a:spcAft>
              <a:buNone/>
            </a:pPr>
            <a:r>
              <a:rPr lang="en-US" sz="4200" dirty="0">
                <a:ea typeface="Calibri" panose="020F0502020204030204" pitchFamily="34" charset="0"/>
                <a:cs typeface="Times New Roman" panose="02020603050405020304" pitchFamily="18" charset="0"/>
              </a:rPr>
              <a:t>10. ______________ involves angling back the material in a continuous plane.</a:t>
            </a:r>
          </a:p>
          <a:p>
            <a:pPr marL="342900" marR="0" lvl="0" indent="-342900">
              <a:lnSpc>
                <a:spcPct val="107000"/>
              </a:lnSpc>
              <a:spcBef>
                <a:spcPts val="0"/>
              </a:spcBef>
              <a:spcAft>
                <a:spcPts val="0"/>
              </a:spcAft>
              <a:buFont typeface="+mj-lt"/>
              <a:buAutoNum type="alphaLcPeriod"/>
            </a:pPr>
            <a:r>
              <a:rPr lang="en-US" sz="4200" dirty="0">
                <a:ea typeface="Calibri" panose="020F0502020204030204" pitchFamily="34" charset="0"/>
                <a:cs typeface="Times New Roman" panose="02020603050405020304" pitchFamily="18" charset="0"/>
              </a:rPr>
              <a:t>Shoring</a:t>
            </a:r>
          </a:p>
          <a:p>
            <a:pPr marL="342900" marR="0" lvl="0" indent="-342900">
              <a:lnSpc>
                <a:spcPct val="107000"/>
              </a:lnSpc>
              <a:spcBef>
                <a:spcPts val="0"/>
              </a:spcBef>
              <a:spcAft>
                <a:spcPts val="0"/>
              </a:spcAft>
              <a:buFont typeface="+mj-lt"/>
              <a:buAutoNum type="alphaLcPeriod"/>
            </a:pPr>
            <a:r>
              <a:rPr lang="en-US" sz="4200" dirty="0">
                <a:ea typeface="Calibri" panose="020F0502020204030204" pitchFamily="34" charset="0"/>
                <a:cs typeface="Times New Roman" panose="02020603050405020304" pitchFamily="18" charset="0"/>
              </a:rPr>
              <a:t>Shielding</a:t>
            </a:r>
          </a:p>
          <a:p>
            <a:pPr marL="342900" marR="0" lvl="0" indent="-342900">
              <a:lnSpc>
                <a:spcPct val="107000"/>
              </a:lnSpc>
              <a:spcBef>
                <a:spcPts val="0"/>
              </a:spcBef>
              <a:spcAft>
                <a:spcPts val="0"/>
              </a:spcAft>
              <a:buFont typeface="+mj-lt"/>
              <a:buAutoNum type="alphaLcPeriod"/>
            </a:pPr>
            <a:r>
              <a:rPr lang="en-US" sz="4200" dirty="0">
                <a:ea typeface="Calibri" panose="020F0502020204030204" pitchFamily="34" charset="0"/>
                <a:cs typeface="Times New Roman" panose="02020603050405020304" pitchFamily="18" charset="0"/>
              </a:rPr>
              <a:t>Sloping</a:t>
            </a:r>
          </a:p>
          <a:p>
            <a:pPr marL="342900" marR="0" lvl="0" indent="-342900">
              <a:lnSpc>
                <a:spcPct val="107000"/>
              </a:lnSpc>
              <a:spcBef>
                <a:spcPts val="0"/>
              </a:spcBef>
              <a:spcAft>
                <a:spcPts val="800"/>
              </a:spcAft>
              <a:buFont typeface="+mj-lt"/>
              <a:buAutoNum type="alphaLcPeriod"/>
            </a:pPr>
            <a:r>
              <a:rPr lang="en-US" sz="4200" dirty="0">
                <a:ea typeface="Calibri" panose="020F0502020204030204" pitchFamily="34" charset="0"/>
                <a:cs typeface="Times New Roman" panose="02020603050405020304" pitchFamily="18" charset="0"/>
              </a:rPr>
              <a:t>Benching</a:t>
            </a:r>
          </a:p>
          <a:p>
            <a:endParaRPr lang="en-US" dirty="0"/>
          </a:p>
        </p:txBody>
      </p:sp>
      <p:sp>
        <p:nvSpPr>
          <p:cNvPr id="4" name="Slide Number Placeholder 3"/>
          <p:cNvSpPr>
            <a:spLocks noGrp="1"/>
          </p:cNvSpPr>
          <p:nvPr>
            <p:ph type="sldNum" sz="quarter" idx="12"/>
          </p:nvPr>
        </p:nvSpPr>
        <p:spPr/>
        <p:txBody>
          <a:bodyPr/>
          <a:lstStyle/>
          <a:p>
            <a:fld id="{5E779C6D-2D3D-407B-ABDD-AB2C83943F7F}" type="slidenum">
              <a:rPr lang="en-US" smtClean="0"/>
              <a:t>17</a:t>
            </a:fld>
            <a:endParaRPr lang="en-US"/>
          </a:p>
        </p:txBody>
      </p:sp>
    </p:spTree>
    <p:extLst>
      <p:ext uri="{BB962C8B-B14F-4D97-AF65-F5344CB8AC3E}">
        <p14:creationId xmlns:p14="http://schemas.microsoft.com/office/powerpoint/2010/main" val="19513036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9918" y="136525"/>
            <a:ext cx="10515600" cy="1325563"/>
          </a:xfrm>
        </p:spPr>
        <p:txBody>
          <a:bodyPr/>
          <a:lstStyle/>
          <a:p>
            <a:pPr algn="ctr"/>
            <a:r>
              <a:rPr lang="en-US" dirty="0">
                <a:latin typeface="Arial Black" panose="020B0A04020102020204" pitchFamily="34" charset="0"/>
              </a:rPr>
              <a:t>Worker Rights</a:t>
            </a:r>
          </a:p>
        </p:txBody>
      </p:sp>
      <p:sp>
        <p:nvSpPr>
          <p:cNvPr id="3" name="Content Placeholder 2"/>
          <p:cNvSpPr>
            <a:spLocks noGrp="1"/>
          </p:cNvSpPr>
          <p:nvPr>
            <p:ph idx="1"/>
          </p:nvPr>
        </p:nvSpPr>
        <p:spPr>
          <a:xfrm>
            <a:off x="838200" y="1959173"/>
            <a:ext cx="10515600" cy="4186794"/>
          </a:xfrm>
        </p:spPr>
        <p:txBody>
          <a:bodyPr>
            <a:normAutofit lnSpcReduction="10000"/>
          </a:bodyPr>
          <a:lstStyle/>
          <a:p>
            <a:pPr marL="457200" lvl="1" indent="0">
              <a:spcBef>
                <a:spcPts val="600"/>
              </a:spcBef>
              <a:spcAft>
                <a:spcPts val="1200"/>
              </a:spcAft>
              <a:buNone/>
            </a:pPr>
            <a:r>
              <a:rPr lang="en-US" sz="3200" dirty="0"/>
              <a:t>Workers have the right to:</a:t>
            </a:r>
          </a:p>
          <a:p>
            <a:pPr lvl="1">
              <a:spcBef>
                <a:spcPts val="600"/>
              </a:spcBef>
              <a:spcAft>
                <a:spcPts val="1200"/>
              </a:spcAft>
            </a:pPr>
            <a:r>
              <a:rPr lang="en-US" sz="3200" dirty="0"/>
              <a:t>A Safe Workplace</a:t>
            </a:r>
          </a:p>
          <a:p>
            <a:pPr lvl="1">
              <a:spcBef>
                <a:spcPts val="600"/>
              </a:spcBef>
              <a:spcAft>
                <a:spcPts val="1200"/>
              </a:spcAft>
            </a:pPr>
            <a:r>
              <a:rPr lang="en-US" sz="3200" dirty="0"/>
              <a:t>Certain employer provided information</a:t>
            </a:r>
          </a:p>
          <a:p>
            <a:pPr lvl="1">
              <a:spcBef>
                <a:spcPts val="600"/>
              </a:spcBef>
              <a:spcAft>
                <a:spcPts val="1200"/>
              </a:spcAft>
            </a:pPr>
            <a:r>
              <a:rPr lang="en-US" sz="3200" dirty="0"/>
              <a:t>Make safety complaints</a:t>
            </a:r>
          </a:p>
          <a:p>
            <a:pPr lvl="1">
              <a:spcBef>
                <a:spcPts val="600"/>
              </a:spcBef>
              <a:spcAft>
                <a:spcPts val="1200"/>
              </a:spcAft>
            </a:pPr>
            <a:r>
              <a:rPr lang="en-US" sz="3200" dirty="0"/>
              <a:t>Receive training</a:t>
            </a:r>
          </a:p>
          <a:p>
            <a:pPr lvl="1">
              <a:spcBef>
                <a:spcPts val="600"/>
              </a:spcBef>
              <a:spcAft>
                <a:spcPts val="1200"/>
              </a:spcAft>
            </a:pPr>
            <a:r>
              <a:rPr lang="en-US" sz="3200" dirty="0"/>
              <a:t>Participate in OSHA inspections</a:t>
            </a:r>
          </a:p>
          <a:p>
            <a:pPr marL="457200" lvl="1" indent="0">
              <a:buNone/>
            </a:pPr>
            <a:endParaRPr lang="en-US" sz="3200" dirty="0"/>
          </a:p>
        </p:txBody>
      </p:sp>
      <p:sp>
        <p:nvSpPr>
          <p:cNvPr id="4" name="Slide Number Placeholder 3">
            <a:extLst>
              <a:ext uri="{FF2B5EF4-FFF2-40B4-BE49-F238E27FC236}">
                <a16:creationId xmlns:a16="http://schemas.microsoft.com/office/drawing/2014/main" id="{4580FF47-38E7-40D9-9305-48A3BD3BAA5E}"/>
              </a:ext>
            </a:extLst>
          </p:cNvPr>
          <p:cNvSpPr>
            <a:spLocks noGrp="1"/>
          </p:cNvSpPr>
          <p:nvPr>
            <p:ph type="sldNum" sz="quarter" idx="12"/>
          </p:nvPr>
        </p:nvSpPr>
        <p:spPr/>
        <p:txBody>
          <a:bodyPr/>
          <a:lstStyle/>
          <a:p>
            <a:fld id="{5E779C6D-2D3D-407B-ABDD-AB2C83943F7F}" type="slidenum">
              <a:rPr lang="en-US" smtClean="0"/>
              <a:t>18</a:t>
            </a:fld>
            <a:endParaRPr lang="en-US"/>
          </a:p>
        </p:txBody>
      </p:sp>
    </p:spTree>
    <p:extLst>
      <p:ext uri="{BB962C8B-B14F-4D97-AF65-F5344CB8AC3E}">
        <p14:creationId xmlns:p14="http://schemas.microsoft.com/office/powerpoint/2010/main" val="19888563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9918" y="136525"/>
            <a:ext cx="10515600" cy="1325563"/>
          </a:xfrm>
        </p:spPr>
        <p:txBody>
          <a:bodyPr/>
          <a:lstStyle/>
          <a:p>
            <a:pPr algn="ctr"/>
            <a:r>
              <a:rPr lang="en-US" dirty="0">
                <a:latin typeface="Arial Black" panose="020B0A04020102020204" pitchFamily="34" charset="0"/>
              </a:rPr>
              <a:t>Worker Rights</a:t>
            </a:r>
          </a:p>
        </p:txBody>
      </p:sp>
      <p:sp>
        <p:nvSpPr>
          <p:cNvPr id="3" name="Content Placeholder 2"/>
          <p:cNvSpPr>
            <a:spLocks noGrp="1"/>
          </p:cNvSpPr>
          <p:nvPr>
            <p:ph idx="1"/>
          </p:nvPr>
        </p:nvSpPr>
        <p:spPr>
          <a:xfrm>
            <a:off x="838200" y="1959173"/>
            <a:ext cx="10515600" cy="4186794"/>
          </a:xfrm>
        </p:spPr>
        <p:txBody>
          <a:bodyPr>
            <a:normAutofit/>
          </a:bodyPr>
          <a:lstStyle/>
          <a:p>
            <a:pPr marL="457200" lvl="1" indent="0">
              <a:spcBef>
                <a:spcPts val="600"/>
              </a:spcBef>
              <a:spcAft>
                <a:spcPts val="1200"/>
              </a:spcAft>
              <a:buNone/>
            </a:pPr>
            <a:r>
              <a:rPr lang="en-US" sz="3200" dirty="0"/>
              <a:t>Workers have the right to:</a:t>
            </a:r>
          </a:p>
          <a:p>
            <a:pPr lvl="1">
              <a:spcBef>
                <a:spcPts val="600"/>
              </a:spcBef>
              <a:spcAft>
                <a:spcPts val="1200"/>
              </a:spcAft>
            </a:pPr>
            <a:r>
              <a:rPr lang="en-US" sz="3200" dirty="0"/>
              <a:t>Refuse to perform dangerous work</a:t>
            </a:r>
          </a:p>
          <a:p>
            <a:pPr lvl="1">
              <a:spcBef>
                <a:spcPts val="600"/>
              </a:spcBef>
              <a:spcAft>
                <a:spcPts val="1200"/>
              </a:spcAft>
            </a:pPr>
            <a:r>
              <a:rPr lang="en-US" sz="3200" dirty="0"/>
              <a:t>Examine OSHA records</a:t>
            </a:r>
          </a:p>
          <a:p>
            <a:pPr lvl="1">
              <a:spcBef>
                <a:spcPts val="600"/>
              </a:spcBef>
              <a:spcAft>
                <a:spcPts val="1200"/>
              </a:spcAft>
            </a:pPr>
            <a:r>
              <a:rPr lang="en-US" sz="3200" dirty="0"/>
              <a:t>Hazardous chemical information</a:t>
            </a:r>
          </a:p>
          <a:p>
            <a:pPr lvl="1">
              <a:spcBef>
                <a:spcPts val="600"/>
              </a:spcBef>
              <a:spcAft>
                <a:spcPts val="1200"/>
              </a:spcAft>
            </a:pPr>
            <a:r>
              <a:rPr lang="en-US" sz="3200" dirty="0"/>
              <a:t>Medical records</a:t>
            </a:r>
          </a:p>
          <a:p>
            <a:pPr marL="457200" lvl="1" indent="0">
              <a:buNone/>
            </a:pPr>
            <a:endParaRPr lang="en-US" sz="3200" dirty="0"/>
          </a:p>
        </p:txBody>
      </p:sp>
      <p:sp>
        <p:nvSpPr>
          <p:cNvPr id="4" name="Slide Number Placeholder 3">
            <a:extLst>
              <a:ext uri="{FF2B5EF4-FFF2-40B4-BE49-F238E27FC236}">
                <a16:creationId xmlns:a16="http://schemas.microsoft.com/office/drawing/2014/main" id="{4580FF47-38E7-40D9-9305-48A3BD3BAA5E}"/>
              </a:ext>
            </a:extLst>
          </p:cNvPr>
          <p:cNvSpPr>
            <a:spLocks noGrp="1"/>
          </p:cNvSpPr>
          <p:nvPr>
            <p:ph type="sldNum" sz="quarter" idx="12"/>
          </p:nvPr>
        </p:nvSpPr>
        <p:spPr/>
        <p:txBody>
          <a:bodyPr/>
          <a:lstStyle/>
          <a:p>
            <a:fld id="{5E779C6D-2D3D-407B-ABDD-AB2C83943F7F}" type="slidenum">
              <a:rPr lang="en-US" smtClean="0"/>
              <a:t>19</a:t>
            </a:fld>
            <a:endParaRPr lang="en-US"/>
          </a:p>
        </p:txBody>
      </p:sp>
    </p:spTree>
    <p:extLst>
      <p:ext uri="{BB962C8B-B14F-4D97-AF65-F5344CB8AC3E}">
        <p14:creationId xmlns:p14="http://schemas.microsoft.com/office/powerpoint/2010/main" val="32810843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AF26681-55A8-4278-807C-DAB61F3C5234}"/>
              </a:ext>
            </a:extLst>
          </p:cNvPr>
          <p:cNvSpPr>
            <a:spLocks noGrp="1"/>
          </p:cNvSpPr>
          <p:nvPr>
            <p:ph idx="1"/>
          </p:nvPr>
        </p:nvSpPr>
        <p:spPr>
          <a:xfrm>
            <a:off x="838200" y="1985238"/>
            <a:ext cx="10515600" cy="2887523"/>
          </a:xfrm>
        </p:spPr>
        <p:txBody>
          <a:bodyPr>
            <a:normAutofit fontScale="70000" lnSpcReduction="20000"/>
          </a:bodyPr>
          <a:lstStyle/>
          <a:p>
            <a:pPr marL="0" indent="0">
              <a:buNone/>
            </a:pPr>
            <a:r>
              <a:rPr lang="en-US" dirty="0"/>
              <a:t>This material was produced under grant number SH-05166-SH9  from the Occupational Safety and Health Administration, U.S. Department of Labor. It does not necessarily reflect the views or policies of the U.S. Department of Labor, nor does mention of trade names, commercial products, or organizations imply endorsement by the U.S. Government.</a:t>
            </a:r>
          </a:p>
          <a:p>
            <a:pPr marL="0" indent="0">
              <a:buNone/>
            </a:pPr>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925465EA-FF5F-42D5-AB12-988F3D3ADBB9}"/>
              </a:ext>
            </a:extLst>
          </p:cNvPr>
          <p:cNvSpPr>
            <a:spLocks noGrp="1"/>
          </p:cNvSpPr>
          <p:nvPr>
            <p:ph type="sldNum" sz="quarter" idx="12"/>
          </p:nvPr>
        </p:nvSpPr>
        <p:spPr/>
        <p:txBody>
          <a:bodyPr/>
          <a:lstStyle/>
          <a:p>
            <a:fld id="{5E779C6D-2D3D-407B-ABDD-AB2C83943F7F}" type="slidenum">
              <a:rPr lang="en-US" smtClean="0"/>
              <a:t>2</a:t>
            </a:fld>
            <a:endParaRPr lang="en-US"/>
          </a:p>
        </p:txBody>
      </p:sp>
      <p:sp>
        <p:nvSpPr>
          <p:cNvPr id="5" name="Title 1">
            <a:extLst>
              <a:ext uri="{FF2B5EF4-FFF2-40B4-BE49-F238E27FC236}">
                <a16:creationId xmlns:a16="http://schemas.microsoft.com/office/drawing/2014/main" id="{01657CD9-2E79-4929-80FA-9D9ABF9BD26C}"/>
              </a:ext>
            </a:extLst>
          </p:cNvPr>
          <p:cNvSpPr>
            <a:spLocks noGrp="1"/>
          </p:cNvSpPr>
          <p:nvPr>
            <p:ph type="title"/>
          </p:nvPr>
        </p:nvSpPr>
        <p:spPr>
          <a:xfrm>
            <a:off x="838200" y="136525"/>
            <a:ext cx="10515600" cy="1325563"/>
          </a:xfrm>
        </p:spPr>
        <p:txBody>
          <a:bodyPr>
            <a:normAutofit/>
          </a:bodyPr>
          <a:lstStyle/>
          <a:p>
            <a:pPr algn="ctr"/>
            <a:r>
              <a:rPr lang="en-US" dirty="0">
                <a:latin typeface="Arial Black" panose="020B0A04020102020204" pitchFamily="34" charset="0"/>
              </a:rPr>
              <a:t>Disclaimer</a:t>
            </a:r>
          </a:p>
        </p:txBody>
      </p:sp>
    </p:spTree>
    <p:extLst>
      <p:ext uri="{BB962C8B-B14F-4D97-AF65-F5344CB8AC3E}">
        <p14:creationId xmlns:p14="http://schemas.microsoft.com/office/powerpoint/2010/main" val="35357638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9918" y="136525"/>
            <a:ext cx="10515600" cy="1325563"/>
          </a:xfrm>
        </p:spPr>
        <p:txBody>
          <a:bodyPr/>
          <a:lstStyle/>
          <a:p>
            <a:pPr algn="ctr"/>
            <a:r>
              <a:rPr lang="en-US" dirty="0">
                <a:latin typeface="Arial Black" panose="020B0A04020102020204" pitchFamily="34" charset="0"/>
              </a:rPr>
              <a:t>Worker Rights</a:t>
            </a:r>
          </a:p>
        </p:txBody>
      </p:sp>
      <p:sp>
        <p:nvSpPr>
          <p:cNvPr id="3" name="Content Placeholder 2"/>
          <p:cNvSpPr>
            <a:spLocks noGrp="1"/>
          </p:cNvSpPr>
          <p:nvPr>
            <p:ph idx="1"/>
          </p:nvPr>
        </p:nvSpPr>
        <p:spPr>
          <a:xfrm>
            <a:off x="838200" y="1959173"/>
            <a:ext cx="10515600" cy="4186794"/>
          </a:xfrm>
        </p:spPr>
        <p:txBody>
          <a:bodyPr>
            <a:normAutofit/>
          </a:bodyPr>
          <a:lstStyle/>
          <a:p>
            <a:pPr marL="457200" lvl="1" indent="0">
              <a:spcBef>
                <a:spcPts val="600"/>
              </a:spcBef>
              <a:spcAft>
                <a:spcPts val="1200"/>
              </a:spcAft>
              <a:buNone/>
            </a:pPr>
            <a:r>
              <a:rPr lang="en-US" sz="3200" dirty="0"/>
              <a:t>Workers have the right to:</a:t>
            </a:r>
          </a:p>
          <a:p>
            <a:pPr lvl="1">
              <a:spcBef>
                <a:spcPts val="600"/>
              </a:spcBef>
              <a:spcAft>
                <a:spcPts val="1200"/>
              </a:spcAft>
            </a:pPr>
            <a:r>
              <a:rPr lang="en-US" sz="3200" dirty="0"/>
              <a:t>Contest the abatement period</a:t>
            </a:r>
          </a:p>
          <a:p>
            <a:pPr lvl="1">
              <a:spcBef>
                <a:spcPts val="600"/>
              </a:spcBef>
              <a:spcAft>
                <a:spcPts val="1200"/>
              </a:spcAft>
            </a:pPr>
            <a:r>
              <a:rPr lang="en-US" sz="3200" dirty="0"/>
              <a:t>Participate in enforcement proceedings</a:t>
            </a:r>
          </a:p>
          <a:p>
            <a:pPr lvl="1">
              <a:spcBef>
                <a:spcPts val="600"/>
              </a:spcBef>
              <a:spcAft>
                <a:spcPts val="1200"/>
              </a:spcAft>
            </a:pPr>
            <a:r>
              <a:rPr lang="en-US" sz="3200" dirty="0"/>
              <a:t>“</a:t>
            </a:r>
            <a:r>
              <a:rPr lang="en-US" sz="3200" dirty="0" err="1"/>
              <a:t>Whistleblow</a:t>
            </a:r>
            <a:r>
              <a:rPr lang="en-US" sz="3200" dirty="0"/>
              <a:t>” on employers</a:t>
            </a:r>
          </a:p>
          <a:p>
            <a:pPr lvl="1">
              <a:spcBef>
                <a:spcPts val="600"/>
              </a:spcBef>
              <a:spcAft>
                <a:spcPts val="1200"/>
              </a:spcAft>
            </a:pPr>
            <a:r>
              <a:rPr lang="en-US" sz="3200" dirty="0"/>
              <a:t>Protection from discrimination</a:t>
            </a:r>
          </a:p>
          <a:p>
            <a:pPr marL="457200" lvl="1" indent="0">
              <a:buNone/>
            </a:pPr>
            <a:endParaRPr lang="en-US" sz="3200" dirty="0"/>
          </a:p>
        </p:txBody>
      </p:sp>
      <p:sp>
        <p:nvSpPr>
          <p:cNvPr id="4" name="Slide Number Placeholder 3">
            <a:extLst>
              <a:ext uri="{FF2B5EF4-FFF2-40B4-BE49-F238E27FC236}">
                <a16:creationId xmlns:a16="http://schemas.microsoft.com/office/drawing/2014/main" id="{4580FF47-38E7-40D9-9305-48A3BD3BAA5E}"/>
              </a:ext>
            </a:extLst>
          </p:cNvPr>
          <p:cNvSpPr>
            <a:spLocks noGrp="1"/>
          </p:cNvSpPr>
          <p:nvPr>
            <p:ph type="sldNum" sz="quarter" idx="12"/>
          </p:nvPr>
        </p:nvSpPr>
        <p:spPr/>
        <p:txBody>
          <a:bodyPr/>
          <a:lstStyle/>
          <a:p>
            <a:fld id="{5E779C6D-2D3D-407B-ABDD-AB2C83943F7F}" type="slidenum">
              <a:rPr lang="en-US" smtClean="0"/>
              <a:t>20</a:t>
            </a:fld>
            <a:endParaRPr lang="en-US"/>
          </a:p>
        </p:txBody>
      </p:sp>
    </p:spTree>
    <p:extLst>
      <p:ext uri="{BB962C8B-B14F-4D97-AF65-F5344CB8AC3E}">
        <p14:creationId xmlns:p14="http://schemas.microsoft.com/office/powerpoint/2010/main" val="333169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F3B0962-43CA-4D9D-9168-F265BEB4D0BD}"/>
              </a:ext>
            </a:extLst>
          </p:cNvPr>
          <p:cNvSpPr>
            <a:spLocks noGrp="1"/>
          </p:cNvSpPr>
          <p:nvPr>
            <p:ph type="title"/>
          </p:nvPr>
        </p:nvSpPr>
        <p:spPr>
          <a:xfrm>
            <a:off x="609600" y="610907"/>
            <a:ext cx="10972800" cy="1143000"/>
          </a:xfrm>
        </p:spPr>
        <p:txBody>
          <a:bodyPr>
            <a:noAutofit/>
          </a:bodyPr>
          <a:lstStyle/>
          <a:p>
            <a:r>
              <a:rPr lang="en-US" sz="4400" dirty="0">
                <a:latin typeface="Arial Black" panose="020B0A04020102020204" pitchFamily="34" charset="0"/>
              </a:rPr>
              <a:t>OSHA's FREE WORKPLACE POSTER</a:t>
            </a:r>
            <a:br>
              <a:rPr lang="en-US" sz="4400" dirty="0">
                <a:latin typeface="Arial Black" panose="020B0A04020102020204" pitchFamily="34" charset="0"/>
              </a:rPr>
            </a:br>
            <a:endParaRPr lang="en-US" sz="4400" dirty="0">
              <a:latin typeface="Arial Black" panose="020B0A04020102020204" pitchFamily="34" charset="0"/>
            </a:endParaRPr>
          </a:p>
        </p:txBody>
      </p:sp>
      <p:sp>
        <p:nvSpPr>
          <p:cNvPr id="10" name="Content Placeholder 9">
            <a:extLst>
              <a:ext uri="{FF2B5EF4-FFF2-40B4-BE49-F238E27FC236}">
                <a16:creationId xmlns:a16="http://schemas.microsoft.com/office/drawing/2014/main" id="{EEEB1E85-6154-4083-8EC3-D0ECB0AD4FC9}"/>
              </a:ext>
            </a:extLst>
          </p:cNvPr>
          <p:cNvSpPr>
            <a:spLocks noGrp="1"/>
          </p:cNvSpPr>
          <p:nvPr>
            <p:ph sz="half" idx="2"/>
          </p:nvPr>
        </p:nvSpPr>
        <p:spPr>
          <a:xfrm>
            <a:off x="4050300" y="1528281"/>
            <a:ext cx="7076611" cy="5078002"/>
          </a:xfrm>
        </p:spPr>
        <p:txBody>
          <a:bodyPr>
            <a:normAutofit fontScale="40000" lnSpcReduction="20000"/>
          </a:bodyPr>
          <a:lstStyle/>
          <a:p>
            <a:pPr marL="0" indent="0">
              <a:buNone/>
            </a:pPr>
            <a:r>
              <a:rPr lang="en-US" dirty="0"/>
              <a:t>What is the OSHA poster and why do I need it?</a:t>
            </a:r>
          </a:p>
          <a:p>
            <a:r>
              <a:rPr lang="en-US" dirty="0"/>
              <a:t>The </a:t>
            </a:r>
            <a:r>
              <a:rPr lang="en-US" b="1" dirty="0"/>
              <a:t>OSHA Job Safety and Health: It's the Law</a:t>
            </a:r>
            <a:r>
              <a:rPr lang="en-US" dirty="0"/>
              <a:t> poster, available for free from OSHA, informs workers of their rights under the Occupational Safety and Health Act. All covered employers are required to display the poster in their workplace. </a:t>
            </a:r>
            <a:r>
              <a:rPr lang="en-US" b="1" dirty="0"/>
              <a:t>Employers do not need to replace previous versions of the poster.</a:t>
            </a:r>
            <a:r>
              <a:rPr lang="en-US" dirty="0"/>
              <a:t> Employers must display the poster in a conspicuous place where workers can see it.</a:t>
            </a:r>
          </a:p>
          <a:p>
            <a:r>
              <a:rPr lang="en-US" dirty="0"/>
              <a:t>If you are in a state with an </a:t>
            </a:r>
            <a:r>
              <a:rPr lang="en-US" dirty="0">
                <a:hlinkClick r:id="rId3" tooltip="OSHA Approved State Plans"/>
              </a:rPr>
              <a:t>OSHA-approved state plan</a:t>
            </a:r>
            <a:r>
              <a:rPr lang="en-US" dirty="0"/>
              <a:t>, there may be a state version of the OSHA poster. Federal government agencies must use the </a:t>
            </a:r>
            <a:r>
              <a:rPr lang="en-US" dirty="0">
                <a:hlinkClick r:id="rId4" tooltip="Federal Agency Poster"/>
              </a:rPr>
              <a:t>Federal Agency Poster</a:t>
            </a:r>
            <a:r>
              <a:rPr lang="en-US" dirty="0"/>
              <a:t>.</a:t>
            </a:r>
            <a:br>
              <a:rPr lang="en-US" dirty="0"/>
            </a:br>
            <a:endParaRPr lang="en-US" dirty="0"/>
          </a:p>
          <a:p>
            <a:pPr marL="0" indent="0">
              <a:buNone/>
            </a:pPr>
            <a:r>
              <a:rPr lang="en-US" dirty="0"/>
              <a:t>How do I get a copy?</a:t>
            </a:r>
          </a:p>
          <a:p>
            <a:r>
              <a:rPr lang="en-US" dirty="0"/>
              <a:t>You can get a copy of the OSHA poster in several ways:</a:t>
            </a:r>
          </a:p>
          <a:p>
            <a:r>
              <a:rPr lang="en-US" b="1" dirty="0"/>
              <a:t>Order a print copy online from the </a:t>
            </a:r>
            <a:r>
              <a:rPr lang="en-US" b="1" dirty="0">
                <a:hlinkClick r:id="rId5" tooltip="OSHA Publications webpage"/>
              </a:rPr>
              <a:t>OSHA Publications webpage</a:t>
            </a:r>
            <a:r>
              <a:rPr lang="en-US" b="1" dirty="0"/>
              <a:t>.</a:t>
            </a:r>
            <a:r>
              <a:rPr lang="en-US" dirty="0"/>
              <a:t> The English version is publication number 3165. The Spanish version is publication number 3167.</a:t>
            </a:r>
          </a:p>
          <a:p>
            <a:r>
              <a:rPr lang="en-US" b="1" dirty="0"/>
              <a:t>Order a print copy by phone.</a:t>
            </a:r>
            <a:r>
              <a:rPr lang="en-US" dirty="0"/>
              <a:t> Call OSHA's toll-free number at 1-800-321-6742 (OSHA) or the OSHA Publications Office at 202-693-1888.</a:t>
            </a:r>
          </a:p>
          <a:p>
            <a:r>
              <a:rPr lang="en-US" b="1" dirty="0"/>
              <a:t>Download a copy from the OSHA website.</a:t>
            </a:r>
            <a:r>
              <a:rPr lang="en-US" dirty="0"/>
              <a:t> Note: OSHA requires that reproductions or facsimiles of the poster be at least 8.5" x 14" inches with 10 point type. Please see the instructions below for downloading a compliant version of the poster.</a:t>
            </a:r>
          </a:p>
          <a:p>
            <a:endParaRPr lang="en-US" dirty="0"/>
          </a:p>
          <a:p>
            <a:pPr marL="0" indent="0">
              <a:buNone/>
            </a:pPr>
            <a:r>
              <a:rPr lang="en-US" dirty="0"/>
              <a:t>More Information Here: </a:t>
            </a:r>
            <a:r>
              <a:rPr lang="en-US" dirty="0">
                <a:hlinkClick r:id="rId6"/>
              </a:rPr>
              <a:t>https://www.osha.gov/Publications/poster.html</a:t>
            </a:r>
            <a:r>
              <a:rPr lang="en-US" dirty="0"/>
              <a:t> </a:t>
            </a:r>
          </a:p>
          <a:p>
            <a:endParaRPr lang="en-US" dirty="0"/>
          </a:p>
        </p:txBody>
      </p:sp>
      <p:sp>
        <p:nvSpPr>
          <p:cNvPr id="4" name="Slide Number Placeholder 3"/>
          <p:cNvSpPr>
            <a:spLocks noGrp="1"/>
          </p:cNvSpPr>
          <p:nvPr>
            <p:ph type="sldNum" sz="quarter" idx="12"/>
          </p:nvPr>
        </p:nvSpPr>
        <p:spPr/>
        <p:txBody>
          <a:bodyPr/>
          <a:lstStyle/>
          <a:p>
            <a:fld id="{5E779C6D-2D3D-407B-ABDD-AB2C83943F7F}" type="slidenum">
              <a:rPr lang="en-US" smtClean="0"/>
              <a:t>21</a:t>
            </a:fld>
            <a:endParaRPr lang="en-US"/>
          </a:p>
        </p:txBody>
      </p:sp>
      <p:pic>
        <p:nvPicPr>
          <p:cNvPr id="6146" name="Picture 2" descr="OSHA's Free Workplace Poster">
            <a:extLst>
              <a:ext uri="{FF2B5EF4-FFF2-40B4-BE49-F238E27FC236}">
                <a16:creationId xmlns:a16="http://schemas.microsoft.com/office/drawing/2014/main" id="{C79CAD12-7188-4F40-8BD3-A9C627199E5B}"/>
              </a:ext>
            </a:extLst>
          </p:cNvPr>
          <p:cNvPicPr>
            <a:picLocks noGrp="1" noChangeAspect="1" noChangeArrowheads="1"/>
          </p:cNvPicPr>
          <p:nvPr>
            <p:ph sz="half" idx="1"/>
          </p:nvPr>
        </p:nvPicPr>
        <p:blipFill>
          <a:blip r:embed="rId7">
            <a:extLst>
              <a:ext uri="{28A0092B-C50C-407E-A947-70E740481C1C}">
                <a14:useLocalDpi xmlns:a14="http://schemas.microsoft.com/office/drawing/2010/main" val="0"/>
              </a:ext>
            </a:extLst>
          </a:blip>
          <a:srcRect/>
          <a:stretch>
            <a:fillRect/>
          </a:stretch>
        </p:blipFill>
        <p:spPr bwMode="auto">
          <a:xfrm>
            <a:off x="504534" y="1528281"/>
            <a:ext cx="3252423"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63218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9918" y="136525"/>
            <a:ext cx="10515600" cy="1325563"/>
          </a:xfrm>
        </p:spPr>
        <p:txBody>
          <a:bodyPr>
            <a:normAutofit fontScale="90000"/>
          </a:bodyPr>
          <a:lstStyle/>
          <a:p>
            <a:pPr algn="ctr"/>
            <a:r>
              <a:rPr lang="en-US" dirty="0">
                <a:latin typeface="Arial Black" panose="020B0A04020102020204" pitchFamily="34" charset="0"/>
              </a:rPr>
              <a:t>Employer Responsibilities</a:t>
            </a:r>
          </a:p>
        </p:txBody>
      </p:sp>
      <p:sp>
        <p:nvSpPr>
          <p:cNvPr id="3" name="Content Placeholder 2"/>
          <p:cNvSpPr>
            <a:spLocks noGrp="1"/>
          </p:cNvSpPr>
          <p:nvPr>
            <p:ph idx="1"/>
          </p:nvPr>
        </p:nvSpPr>
        <p:spPr>
          <a:xfrm>
            <a:off x="838200" y="1959173"/>
            <a:ext cx="10515600" cy="4186794"/>
          </a:xfrm>
        </p:spPr>
        <p:txBody>
          <a:bodyPr>
            <a:normAutofit lnSpcReduction="10000"/>
          </a:bodyPr>
          <a:lstStyle/>
          <a:p>
            <a:pPr marL="457200" lvl="1" indent="0">
              <a:spcBef>
                <a:spcPts val="600"/>
              </a:spcBef>
              <a:spcAft>
                <a:spcPts val="1200"/>
              </a:spcAft>
              <a:buNone/>
            </a:pPr>
            <a:r>
              <a:rPr lang="en-US" sz="3200" dirty="0"/>
              <a:t>Employers are responsible to:</a:t>
            </a:r>
          </a:p>
          <a:p>
            <a:pPr lvl="1">
              <a:spcBef>
                <a:spcPts val="600"/>
              </a:spcBef>
              <a:spcAft>
                <a:spcPts val="1200"/>
              </a:spcAft>
            </a:pPr>
            <a:r>
              <a:rPr lang="en-US" sz="3200" dirty="0"/>
              <a:t>Provide safe workplace</a:t>
            </a:r>
          </a:p>
          <a:p>
            <a:pPr lvl="1">
              <a:spcBef>
                <a:spcPts val="600"/>
              </a:spcBef>
              <a:spcAft>
                <a:spcPts val="1200"/>
              </a:spcAft>
            </a:pPr>
            <a:r>
              <a:rPr lang="en-US" sz="3200" dirty="0"/>
              <a:t>Comply with OSHA</a:t>
            </a:r>
          </a:p>
          <a:p>
            <a:pPr lvl="1">
              <a:spcBef>
                <a:spcPts val="600"/>
              </a:spcBef>
              <a:spcAft>
                <a:spcPts val="1200"/>
              </a:spcAft>
            </a:pPr>
            <a:r>
              <a:rPr lang="en-US" sz="3200" dirty="0"/>
              <a:t>Examine workplace conditions</a:t>
            </a:r>
          </a:p>
          <a:p>
            <a:pPr lvl="1">
              <a:spcBef>
                <a:spcPts val="600"/>
              </a:spcBef>
              <a:spcAft>
                <a:spcPts val="1200"/>
              </a:spcAft>
            </a:pPr>
            <a:r>
              <a:rPr lang="en-US" sz="3200" dirty="0"/>
              <a:t>Warn of potential hazards</a:t>
            </a:r>
          </a:p>
          <a:p>
            <a:pPr lvl="1">
              <a:spcBef>
                <a:spcPts val="600"/>
              </a:spcBef>
              <a:spcAft>
                <a:spcPts val="1200"/>
              </a:spcAft>
            </a:pPr>
            <a:r>
              <a:rPr lang="en-US" sz="3200" dirty="0"/>
              <a:t>Ensure safe tools &amp; equipment</a:t>
            </a:r>
          </a:p>
          <a:p>
            <a:pPr marL="457200" lvl="1" indent="0">
              <a:buNone/>
            </a:pPr>
            <a:endParaRPr lang="en-US" sz="3200" dirty="0"/>
          </a:p>
        </p:txBody>
      </p:sp>
      <p:sp>
        <p:nvSpPr>
          <p:cNvPr id="4" name="Slide Number Placeholder 3">
            <a:extLst>
              <a:ext uri="{FF2B5EF4-FFF2-40B4-BE49-F238E27FC236}">
                <a16:creationId xmlns:a16="http://schemas.microsoft.com/office/drawing/2014/main" id="{4580FF47-38E7-40D9-9305-48A3BD3BAA5E}"/>
              </a:ext>
            </a:extLst>
          </p:cNvPr>
          <p:cNvSpPr>
            <a:spLocks noGrp="1"/>
          </p:cNvSpPr>
          <p:nvPr>
            <p:ph type="sldNum" sz="quarter" idx="12"/>
          </p:nvPr>
        </p:nvSpPr>
        <p:spPr/>
        <p:txBody>
          <a:bodyPr/>
          <a:lstStyle/>
          <a:p>
            <a:fld id="{5E779C6D-2D3D-407B-ABDD-AB2C83943F7F}" type="slidenum">
              <a:rPr lang="en-US" smtClean="0"/>
              <a:t>22</a:t>
            </a:fld>
            <a:endParaRPr lang="en-US"/>
          </a:p>
        </p:txBody>
      </p:sp>
    </p:spTree>
    <p:extLst>
      <p:ext uri="{BB962C8B-B14F-4D97-AF65-F5344CB8AC3E}">
        <p14:creationId xmlns:p14="http://schemas.microsoft.com/office/powerpoint/2010/main" val="24273242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9918" y="136525"/>
            <a:ext cx="10515600" cy="1325563"/>
          </a:xfrm>
        </p:spPr>
        <p:txBody>
          <a:bodyPr>
            <a:normAutofit fontScale="90000"/>
          </a:bodyPr>
          <a:lstStyle/>
          <a:p>
            <a:pPr algn="ctr"/>
            <a:r>
              <a:rPr lang="en-US" dirty="0">
                <a:latin typeface="Arial Black" panose="020B0A04020102020204" pitchFamily="34" charset="0"/>
              </a:rPr>
              <a:t>Employer Responsibilities</a:t>
            </a:r>
          </a:p>
        </p:txBody>
      </p:sp>
      <p:sp>
        <p:nvSpPr>
          <p:cNvPr id="3" name="Content Placeholder 2"/>
          <p:cNvSpPr>
            <a:spLocks noGrp="1"/>
          </p:cNvSpPr>
          <p:nvPr>
            <p:ph idx="1"/>
          </p:nvPr>
        </p:nvSpPr>
        <p:spPr>
          <a:xfrm>
            <a:off x="838200" y="1959173"/>
            <a:ext cx="10515600" cy="4186794"/>
          </a:xfrm>
        </p:spPr>
        <p:txBody>
          <a:bodyPr>
            <a:normAutofit lnSpcReduction="10000"/>
          </a:bodyPr>
          <a:lstStyle/>
          <a:p>
            <a:pPr marL="457200" lvl="1" indent="0">
              <a:spcBef>
                <a:spcPts val="600"/>
              </a:spcBef>
              <a:spcAft>
                <a:spcPts val="1200"/>
              </a:spcAft>
              <a:buNone/>
            </a:pPr>
            <a:r>
              <a:rPr lang="en-US" sz="3200" dirty="0"/>
              <a:t>Employers are responsible to:</a:t>
            </a:r>
          </a:p>
          <a:p>
            <a:pPr lvl="1">
              <a:spcBef>
                <a:spcPts val="600"/>
              </a:spcBef>
              <a:spcAft>
                <a:spcPts val="1200"/>
              </a:spcAft>
            </a:pPr>
            <a:r>
              <a:rPr lang="en-US" sz="3200" dirty="0"/>
              <a:t>Have safe procedures</a:t>
            </a:r>
          </a:p>
          <a:p>
            <a:pPr lvl="1">
              <a:spcBef>
                <a:spcPts val="600"/>
              </a:spcBef>
              <a:spcAft>
                <a:spcPts val="1200"/>
              </a:spcAft>
            </a:pPr>
            <a:r>
              <a:rPr lang="en-US" sz="3200" dirty="0"/>
              <a:t>Provide understandable safety training</a:t>
            </a:r>
          </a:p>
          <a:p>
            <a:pPr lvl="1">
              <a:spcBef>
                <a:spcPts val="600"/>
              </a:spcBef>
              <a:spcAft>
                <a:spcPts val="1200"/>
              </a:spcAft>
            </a:pPr>
            <a:r>
              <a:rPr lang="en-US" sz="3200" dirty="0"/>
              <a:t>Have &amp; train on </a:t>
            </a:r>
            <a:r>
              <a:rPr lang="en-US" sz="3200" dirty="0" err="1"/>
              <a:t>hazcom</a:t>
            </a:r>
            <a:endParaRPr lang="en-US" sz="3200" dirty="0"/>
          </a:p>
          <a:p>
            <a:pPr lvl="1">
              <a:spcBef>
                <a:spcPts val="600"/>
              </a:spcBef>
              <a:spcAft>
                <a:spcPts val="1200"/>
              </a:spcAft>
            </a:pPr>
            <a:r>
              <a:rPr lang="en-US" sz="3200" dirty="0"/>
              <a:t>Provide medical examinations when applicable </a:t>
            </a:r>
          </a:p>
          <a:p>
            <a:pPr lvl="1">
              <a:spcBef>
                <a:spcPts val="600"/>
              </a:spcBef>
              <a:spcAft>
                <a:spcPts val="1200"/>
              </a:spcAft>
            </a:pPr>
            <a:r>
              <a:rPr lang="en-US" sz="3200" dirty="0"/>
              <a:t>Post employee rights poster</a:t>
            </a:r>
          </a:p>
          <a:p>
            <a:pPr marL="457200" lvl="1" indent="0">
              <a:buNone/>
            </a:pPr>
            <a:endParaRPr lang="en-US" sz="3200" dirty="0"/>
          </a:p>
        </p:txBody>
      </p:sp>
      <p:sp>
        <p:nvSpPr>
          <p:cNvPr id="4" name="Slide Number Placeholder 3">
            <a:extLst>
              <a:ext uri="{FF2B5EF4-FFF2-40B4-BE49-F238E27FC236}">
                <a16:creationId xmlns:a16="http://schemas.microsoft.com/office/drawing/2014/main" id="{4580FF47-38E7-40D9-9305-48A3BD3BAA5E}"/>
              </a:ext>
            </a:extLst>
          </p:cNvPr>
          <p:cNvSpPr>
            <a:spLocks noGrp="1"/>
          </p:cNvSpPr>
          <p:nvPr>
            <p:ph type="sldNum" sz="quarter" idx="12"/>
          </p:nvPr>
        </p:nvSpPr>
        <p:spPr/>
        <p:txBody>
          <a:bodyPr/>
          <a:lstStyle/>
          <a:p>
            <a:fld id="{5E779C6D-2D3D-407B-ABDD-AB2C83943F7F}" type="slidenum">
              <a:rPr lang="en-US" smtClean="0"/>
              <a:t>23</a:t>
            </a:fld>
            <a:endParaRPr lang="en-US"/>
          </a:p>
        </p:txBody>
      </p:sp>
    </p:spTree>
    <p:extLst>
      <p:ext uri="{BB962C8B-B14F-4D97-AF65-F5344CB8AC3E}">
        <p14:creationId xmlns:p14="http://schemas.microsoft.com/office/powerpoint/2010/main" val="19241638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9918" y="136525"/>
            <a:ext cx="10515600" cy="1325563"/>
          </a:xfrm>
        </p:spPr>
        <p:txBody>
          <a:bodyPr>
            <a:normAutofit fontScale="90000"/>
          </a:bodyPr>
          <a:lstStyle/>
          <a:p>
            <a:pPr algn="ctr"/>
            <a:r>
              <a:rPr lang="en-US" dirty="0">
                <a:latin typeface="Arial Black" panose="020B0A04020102020204" pitchFamily="34" charset="0"/>
              </a:rPr>
              <a:t>Employer Responsibilities</a:t>
            </a:r>
          </a:p>
        </p:txBody>
      </p:sp>
      <p:sp>
        <p:nvSpPr>
          <p:cNvPr id="3" name="Content Placeholder 2"/>
          <p:cNvSpPr>
            <a:spLocks noGrp="1"/>
          </p:cNvSpPr>
          <p:nvPr>
            <p:ph idx="1"/>
          </p:nvPr>
        </p:nvSpPr>
        <p:spPr>
          <a:xfrm>
            <a:off x="838200" y="1959173"/>
            <a:ext cx="10515600" cy="4186794"/>
          </a:xfrm>
        </p:spPr>
        <p:txBody>
          <a:bodyPr>
            <a:normAutofit lnSpcReduction="10000"/>
          </a:bodyPr>
          <a:lstStyle/>
          <a:p>
            <a:pPr marL="457200" lvl="1" indent="0">
              <a:spcBef>
                <a:spcPts val="600"/>
              </a:spcBef>
              <a:spcAft>
                <a:spcPts val="1200"/>
              </a:spcAft>
              <a:buNone/>
            </a:pPr>
            <a:r>
              <a:rPr lang="en-US" sz="3200" dirty="0"/>
              <a:t>Employers are responsible to:</a:t>
            </a:r>
          </a:p>
          <a:p>
            <a:pPr lvl="1">
              <a:spcBef>
                <a:spcPts val="600"/>
              </a:spcBef>
              <a:spcAft>
                <a:spcPts val="1200"/>
              </a:spcAft>
            </a:pPr>
            <a:r>
              <a:rPr lang="en-US" sz="3200" dirty="0"/>
              <a:t>Report fatalities and serious injuries</a:t>
            </a:r>
          </a:p>
          <a:p>
            <a:pPr lvl="1">
              <a:spcBef>
                <a:spcPts val="600"/>
              </a:spcBef>
              <a:spcAft>
                <a:spcPts val="1200"/>
              </a:spcAft>
            </a:pPr>
            <a:r>
              <a:rPr lang="en-US" sz="3200" dirty="0"/>
              <a:t>Keep records of injuries/illnesses</a:t>
            </a:r>
          </a:p>
          <a:p>
            <a:pPr lvl="1">
              <a:spcBef>
                <a:spcPts val="600"/>
              </a:spcBef>
              <a:spcAft>
                <a:spcPts val="1200"/>
              </a:spcAft>
            </a:pPr>
            <a:r>
              <a:rPr lang="en-US" sz="3200" dirty="0"/>
              <a:t>Provide access to injury/illness log</a:t>
            </a:r>
          </a:p>
          <a:p>
            <a:pPr lvl="1">
              <a:spcBef>
                <a:spcPts val="600"/>
              </a:spcBef>
              <a:spcAft>
                <a:spcPts val="1200"/>
              </a:spcAft>
            </a:pPr>
            <a:r>
              <a:rPr lang="en-US" sz="3200" dirty="0"/>
              <a:t>Provide access to medical/exposure records</a:t>
            </a:r>
          </a:p>
          <a:p>
            <a:pPr lvl="1">
              <a:spcBef>
                <a:spcPts val="600"/>
              </a:spcBef>
              <a:spcAft>
                <a:spcPts val="1200"/>
              </a:spcAft>
            </a:pPr>
            <a:r>
              <a:rPr lang="en-US" sz="3200" dirty="0"/>
              <a:t>Not discriminate</a:t>
            </a:r>
          </a:p>
          <a:p>
            <a:pPr marL="457200" lvl="1" indent="0">
              <a:buNone/>
            </a:pPr>
            <a:endParaRPr lang="en-US" sz="3200" dirty="0"/>
          </a:p>
        </p:txBody>
      </p:sp>
      <p:sp>
        <p:nvSpPr>
          <p:cNvPr id="4" name="Slide Number Placeholder 3">
            <a:extLst>
              <a:ext uri="{FF2B5EF4-FFF2-40B4-BE49-F238E27FC236}">
                <a16:creationId xmlns:a16="http://schemas.microsoft.com/office/drawing/2014/main" id="{4580FF47-38E7-40D9-9305-48A3BD3BAA5E}"/>
              </a:ext>
            </a:extLst>
          </p:cNvPr>
          <p:cNvSpPr>
            <a:spLocks noGrp="1"/>
          </p:cNvSpPr>
          <p:nvPr>
            <p:ph type="sldNum" sz="quarter" idx="12"/>
          </p:nvPr>
        </p:nvSpPr>
        <p:spPr/>
        <p:txBody>
          <a:bodyPr/>
          <a:lstStyle/>
          <a:p>
            <a:fld id="{5E779C6D-2D3D-407B-ABDD-AB2C83943F7F}" type="slidenum">
              <a:rPr lang="en-US" smtClean="0"/>
              <a:t>24</a:t>
            </a:fld>
            <a:endParaRPr lang="en-US"/>
          </a:p>
        </p:txBody>
      </p:sp>
    </p:spTree>
    <p:extLst>
      <p:ext uri="{BB962C8B-B14F-4D97-AF65-F5344CB8AC3E}">
        <p14:creationId xmlns:p14="http://schemas.microsoft.com/office/powerpoint/2010/main" val="34815780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9918" y="136525"/>
            <a:ext cx="10515600" cy="1325563"/>
          </a:xfrm>
        </p:spPr>
        <p:txBody>
          <a:bodyPr>
            <a:normAutofit fontScale="90000"/>
          </a:bodyPr>
          <a:lstStyle/>
          <a:p>
            <a:pPr algn="ctr"/>
            <a:r>
              <a:rPr lang="en-US" dirty="0">
                <a:latin typeface="Arial Black" panose="020B0A04020102020204" pitchFamily="34" charset="0"/>
              </a:rPr>
              <a:t>Employer Responsibilities</a:t>
            </a:r>
          </a:p>
        </p:txBody>
      </p:sp>
      <p:sp>
        <p:nvSpPr>
          <p:cNvPr id="3" name="Content Placeholder 2"/>
          <p:cNvSpPr>
            <a:spLocks noGrp="1"/>
          </p:cNvSpPr>
          <p:nvPr>
            <p:ph idx="1"/>
          </p:nvPr>
        </p:nvSpPr>
        <p:spPr>
          <a:xfrm>
            <a:off x="838200" y="1959173"/>
            <a:ext cx="10515600" cy="4186794"/>
          </a:xfrm>
        </p:spPr>
        <p:txBody>
          <a:bodyPr>
            <a:normAutofit/>
          </a:bodyPr>
          <a:lstStyle/>
          <a:p>
            <a:pPr marL="457200" lvl="1" indent="0">
              <a:spcBef>
                <a:spcPts val="600"/>
              </a:spcBef>
              <a:spcAft>
                <a:spcPts val="1200"/>
              </a:spcAft>
              <a:buNone/>
            </a:pPr>
            <a:r>
              <a:rPr lang="en-US" sz="3200" dirty="0"/>
              <a:t>Employers are responsible to:</a:t>
            </a:r>
          </a:p>
          <a:p>
            <a:pPr lvl="1">
              <a:spcBef>
                <a:spcPts val="600"/>
              </a:spcBef>
              <a:spcAft>
                <a:spcPts val="1200"/>
              </a:spcAft>
            </a:pPr>
            <a:r>
              <a:rPr lang="en-US" sz="3200" dirty="0"/>
              <a:t>Post citations</a:t>
            </a:r>
          </a:p>
          <a:p>
            <a:pPr lvl="1">
              <a:spcBef>
                <a:spcPts val="600"/>
              </a:spcBef>
              <a:spcAft>
                <a:spcPts val="1200"/>
              </a:spcAft>
            </a:pPr>
            <a:r>
              <a:rPr lang="en-US" sz="3200" dirty="0"/>
              <a:t>Correct violations</a:t>
            </a:r>
          </a:p>
          <a:p>
            <a:pPr lvl="1">
              <a:spcBef>
                <a:spcPts val="600"/>
              </a:spcBef>
              <a:spcAft>
                <a:spcPts val="1200"/>
              </a:spcAft>
            </a:pPr>
            <a:r>
              <a:rPr lang="en-US" sz="3200" dirty="0"/>
              <a:t>Adopt safety &amp; health program</a:t>
            </a:r>
          </a:p>
          <a:p>
            <a:pPr marL="457200" lvl="1" indent="0">
              <a:buNone/>
            </a:pPr>
            <a:endParaRPr lang="en-US" sz="3200" dirty="0"/>
          </a:p>
        </p:txBody>
      </p:sp>
      <p:sp>
        <p:nvSpPr>
          <p:cNvPr id="4" name="Slide Number Placeholder 3">
            <a:extLst>
              <a:ext uri="{FF2B5EF4-FFF2-40B4-BE49-F238E27FC236}">
                <a16:creationId xmlns:a16="http://schemas.microsoft.com/office/drawing/2014/main" id="{4580FF47-38E7-40D9-9305-48A3BD3BAA5E}"/>
              </a:ext>
            </a:extLst>
          </p:cNvPr>
          <p:cNvSpPr>
            <a:spLocks noGrp="1"/>
          </p:cNvSpPr>
          <p:nvPr>
            <p:ph type="sldNum" sz="quarter" idx="12"/>
          </p:nvPr>
        </p:nvSpPr>
        <p:spPr/>
        <p:txBody>
          <a:bodyPr/>
          <a:lstStyle/>
          <a:p>
            <a:fld id="{5E779C6D-2D3D-407B-ABDD-AB2C83943F7F}" type="slidenum">
              <a:rPr lang="en-US" smtClean="0"/>
              <a:t>25</a:t>
            </a:fld>
            <a:endParaRPr lang="en-US"/>
          </a:p>
        </p:txBody>
      </p:sp>
    </p:spTree>
    <p:extLst>
      <p:ext uri="{BB962C8B-B14F-4D97-AF65-F5344CB8AC3E}">
        <p14:creationId xmlns:p14="http://schemas.microsoft.com/office/powerpoint/2010/main" val="20149454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36525"/>
            <a:ext cx="10515600" cy="1325563"/>
          </a:xfrm>
        </p:spPr>
        <p:txBody>
          <a:bodyPr/>
          <a:lstStyle/>
          <a:p>
            <a:pPr algn="ctr"/>
            <a:r>
              <a:rPr lang="en-US" dirty="0">
                <a:latin typeface="Arial Black" panose="020B0A04020102020204" pitchFamily="34" charset="0"/>
              </a:rPr>
              <a:t>Definition</a:t>
            </a:r>
          </a:p>
        </p:txBody>
      </p:sp>
      <p:sp>
        <p:nvSpPr>
          <p:cNvPr id="3" name="Content Placeholder 2"/>
          <p:cNvSpPr>
            <a:spLocks noGrp="1"/>
          </p:cNvSpPr>
          <p:nvPr>
            <p:ph idx="1"/>
          </p:nvPr>
        </p:nvSpPr>
        <p:spPr>
          <a:xfrm>
            <a:off x="838200" y="1951173"/>
            <a:ext cx="10172700" cy="4351338"/>
          </a:xfrm>
        </p:spPr>
        <p:txBody>
          <a:bodyPr>
            <a:normAutofit/>
          </a:bodyPr>
          <a:lstStyle/>
          <a:p>
            <a:pPr marL="0" indent="0">
              <a:buNone/>
            </a:pPr>
            <a:r>
              <a:rPr lang="en-US" sz="3600" dirty="0"/>
              <a:t>Excavation:</a:t>
            </a:r>
          </a:p>
          <a:p>
            <a:pPr marL="0" indent="0">
              <a:buNone/>
            </a:pPr>
            <a:endParaRPr lang="en-US" sz="3600" dirty="0"/>
          </a:p>
          <a:p>
            <a:pPr marL="457200" lvl="1" indent="0">
              <a:buNone/>
            </a:pPr>
            <a:r>
              <a:rPr lang="en-US" sz="3200" i="1" dirty="0">
                <a:ea typeface="Tahoma" panose="020B0604030504040204" pitchFamily="34" charset="0"/>
              </a:rPr>
              <a:t>any man-made cut, cavity, trench, or depression in an earth surface, formed by earth removal</a:t>
            </a:r>
            <a:endParaRPr lang="en-US" altLang="en-US" sz="3200" i="1" dirty="0">
              <a:ea typeface="Tahoma" panose="020B0604030504040204" pitchFamily="34" charset="0"/>
              <a:cs typeface="Tahoma" panose="020B0604030504040204" pitchFamily="34" charset="0"/>
            </a:endParaRPr>
          </a:p>
        </p:txBody>
      </p:sp>
      <p:sp>
        <p:nvSpPr>
          <p:cNvPr id="4" name="Slide Number Placeholder 3">
            <a:extLst>
              <a:ext uri="{FF2B5EF4-FFF2-40B4-BE49-F238E27FC236}">
                <a16:creationId xmlns:a16="http://schemas.microsoft.com/office/drawing/2014/main" id="{3100FEF7-740A-4DC0-8167-1891D79B5640}"/>
              </a:ext>
            </a:extLst>
          </p:cNvPr>
          <p:cNvSpPr>
            <a:spLocks noGrp="1"/>
          </p:cNvSpPr>
          <p:nvPr>
            <p:ph type="sldNum" sz="quarter" idx="12"/>
          </p:nvPr>
        </p:nvSpPr>
        <p:spPr/>
        <p:txBody>
          <a:bodyPr/>
          <a:lstStyle/>
          <a:p>
            <a:fld id="{5E779C6D-2D3D-407B-ABDD-AB2C83943F7F}" type="slidenum">
              <a:rPr lang="en-US" smtClean="0"/>
              <a:t>26</a:t>
            </a:fld>
            <a:endParaRPr lang="en-US"/>
          </a:p>
        </p:txBody>
      </p:sp>
    </p:spTree>
    <p:extLst>
      <p:ext uri="{BB962C8B-B14F-4D97-AF65-F5344CB8AC3E}">
        <p14:creationId xmlns:p14="http://schemas.microsoft.com/office/powerpoint/2010/main" val="4766280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100FEF7-740A-4DC0-8167-1891D79B5640}"/>
              </a:ext>
            </a:extLst>
          </p:cNvPr>
          <p:cNvSpPr>
            <a:spLocks noGrp="1"/>
          </p:cNvSpPr>
          <p:nvPr>
            <p:ph type="sldNum" sz="quarter" idx="12"/>
          </p:nvPr>
        </p:nvSpPr>
        <p:spPr/>
        <p:txBody>
          <a:bodyPr/>
          <a:lstStyle/>
          <a:p>
            <a:fld id="{5E779C6D-2D3D-407B-ABDD-AB2C83943F7F}" type="slidenum">
              <a:rPr lang="en-US" smtClean="0"/>
              <a:t>27</a:t>
            </a:fld>
            <a:endParaRPr lang="en-US"/>
          </a:p>
        </p:txBody>
      </p:sp>
      <p:sp>
        <p:nvSpPr>
          <p:cNvPr id="7" name="TextBox 6">
            <a:extLst>
              <a:ext uri="{FF2B5EF4-FFF2-40B4-BE49-F238E27FC236}">
                <a16:creationId xmlns:a16="http://schemas.microsoft.com/office/drawing/2014/main" id="{F57E5EBB-F3E0-4267-9476-35C553141AF2}"/>
              </a:ext>
            </a:extLst>
          </p:cNvPr>
          <p:cNvSpPr txBox="1"/>
          <p:nvPr/>
        </p:nvSpPr>
        <p:spPr>
          <a:xfrm>
            <a:off x="6177098" y="5598436"/>
            <a:ext cx="4793521" cy="230832"/>
          </a:xfrm>
          <a:prstGeom prst="rect">
            <a:avLst/>
          </a:prstGeom>
          <a:noFill/>
        </p:spPr>
        <p:txBody>
          <a:bodyPr wrap="square" rtlCol="0">
            <a:spAutoFit/>
          </a:bodyPr>
          <a:lstStyle/>
          <a:p>
            <a:r>
              <a:rPr lang="en-US" sz="900" dirty="0"/>
              <a:t>This image courtesy of creative commons.</a:t>
            </a:r>
          </a:p>
        </p:txBody>
      </p:sp>
      <p:sp>
        <p:nvSpPr>
          <p:cNvPr id="6" name="TextBox 5">
            <a:extLst>
              <a:ext uri="{FF2B5EF4-FFF2-40B4-BE49-F238E27FC236}">
                <a16:creationId xmlns:a16="http://schemas.microsoft.com/office/drawing/2014/main" id="{9853EB67-1C5D-4902-AFDD-B18E61C2EE29}"/>
              </a:ext>
            </a:extLst>
          </p:cNvPr>
          <p:cNvSpPr txBox="1"/>
          <p:nvPr/>
        </p:nvSpPr>
        <p:spPr>
          <a:xfrm>
            <a:off x="6177098" y="5365761"/>
            <a:ext cx="3188625" cy="230832"/>
          </a:xfrm>
          <a:prstGeom prst="rect">
            <a:avLst/>
          </a:prstGeom>
          <a:noFill/>
        </p:spPr>
        <p:txBody>
          <a:bodyPr wrap="square" rtlCol="0">
            <a:spAutoFit/>
          </a:bodyPr>
          <a:lstStyle/>
          <a:p>
            <a:r>
              <a:rPr lang="en-US" sz="900">
                <a:hlinkClick r:id="rId3" tooltip="https://ghostponds.wordpress.com/resurrections-restorations/church-farm/original-ghost/"/>
              </a:rPr>
              <a:t>This Photo</a:t>
            </a:r>
            <a:r>
              <a:rPr lang="en-US" sz="900"/>
              <a:t> by Unknown Author is licensed under </a:t>
            </a:r>
            <a:r>
              <a:rPr lang="en-US" sz="900">
                <a:hlinkClick r:id="rId4" tooltip="https://creativecommons.org/licenses/by-nd/3.0/"/>
              </a:rPr>
              <a:t>CC BY-ND</a:t>
            </a:r>
            <a:endParaRPr lang="en-US" sz="900"/>
          </a:p>
        </p:txBody>
      </p:sp>
      <p:pic>
        <p:nvPicPr>
          <p:cNvPr id="5" name="Picture 4" descr="An excavator next to a trench with water in the bottom.">
            <a:extLst>
              <a:ext uri="{FF2B5EF4-FFF2-40B4-BE49-F238E27FC236}">
                <a16:creationId xmlns:a16="http://schemas.microsoft.com/office/drawing/2014/main" id="{E6C0A167-0FE7-409D-9791-4CDE2232A270}"/>
              </a:ext>
            </a:extLst>
          </p:cNvPr>
          <p:cNvPicPr>
            <a:picLocks noChangeAspect="1"/>
          </p:cNvPicPr>
          <p:nvPr/>
        </p:nvPicPr>
        <p: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412208" y="1471319"/>
            <a:ext cx="5105363" cy="3829023"/>
          </a:xfrm>
          <a:prstGeom prst="rect">
            <a:avLst/>
          </a:prstGeom>
        </p:spPr>
      </p:pic>
      <p:sp>
        <p:nvSpPr>
          <p:cNvPr id="3" name="Content Placeholder 2"/>
          <p:cNvSpPr>
            <a:spLocks noGrp="1"/>
          </p:cNvSpPr>
          <p:nvPr>
            <p:ph sz="half" idx="1"/>
          </p:nvPr>
        </p:nvSpPr>
        <p:spPr>
          <a:xfrm>
            <a:off x="1311014" y="3189729"/>
            <a:ext cx="2676369" cy="1325563"/>
          </a:xfrm>
        </p:spPr>
        <p:txBody>
          <a:bodyPr>
            <a:normAutofit fontScale="92500"/>
          </a:bodyPr>
          <a:lstStyle/>
          <a:p>
            <a:pPr marL="0" indent="0">
              <a:buNone/>
            </a:pPr>
            <a:r>
              <a:rPr lang="en-US" sz="3200" dirty="0"/>
              <a:t>Excavation-water in bottom</a:t>
            </a:r>
          </a:p>
        </p:txBody>
      </p:sp>
      <p:sp>
        <p:nvSpPr>
          <p:cNvPr id="2" name="Title 1"/>
          <p:cNvSpPr>
            <a:spLocks noGrp="1"/>
          </p:cNvSpPr>
          <p:nvPr>
            <p:ph type="title"/>
          </p:nvPr>
        </p:nvSpPr>
        <p:spPr>
          <a:xfrm>
            <a:off x="838200" y="136018"/>
            <a:ext cx="10515600" cy="1325563"/>
          </a:xfrm>
        </p:spPr>
        <p:txBody>
          <a:bodyPr/>
          <a:lstStyle/>
          <a:p>
            <a:pPr algn="ctr"/>
            <a:r>
              <a:rPr lang="en-US" dirty="0">
                <a:latin typeface="Arial Black" panose="020B0A04020102020204" pitchFamily="34" charset="0"/>
              </a:rPr>
              <a:t>Example</a:t>
            </a:r>
          </a:p>
        </p:txBody>
      </p:sp>
    </p:spTree>
    <p:extLst>
      <p:ext uri="{BB962C8B-B14F-4D97-AF65-F5344CB8AC3E}">
        <p14:creationId xmlns:p14="http://schemas.microsoft.com/office/powerpoint/2010/main" val="32345064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36525"/>
            <a:ext cx="10515600" cy="1325563"/>
          </a:xfrm>
        </p:spPr>
        <p:txBody>
          <a:bodyPr/>
          <a:lstStyle/>
          <a:p>
            <a:pPr algn="ctr"/>
            <a:r>
              <a:rPr lang="en-US" dirty="0">
                <a:latin typeface="Arial Black" panose="020B0A04020102020204" pitchFamily="34" charset="0"/>
              </a:rPr>
              <a:t>Definition</a:t>
            </a:r>
          </a:p>
        </p:txBody>
      </p:sp>
      <p:sp>
        <p:nvSpPr>
          <p:cNvPr id="3" name="Content Placeholder 2"/>
          <p:cNvSpPr>
            <a:spLocks noGrp="1"/>
          </p:cNvSpPr>
          <p:nvPr>
            <p:ph idx="1"/>
          </p:nvPr>
        </p:nvSpPr>
        <p:spPr>
          <a:xfrm>
            <a:off x="838200" y="1951173"/>
            <a:ext cx="10172700" cy="4351338"/>
          </a:xfrm>
        </p:spPr>
        <p:txBody>
          <a:bodyPr>
            <a:normAutofit/>
          </a:bodyPr>
          <a:lstStyle/>
          <a:p>
            <a:pPr marL="0" indent="0">
              <a:buNone/>
            </a:pPr>
            <a:r>
              <a:rPr lang="en-US" sz="3600" dirty="0"/>
              <a:t>Trench (or trench excavation):</a:t>
            </a:r>
          </a:p>
          <a:p>
            <a:pPr marL="0" indent="0">
              <a:buNone/>
            </a:pPr>
            <a:endParaRPr lang="en-US" sz="3600" dirty="0"/>
          </a:p>
          <a:p>
            <a:pPr marL="457200" lvl="1" indent="0">
              <a:buNone/>
            </a:pPr>
            <a:r>
              <a:rPr lang="en-US" sz="3200" i="1" dirty="0">
                <a:ea typeface="Tahoma" panose="020B0604030504040204" pitchFamily="34" charset="0"/>
              </a:rPr>
              <a:t>a narrow excavation (in relation to its length) made below the surface of the ground</a:t>
            </a:r>
            <a:endParaRPr lang="en-US" altLang="en-US" sz="3200" i="1" dirty="0">
              <a:ea typeface="Tahoma" panose="020B0604030504040204" pitchFamily="34" charset="0"/>
              <a:cs typeface="Tahoma" panose="020B0604030504040204" pitchFamily="34" charset="0"/>
            </a:endParaRPr>
          </a:p>
        </p:txBody>
      </p:sp>
      <p:sp>
        <p:nvSpPr>
          <p:cNvPr id="4" name="Slide Number Placeholder 3">
            <a:extLst>
              <a:ext uri="{FF2B5EF4-FFF2-40B4-BE49-F238E27FC236}">
                <a16:creationId xmlns:a16="http://schemas.microsoft.com/office/drawing/2014/main" id="{3100FEF7-740A-4DC0-8167-1891D79B5640}"/>
              </a:ext>
            </a:extLst>
          </p:cNvPr>
          <p:cNvSpPr>
            <a:spLocks noGrp="1"/>
          </p:cNvSpPr>
          <p:nvPr>
            <p:ph type="sldNum" sz="quarter" idx="12"/>
          </p:nvPr>
        </p:nvSpPr>
        <p:spPr/>
        <p:txBody>
          <a:bodyPr/>
          <a:lstStyle/>
          <a:p>
            <a:fld id="{5E779C6D-2D3D-407B-ABDD-AB2C83943F7F}" type="slidenum">
              <a:rPr lang="en-US" smtClean="0"/>
              <a:t>28</a:t>
            </a:fld>
            <a:endParaRPr lang="en-US"/>
          </a:p>
        </p:txBody>
      </p:sp>
    </p:spTree>
    <p:extLst>
      <p:ext uri="{BB962C8B-B14F-4D97-AF65-F5344CB8AC3E}">
        <p14:creationId xmlns:p14="http://schemas.microsoft.com/office/powerpoint/2010/main" val="9890672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100FEF7-740A-4DC0-8167-1891D79B5640}"/>
              </a:ext>
            </a:extLst>
          </p:cNvPr>
          <p:cNvSpPr>
            <a:spLocks noGrp="1"/>
          </p:cNvSpPr>
          <p:nvPr>
            <p:ph type="sldNum" sz="quarter" idx="12"/>
          </p:nvPr>
        </p:nvSpPr>
        <p:spPr/>
        <p:txBody>
          <a:bodyPr/>
          <a:lstStyle/>
          <a:p>
            <a:fld id="{5E779C6D-2D3D-407B-ABDD-AB2C83943F7F}" type="slidenum">
              <a:rPr lang="en-US" smtClean="0"/>
              <a:t>29</a:t>
            </a:fld>
            <a:endParaRPr lang="en-US"/>
          </a:p>
        </p:txBody>
      </p:sp>
      <p:sp>
        <p:nvSpPr>
          <p:cNvPr id="7" name="TextBox 6">
            <a:extLst>
              <a:ext uri="{FF2B5EF4-FFF2-40B4-BE49-F238E27FC236}">
                <a16:creationId xmlns:a16="http://schemas.microsoft.com/office/drawing/2014/main" id="{283E1F20-522F-4638-BEFE-377797C3B31B}"/>
              </a:ext>
            </a:extLst>
          </p:cNvPr>
          <p:cNvSpPr txBox="1"/>
          <p:nvPr/>
        </p:nvSpPr>
        <p:spPr>
          <a:xfrm>
            <a:off x="6096000" y="5827622"/>
            <a:ext cx="4793521" cy="230832"/>
          </a:xfrm>
          <a:prstGeom prst="rect">
            <a:avLst/>
          </a:prstGeom>
          <a:noFill/>
        </p:spPr>
        <p:txBody>
          <a:bodyPr wrap="square" rtlCol="0">
            <a:spAutoFit/>
          </a:bodyPr>
          <a:lstStyle/>
          <a:p>
            <a:r>
              <a:rPr lang="en-US" sz="900" dirty="0"/>
              <a:t>This image courtesy of creative commons.</a:t>
            </a:r>
          </a:p>
        </p:txBody>
      </p:sp>
      <p:sp>
        <p:nvSpPr>
          <p:cNvPr id="5" name="TextBox 4">
            <a:extLst>
              <a:ext uri="{FF2B5EF4-FFF2-40B4-BE49-F238E27FC236}">
                <a16:creationId xmlns:a16="http://schemas.microsoft.com/office/drawing/2014/main" id="{38BC3499-33E2-41A0-ABA6-C400E3FFB621}"/>
              </a:ext>
            </a:extLst>
          </p:cNvPr>
          <p:cNvSpPr txBox="1"/>
          <p:nvPr/>
        </p:nvSpPr>
        <p:spPr>
          <a:xfrm>
            <a:off x="6096000" y="5596790"/>
            <a:ext cx="3157968" cy="230832"/>
          </a:xfrm>
          <a:prstGeom prst="rect">
            <a:avLst/>
          </a:prstGeom>
          <a:noFill/>
        </p:spPr>
        <p:txBody>
          <a:bodyPr wrap="square" rtlCol="0">
            <a:spAutoFit/>
          </a:bodyPr>
          <a:lstStyle/>
          <a:p>
            <a:r>
              <a:rPr lang="en-US" sz="900" dirty="0">
                <a:hlinkClick r:id="rId3" tooltip="http://www.geograph.org.uk/photo/1815711"/>
              </a:rPr>
              <a:t>This Photo</a:t>
            </a:r>
            <a:r>
              <a:rPr lang="en-US" sz="900" dirty="0"/>
              <a:t> by Unknown Author is licensed under </a:t>
            </a:r>
            <a:r>
              <a:rPr lang="en-US" sz="900" dirty="0">
                <a:hlinkClick r:id="rId4" tooltip="https://creativecommons.org/licenses/by-sa/3.0/"/>
              </a:rPr>
              <a:t>CC BY-SA</a:t>
            </a:r>
            <a:endParaRPr lang="en-US" sz="900" dirty="0"/>
          </a:p>
        </p:txBody>
      </p:sp>
      <p:pic>
        <p:nvPicPr>
          <p:cNvPr id="10" name="Content Placeholder 9" descr="A trench next to a roadway.">
            <a:extLst>
              <a:ext uri="{FF2B5EF4-FFF2-40B4-BE49-F238E27FC236}">
                <a16:creationId xmlns:a16="http://schemas.microsoft.com/office/drawing/2014/main" id="{9BF8808A-3382-462E-9091-4979FCECD707}"/>
              </a:ext>
            </a:extLst>
          </p:cNvPr>
          <p:cNvPicPr>
            <a:picLocks noGrp="1" noChangeAspect="1"/>
          </p:cNvPicPr>
          <p:nvPr>
            <p:ph sz="half" idx="2"/>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353645" y="1496421"/>
            <a:ext cx="5467158" cy="4100369"/>
          </a:xfrm>
          <a:prstGeom prst="rect">
            <a:avLst/>
          </a:prstGeom>
        </p:spPr>
      </p:pic>
      <p:sp>
        <p:nvSpPr>
          <p:cNvPr id="3" name="Content Placeholder 2"/>
          <p:cNvSpPr>
            <a:spLocks noGrp="1"/>
          </p:cNvSpPr>
          <p:nvPr>
            <p:ph sz="half" idx="1"/>
          </p:nvPr>
        </p:nvSpPr>
        <p:spPr>
          <a:xfrm>
            <a:off x="914400" y="3617594"/>
            <a:ext cx="3912433" cy="1325562"/>
          </a:xfrm>
        </p:spPr>
        <p:txBody>
          <a:bodyPr>
            <a:normAutofit/>
          </a:bodyPr>
          <a:lstStyle/>
          <a:p>
            <a:pPr marL="0" indent="0">
              <a:buNone/>
            </a:pPr>
            <a:r>
              <a:rPr lang="en-US" sz="3200" dirty="0"/>
              <a:t>Trench along road</a:t>
            </a:r>
          </a:p>
        </p:txBody>
      </p:sp>
      <p:sp>
        <p:nvSpPr>
          <p:cNvPr id="2" name="Title 1"/>
          <p:cNvSpPr>
            <a:spLocks noGrp="1"/>
          </p:cNvSpPr>
          <p:nvPr>
            <p:ph type="title"/>
          </p:nvPr>
        </p:nvSpPr>
        <p:spPr>
          <a:xfrm>
            <a:off x="838200" y="136525"/>
            <a:ext cx="10515600" cy="1325563"/>
          </a:xfrm>
        </p:spPr>
        <p:txBody>
          <a:bodyPr/>
          <a:lstStyle/>
          <a:p>
            <a:pPr algn="ctr"/>
            <a:r>
              <a:rPr lang="en-US" dirty="0">
                <a:latin typeface="Arial Black" panose="020B0A04020102020204" pitchFamily="34" charset="0"/>
              </a:rPr>
              <a:t>Example</a:t>
            </a:r>
          </a:p>
        </p:txBody>
      </p:sp>
    </p:spTree>
    <p:extLst>
      <p:ext uri="{BB962C8B-B14F-4D97-AF65-F5344CB8AC3E}">
        <p14:creationId xmlns:p14="http://schemas.microsoft.com/office/powerpoint/2010/main" val="25895684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36525"/>
            <a:ext cx="10515600" cy="1325563"/>
          </a:xfrm>
        </p:spPr>
        <p:txBody>
          <a:bodyPr>
            <a:normAutofit/>
          </a:bodyPr>
          <a:lstStyle/>
          <a:p>
            <a:pPr algn="ctr"/>
            <a:r>
              <a:rPr lang="en-US" dirty="0">
                <a:latin typeface="Arial Black" panose="020B0A04020102020204" pitchFamily="34" charset="0"/>
              </a:rPr>
              <a:t>Introduction</a:t>
            </a:r>
          </a:p>
        </p:txBody>
      </p:sp>
      <p:sp>
        <p:nvSpPr>
          <p:cNvPr id="3" name="Content Placeholder 2"/>
          <p:cNvSpPr>
            <a:spLocks noGrp="1"/>
          </p:cNvSpPr>
          <p:nvPr>
            <p:ph idx="1"/>
          </p:nvPr>
        </p:nvSpPr>
        <p:spPr>
          <a:xfrm>
            <a:off x="838200" y="1825625"/>
            <a:ext cx="10515600" cy="2221719"/>
          </a:xfrm>
        </p:spPr>
        <p:txBody>
          <a:bodyPr>
            <a:normAutofit/>
          </a:bodyPr>
          <a:lstStyle/>
          <a:p>
            <a:pPr marL="0" indent="0">
              <a:buNone/>
            </a:pPr>
            <a:r>
              <a:rPr lang="en-US" sz="3200" dirty="0"/>
              <a:t>In this course we will develop a thorough understanding of the 29 CFR 1926 Subpart P regulations and the responsibility employers have toward the safety of their employees. </a:t>
            </a:r>
          </a:p>
        </p:txBody>
      </p:sp>
      <p:sp>
        <p:nvSpPr>
          <p:cNvPr id="4" name="Slide Number Placeholder 3">
            <a:extLst>
              <a:ext uri="{FF2B5EF4-FFF2-40B4-BE49-F238E27FC236}">
                <a16:creationId xmlns:a16="http://schemas.microsoft.com/office/drawing/2014/main" id="{1459545C-8073-4A4E-83D3-5DD7F0086E32}"/>
              </a:ext>
            </a:extLst>
          </p:cNvPr>
          <p:cNvSpPr>
            <a:spLocks noGrp="1"/>
          </p:cNvSpPr>
          <p:nvPr>
            <p:ph type="sldNum" sz="quarter" idx="12"/>
          </p:nvPr>
        </p:nvSpPr>
        <p:spPr/>
        <p:txBody>
          <a:bodyPr/>
          <a:lstStyle/>
          <a:p>
            <a:fld id="{5E779C6D-2D3D-407B-ABDD-AB2C83943F7F}" type="slidenum">
              <a:rPr lang="en-US" smtClean="0"/>
              <a:t>3</a:t>
            </a:fld>
            <a:endParaRPr lang="en-US"/>
          </a:p>
        </p:txBody>
      </p:sp>
    </p:spTree>
    <p:extLst>
      <p:ext uri="{BB962C8B-B14F-4D97-AF65-F5344CB8AC3E}">
        <p14:creationId xmlns:p14="http://schemas.microsoft.com/office/powerpoint/2010/main" val="19292110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36525"/>
            <a:ext cx="10515600" cy="1325563"/>
          </a:xfrm>
        </p:spPr>
        <p:txBody>
          <a:bodyPr/>
          <a:lstStyle/>
          <a:p>
            <a:pPr algn="ctr"/>
            <a:r>
              <a:rPr lang="en-US" dirty="0">
                <a:latin typeface="Arial Black" panose="020B0A04020102020204" pitchFamily="34" charset="0"/>
              </a:rPr>
              <a:t>Definition</a:t>
            </a:r>
          </a:p>
        </p:txBody>
      </p:sp>
      <p:sp>
        <p:nvSpPr>
          <p:cNvPr id="3" name="Content Placeholder 2"/>
          <p:cNvSpPr>
            <a:spLocks noGrp="1"/>
          </p:cNvSpPr>
          <p:nvPr>
            <p:ph idx="1"/>
          </p:nvPr>
        </p:nvSpPr>
        <p:spPr>
          <a:xfrm>
            <a:off x="838199" y="1951173"/>
            <a:ext cx="10389433" cy="4351338"/>
          </a:xfrm>
        </p:spPr>
        <p:txBody>
          <a:bodyPr>
            <a:normAutofit/>
          </a:bodyPr>
          <a:lstStyle/>
          <a:p>
            <a:pPr marL="0" indent="0">
              <a:buNone/>
            </a:pPr>
            <a:r>
              <a:rPr lang="en-US" sz="3600" dirty="0"/>
              <a:t>Cave-in:</a:t>
            </a:r>
          </a:p>
          <a:p>
            <a:pPr marL="0" indent="0">
              <a:buNone/>
            </a:pPr>
            <a:endParaRPr lang="en-US" sz="3600" dirty="0"/>
          </a:p>
          <a:p>
            <a:pPr marL="457200" lvl="1" indent="0">
              <a:buNone/>
            </a:pPr>
            <a:r>
              <a:rPr lang="en-US" sz="3200" i="1" dirty="0">
                <a:ea typeface="Tahoma" panose="020B0604030504040204" pitchFamily="34" charset="0"/>
              </a:rPr>
              <a:t>separation of a mass of soil or rock material from the side of an excavation….in sufficient quantity so that it could entrap, bury, or other wise injure and immobilize a person</a:t>
            </a:r>
            <a:endParaRPr lang="en-US" altLang="en-US" sz="3200" i="1" dirty="0">
              <a:ea typeface="Tahoma" panose="020B0604030504040204" pitchFamily="34" charset="0"/>
              <a:cs typeface="Tahoma" panose="020B0604030504040204" pitchFamily="34" charset="0"/>
            </a:endParaRPr>
          </a:p>
        </p:txBody>
      </p:sp>
      <p:sp>
        <p:nvSpPr>
          <p:cNvPr id="4" name="Slide Number Placeholder 3">
            <a:extLst>
              <a:ext uri="{FF2B5EF4-FFF2-40B4-BE49-F238E27FC236}">
                <a16:creationId xmlns:a16="http://schemas.microsoft.com/office/drawing/2014/main" id="{3100FEF7-740A-4DC0-8167-1891D79B5640}"/>
              </a:ext>
            </a:extLst>
          </p:cNvPr>
          <p:cNvSpPr>
            <a:spLocks noGrp="1"/>
          </p:cNvSpPr>
          <p:nvPr>
            <p:ph type="sldNum" sz="quarter" idx="12"/>
          </p:nvPr>
        </p:nvSpPr>
        <p:spPr/>
        <p:txBody>
          <a:bodyPr/>
          <a:lstStyle/>
          <a:p>
            <a:fld id="{5E779C6D-2D3D-407B-ABDD-AB2C83943F7F}" type="slidenum">
              <a:rPr lang="en-US" smtClean="0"/>
              <a:t>30</a:t>
            </a:fld>
            <a:endParaRPr lang="en-US"/>
          </a:p>
        </p:txBody>
      </p:sp>
    </p:spTree>
    <p:extLst>
      <p:ext uri="{BB962C8B-B14F-4D97-AF65-F5344CB8AC3E}">
        <p14:creationId xmlns:p14="http://schemas.microsoft.com/office/powerpoint/2010/main" val="15526572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311015" y="3189730"/>
            <a:ext cx="3194154" cy="1217378"/>
          </a:xfrm>
        </p:spPr>
        <p:txBody>
          <a:bodyPr>
            <a:normAutofit fontScale="92500"/>
          </a:bodyPr>
          <a:lstStyle/>
          <a:p>
            <a:pPr marL="0" indent="0">
              <a:buNone/>
            </a:pPr>
            <a:r>
              <a:rPr lang="en-US" sz="3600" dirty="0"/>
              <a:t>Cave-in at water utility excavation</a:t>
            </a:r>
          </a:p>
        </p:txBody>
      </p:sp>
      <p:sp>
        <p:nvSpPr>
          <p:cNvPr id="10" name="TextBox 9">
            <a:extLst>
              <a:ext uri="{FF2B5EF4-FFF2-40B4-BE49-F238E27FC236}">
                <a16:creationId xmlns:a16="http://schemas.microsoft.com/office/drawing/2014/main" id="{40A8F3E1-4C53-4F94-86C9-F130BF586E9C}"/>
              </a:ext>
            </a:extLst>
          </p:cNvPr>
          <p:cNvSpPr txBox="1"/>
          <p:nvPr/>
        </p:nvSpPr>
        <p:spPr>
          <a:xfrm>
            <a:off x="6198502" y="5559833"/>
            <a:ext cx="4793521" cy="369332"/>
          </a:xfrm>
          <a:prstGeom prst="rect">
            <a:avLst/>
          </a:prstGeom>
          <a:noFill/>
        </p:spPr>
        <p:txBody>
          <a:bodyPr wrap="square" rtlCol="0">
            <a:spAutoFit/>
          </a:bodyPr>
          <a:lstStyle/>
          <a:p>
            <a:r>
              <a:rPr lang="en-US" dirty="0"/>
              <a:t>This image courtesy of </a:t>
            </a:r>
            <a:r>
              <a:rPr lang="en-US" dirty="0">
                <a:hlinkClick r:id="rId3"/>
              </a:rPr>
              <a:t>OSHA.</a:t>
            </a:r>
            <a:endParaRPr lang="en-US" dirty="0"/>
          </a:p>
        </p:txBody>
      </p:sp>
      <p:pic>
        <p:nvPicPr>
          <p:cNvPr id="5" name="Picture 4" descr="A trench with a pipe in it, showing a cave on the side of the trench.">
            <a:extLst>
              <a:ext uri="{FF2B5EF4-FFF2-40B4-BE49-F238E27FC236}">
                <a16:creationId xmlns:a16="http://schemas.microsoft.com/office/drawing/2014/main" id="{80B9645A-1EE6-4D8C-BC64-72EDD25A64FF}"/>
              </a:ext>
            </a:extLst>
          </p:cNvPr>
          <p:cNvPicPr>
            <a:picLocks noChangeAspect="1"/>
          </p:cNvPicPr>
          <p:nvPr/>
        </p:nvPicPr>
        <p:blipFill>
          <a:blip r:embed="rId4"/>
          <a:stretch>
            <a:fillRect/>
          </a:stretch>
        </p:blipFill>
        <p:spPr>
          <a:xfrm>
            <a:off x="5343732" y="1445033"/>
            <a:ext cx="6191250" cy="4114800"/>
          </a:xfrm>
          <a:prstGeom prst="rect">
            <a:avLst/>
          </a:prstGeom>
        </p:spPr>
      </p:pic>
      <p:sp>
        <p:nvSpPr>
          <p:cNvPr id="4" name="Slide Number Placeholder 3">
            <a:extLst>
              <a:ext uri="{FF2B5EF4-FFF2-40B4-BE49-F238E27FC236}">
                <a16:creationId xmlns:a16="http://schemas.microsoft.com/office/drawing/2014/main" id="{3100FEF7-740A-4DC0-8167-1891D79B5640}"/>
              </a:ext>
            </a:extLst>
          </p:cNvPr>
          <p:cNvSpPr>
            <a:spLocks noGrp="1"/>
          </p:cNvSpPr>
          <p:nvPr>
            <p:ph type="sldNum" sz="quarter" idx="12"/>
          </p:nvPr>
        </p:nvSpPr>
        <p:spPr/>
        <p:txBody>
          <a:bodyPr/>
          <a:lstStyle/>
          <a:p>
            <a:fld id="{5E779C6D-2D3D-407B-ABDD-AB2C83943F7F}" type="slidenum">
              <a:rPr lang="en-US" smtClean="0"/>
              <a:t>31</a:t>
            </a:fld>
            <a:endParaRPr lang="en-US"/>
          </a:p>
        </p:txBody>
      </p:sp>
      <p:sp>
        <p:nvSpPr>
          <p:cNvPr id="2" name="Title 1"/>
          <p:cNvSpPr>
            <a:spLocks noGrp="1"/>
          </p:cNvSpPr>
          <p:nvPr>
            <p:ph type="title"/>
          </p:nvPr>
        </p:nvSpPr>
        <p:spPr>
          <a:xfrm>
            <a:off x="838200" y="119470"/>
            <a:ext cx="10515600" cy="1325563"/>
          </a:xfrm>
        </p:spPr>
        <p:txBody>
          <a:bodyPr/>
          <a:lstStyle/>
          <a:p>
            <a:pPr algn="ctr"/>
            <a:r>
              <a:rPr lang="en-US" dirty="0">
                <a:latin typeface="Arial Black" panose="020B0A04020102020204" pitchFamily="34" charset="0"/>
              </a:rPr>
              <a:t>Example</a:t>
            </a:r>
          </a:p>
        </p:txBody>
      </p:sp>
    </p:spTree>
    <p:extLst>
      <p:ext uri="{BB962C8B-B14F-4D97-AF65-F5344CB8AC3E}">
        <p14:creationId xmlns:p14="http://schemas.microsoft.com/office/powerpoint/2010/main" val="26365410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36525"/>
            <a:ext cx="10515600" cy="1325563"/>
          </a:xfrm>
        </p:spPr>
        <p:txBody>
          <a:bodyPr/>
          <a:lstStyle/>
          <a:p>
            <a:pPr algn="ctr"/>
            <a:r>
              <a:rPr lang="en-US" dirty="0">
                <a:latin typeface="Arial Black" panose="020B0A04020102020204" pitchFamily="34" charset="0"/>
              </a:rPr>
              <a:t>Definition</a:t>
            </a:r>
          </a:p>
        </p:txBody>
      </p:sp>
      <p:sp>
        <p:nvSpPr>
          <p:cNvPr id="3" name="Content Placeholder 2"/>
          <p:cNvSpPr>
            <a:spLocks noGrp="1"/>
          </p:cNvSpPr>
          <p:nvPr>
            <p:ph idx="1"/>
          </p:nvPr>
        </p:nvSpPr>
        <p:spPr>
          <a:xfrm>
            <a:off x="838199" y="1951173"/>
            <a:ext cx="10389433" cy="4351338"/>
          </a:xfrm>
        </p:spPr>
        <p:txBody>
          <a:bodyPr>
            <a:normAutofit/>
          </a:bodyPr>
          <a:lstStyle/>
          <a:p>
            <a:pPr marL="0" indent="0">
              <a:buNone/>
            </a:pPr>
            <a:r>
              <a:rPr lang="en-US" sz="3600" dirty="0"/>
              <a:t>Protective system:</a:t>
            </a:r>
          </a:p>
          <a:p>
            <a:pPr marL="0" indent="0">
              <a:buNone/>
            </a:pPr>
            <a:endParaRPr lang="en-US" sz="3600" dirty="0"/>
          </a:p>
          <a:p>
            <a:pPr marL="457200" lvl="1" indent="0">
              <a:buNone/>
            </a:pPr>
            <a:r>
              <a:rPr lang="en-US" sz="3200" i="1" dirty="0">
                <a:ea typeface="Tahoma" panose="020B0604030504040204" pitchFamily="34" charset="0"/>
              </a:rPr>
              <a:t>a method of protecting employees from cave-ins, from material that could fall or roll from an excavation face or into an excavation, or from the collapse of adjacent structures.</a:t>
            </a:r>
            <a:endParaRPr lang="en-US" altLang="en-US" sz="3200" i="1" dirty="0">
              <a:ea typeface="Tahoma" panose="020B0604030504040204" pitchFamily="34" charset="0"/>
              <a:cs typeface="Tahoma" panose="020B0604030504040204" pitchFamily="34" charset="0"/>
            </a:endParaRPr>
          </a:p>
        </p:txBody>
      </p:sp>
      <p:sp>
        <p:nvSpPr>
          <p:cNvPr id="4" name="Slide Number Placeholder 3">
            <a:extLst>
              <a:ext uri="{FF2B5EF4-FFF2-40B4-BE49-F238E27FC236}">
                <a16:creationId xmlns:a16="http://schemas.microsoft.com/office/drawing/2014/main" id="{3100FEF7-740A-4DC0-8167-1891D79B5640}"/>
              </a:ext>
            </a:extLst>
          </p:cNvPr>
          <p:cNvSpPr>
            <a:spLocks noGrp="1"/>
          </p:cNvSpPr>
          <p:nvPr>
            <p:ph type="sldNum" sz="quarter" idx="12"/>
          </p:nvPr>
        </p:nvSpPr>
        <p:spPr/>
        <p:txBody>
          <a:bodyPr/>
          <a:lstStyle/>
          <a:p>
            <a:fld id="{5E779C6D-2D3D-407B-ABDD-AB2C83943F7F}" type="slidenum">
              <a:rPr lang="en-US" smtClean="0"/>
              <a:t>32</a:t>
            </a:fld>
            <a:endParaRPr lang="en-US"/>
          </a:p>
        </p:txBody>
      </p:sp>
    </p:spTree>
    <p:extLst>
      <p:ext uri="{BB962C8B-B14F-4D97-AF65-F5344CB8AC3E}">
        <p14:creationId xmlns:p14="http://schemas.microsoft.com/office/powerpoint/2010/main" val="41279520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100FEF7-740A-4DC0-8167-1891D79B5640}"/>
              </a:ext>
            </a:extLst>
          </p:cNvPr>
          <p:cNvSpPr>
            <a:spLocks noGrp="1"/>
          </p:cNvSpPr>
          <p:nvPr>
            <p:ph type="sldNum" sz="quarter" idx="12"/>
          </p:nvPr>
        </p:nvSpPr>
        <p:spPr/>
        <p:txBody>
          <a:bodyPr/>
          <a:lstStyle/>
          <a:p>
            <a:fld id="{5E779C6D-2D3D-407B-ABDD-AB2C83943F7F}" type="slidenum">
              <a:rPr lang="en-US" smtClean="0"/>
              <a:t>33</a:t>
            </a:fld>
            <a:endParaRPr lang="en-US" dirty="0"/>
          </a:p>
        </p:txBody>
      </p:sp>
      <p:pic>
        <p:nvPicPr>
          <p:cNvPr id="17" name="Picture 16" descr="A trench shield (also called a trench box).">
            <a:extLst>
              <a:ext uri="{FF2B5EF4-FFF2-40B4-BE49-F238E27FC236}">
                <a16:creationId xmlns:a16="http://schemas.microsoft.com/office/drawing/2014/main" id="{CBC35DEE-E5A1-4773-8D50-DE66BCC09F8C}"/>
              </a:ext>
            </a:extLst>
          </p:cNvPr>
          <p:cNvPicPr/>
          <p:nvPr/>
        </p:nvPicPr>
        <p:blipFill rotWithShape="1">
          <a:blip r:embed="rId3">
            <a:extLst>
              <a:ext uri="{28A0092B-C50C-407E-A947-70E740481C1C}">
                <a14:useLocalDpi xmlns:a14="http://schemas.microsoft.com/office/drawing/2010/main" val="0"/>
              </a:ext>
            </a:extLst>
          </a:blip>
          <a:srcRect l="12074" t="2147" r="23342" b="23981"/>
          <a:stretch/>
        </p:blipFill>
        <p:spPr bwMode="auto">
          <a:xfrm>
            <a:off x="8737600" y="1210459"/>
            <a:ext cx="2844800" cy="4181301"/>
          </a:xfrm>
          <a:prstGeom prst="rect">
            <a:avLst/>
          </a:prstGeom>
          <a:ln>
            <a:noFill/>
          </a:ln>
          <a:extLst>
            <a:ext uri="{53640926-AAD7-44D8-BBD7-CCE9431645EC}">
              <a14:shadowObscured xmlns:a14="http://schemas.microsoft.com/office/drawing/2010/main"/>
            </a:ext>
          </a:extLst>
        </p:spPr>
      </p:pic>
      <p:sp>
        <p:nvSpPr>
          <p:cNvPr id="10" name="Text Placeholder 9">
            <a:extLst>
              <a:ext uri="{FF2B5EF4-FFF2-40B4-BE49-F238E27FC236}">
                <a16:creationId xmlns:a16="http://schemas.microsoft.com/office/drawing/2014/main" id="{FBD9650C-490D-411F-ABDC-9E88F0C18B03}"/>
              </a:ext>
            </a:extLst>
          </p:cNvPr>
          <p:cNvSpPr>
            <a:spLocks noGrp="1"/>
          </p:cNvSpPr>
          <p:nvPr>
            <p:ph type="body" sz="quarter" idx="3"/>
          </p:nvPr>
        </p:nvSpPr>
        <p:spPr>
          <a:xfrm>
            <a:off x="9371823" y="206398"/>
            <a:ext cx="1642713" cy="823912"/>
          </a:xfrm>
        </p:spPr>
        <p:txBody>
          <a:bodyPr>
            <a:normAutofit/>
          </a:bodyPr>
          <a:lstStyle/>
          <a:p>
            <a:r>
              <a:rPr lang="en-US" dirty="0"/>
              <a:t>Shoring</a:t>
            </a:r>
          </a:p>
        </p:txBody>
      </p:sp>
      <p:pic>
        <p:nvPicPr>
          <p:cNvPr id="15" name="Picture 14" descr="A trench shield (also called a trench box).">
            <a:extLst>
              <a:ext uri="{FF2B5EF4-FFF2-40B4-BE49-F238E27FC236}">
                <a16:creationId xmlns:a16="http://schemas.microsoft.com/office/drawing/2014/main" id="{779DCF2C-430B-41EE-BCF8-56413109DB1A}"/>
              </a:ext>
            </a:extLst>
          </p:cNvPr>
          <p:cNvPicPr/>
          <p:nvPr/>
        </p:nvPicPr>
        <p:blipFill rotWithShape="1">
          <a:blip r:embed="rId4" cstate="print">
            <a:extLst>
              <a:ext uri="{28A0092B-C50C-407E-A947-70E740481C1C}">
                <a14:useLocalDpi xmlns:a14="http://schemas.microsoft.com/office/drawing/2010/main" val="0"/>
              </a:ext>
            </a:extLst>
          </a:blip>
          <a:srcRect l="26003" r="16901" b="14287"/>
          <a:stretch/>
        </p:blipFill>
        <p:spPr bwMode="auto">
          <a:xfrm>
            <a:off x="4555401" y="2298334"/>
            <a:ext cx="3048642" cy="3819447"/>
          </a:xfrm>
          <a:prstGeom prst="rect">
            <a:avLst/>
          </a:prstGeom>
          <a:ln>
            <a:noFill/>
          </a:ln>
          <a:extLst>
            <a:ext uri="{53640926-AAD7-44D8-BBD7-CCE9431645EC}">
              <a14:shadowObscured xmlns:a14="http://schemas.microsoft.com/office/drawing/2010/main"/>
            </a:ext>
          </a:extLst>
        </p:spPr>
      </p:pic>
      <p:sp>
        <p:nvSpPr>
          <p:cNvPr id="13" name="Text Placeholder 9">
            <a:extLst>
              <a:ext uri="{FF2B5EF4-FFF2-40B4-BE49-F238E27FC236}">
                <a16:creationId xmlns:a16="http://schemas.microsoft.com/office/drawing/2014/main" id="{461C79FB-7D66-4A2E-A548-FD538F9783A3}"/>
              </a:ext>
            </a:extLst>
          </p:cNvPr>
          <p:cNvSpPr txBox="1">
            <a:spLocks/>
          </p:cNvSpPr>
          <p:nvPr/>
        </p:nvSpPr>
        <p:spPr>
          <a:xfrm>
            <a:off x="5069117" y="1314238"/>
            <a:ext cx="2021209" cy="823912"/>
          </a:xfrm>
          <a:prstGeom prst="rect">
            <a:avLst/>
          </a:prstGeom>
        </p:spPr>
        <p:txBody>
          <a:bodyPr vert="horz" lIns="91440" tIns="45720" rIns="91440" bIns="4572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sz="3200" dirty="0"/>
              <a:t>Shielding</a:t>
            </a:r>
          </a:p>
        </p:txBody>
      </p:sp>
      <p:pic>
        <p:nvPicPr>
          <p:cNvPr id="16" name="Picture 15" descr="A jobsite showing sloped landscape.">
            <a:extLst>
              <a:ext uri="{FF2B5EF4-FFF2-40B4-BE49-F238E27FC236}">
                <a16:creationId xmlns:a16="http://schemas.microsoft.com/office/drawing/2014/main" id="{44A61ECE-AA65-42B5-9EA8-27C0CBF88DD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9167" y="3005908"/>
            <a:ext cx="3444209" cy="3111873"/>
          </a:xfrm>
          <a:prstGeom prst="rect">
            <a:avLst/>
          </a:prstGeom>
          <a:noFill/>
          <a:extLst>
            <a:ext uri="{909E8E84-426E-40DD-AFC4-6F175D3DCCD1}">
              <a14:hiddenFill xmlns:a14="http://schemas.microsoft.com/office/drawing/2010/main">
                <a:solidFill>
                  <a:srgbClr val="FFFFFF"/>
                </a:solidFill>
              </a14:hiddenFill>
            </a:ext>
          </a:extLst>
        </p:spPr>
      </p:pic>
      <p:sp>
        <p:nvSpPr>
          <p:cNvPr id="9" name="Text Placeholder 8">
            <a:extLst>
              <a:ext uri="{FF2B5EF4-FFF2-40B4-BE49-F238E27FC236}">
                <a16:creationId xmlns:a16="http://schemas.microsoft.com/office/drawing/2014/main" id="{00DB5890-6478-4567-9B1E-41D34C958CA2}"/>
              </a:ext>
            </a:extLst>
          </p:cNvPr>
          <p:cNvSpPr>
            <a:spLocks noGrp="1"/>
          </p:cNvSpPr>
          <p:nvPr>
            <p:ph type="body" idx="1"/>
          </p:nvPr>
        </p:nvSpPr>
        <p:spPr>
          <a:xfrm>
            <a:off x="1157564" y="2009303"/>
            <a:ext cx="1519855" cy="823912"/>
          </a:xfrm>
        </p:spPr>
        <p:txBody>
          <a:bodyPr>
            <a:normAutofit/>
          </a:bodyPr>
          <a:lstStyle/>
          <a:p>
            <a:r>
              <a:rPr lang="en-US" dirty="0"/>
              <a:t>Sloping</a:t>
            </a:r>
          </a:p>
        </p:txBody>
      </p:sp>
      <p:sp>
        <p:nvSpPr>
          <p:cNvPr id="2" name="Title 1"/>
          <p:cNvSpPr>
            <a:spLocks noGrp="1"/>
          </p:cNvSpPr>
          <p:nvPr>
            <p:ph type="title"/>
          </p:nvPr>
        </p:nvSpPr>
        <p:spPr>
          <a:xfrm>
            <a:off x="471201" y="144012"/>
            <a:ext cx="7903494" cy="1325563"/>
          </a:xfrm>
        </p:spPr>
        <p:txBody>
          <a:bodyPr>
            <a:normAutofit fontScale="90000"/>
          </a:bodyPr>
          <a:lstStyle/>
          <a:p>
            <a:pPr algn="ctr"/>
            <a:r>
              <a:rPr lang="en-US" dirty="0">
                <a:latin typeface="Arial Black" panose="020B0A04020102020204" pitchFamily="34" charset="0"/>
              </a:rPr>
              <a:t>Protective Systems</a:t>
            </a:r>
          </a:p>
        </p:txBody>
      </p:sp>
    </p:spTree>
    <p:extLst>
      <p:ext uri="{BB962C8B-B14F-4D97-AF65-F5344CB8AC3E}">
        <p14:creationId xmlns:p14="http://schemas.microsoft.com/office/powerpoint/2010/main" val="19852193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100FEF7-740A-4DC0-8167-1891D79B5640}"/>
              </a:ext>
            </a:extLst>
          </p:cNvPr>
          <p:cNvSpPr>
            <a:spLocks noGrp="1"/>
          </p:cNvSpPr>
          <p:nvPr>
            <p:ph type="sldNum" sz="quarter" idx="12"/>
          </p:nvPr>
        </p:nvSpPr>
        <p:spPr/>
        <p:txBody>
          <a:bodyPr/>
          <a:lstStyle/>
          <a:p>
            <a:fld id="{5E779C6D-2D3D-407B-ABDD-AB2C83943F7F}" type="slidenum">
              <a:rPr lang="en-US" smtClean="0"/>
              <a:t>34</a:t>
            </a:fld>
            <a:endParaRPr lang="en-US" dirty="0"/>
          </a:p>
        </p:txBody>
      </p:sp>
      <p:sp>
        <p:nvSpPr>
          <p:cNvPr id="21" name="TextBox 20">
            <a:extLst>
              <a:ext uri="{FF2B5EF4-FFF2-40B4-BE49-F238E27FC236}">
                <a16:creationId xmlns:a16="http://schemas.microsoft.com/office/drawing/2014/main" id="{5E909AE8-DEDC-468B-89AA-9A7B782D8CEE}"/>
              </a:ext>
            </a:extLst>
          </p:cNvPr>
          <p:cNvSpPr txBox="1"/>
          <p:nvPr/>
        </p:nvSpPr>
        <p:spPr>
          <a:xfrm>
            <a:off x="4507042" y="6253007"/>
            <a:ext cx="3177915" cy="369332"/>
          </a:xfrm>
          <a:prstGeom prst="rect">
            <a:avLst/>
          </a:prstGeom>
          <a:noFill/>
        </p:spPr>
        <p:txBody>
          <a:bodyPr wrap="square" rtlCol="0">
            <a:spAutoFit/>
          </a:bodyPr>
          <a:lstStyle/>
          <a:p>
            <a:r>
              <a:rPr lang="en-US" dirty="0"/>
              <a:t>This image courtesy of </a:t>
            </a:r>
            <a:r>
              <a:rPr lang="en-US" dirty="0">
                <a:hlinkClick r:id="rId3"/>
              </a:rPr>
              <a:t>OSHA</a:t>
            </a:r>
            <a:r>
              <a:rPr lang="en-US" dirty="0"/>
              <a:t>.</a:t>
            </a:r>
          </a:p>
        </p:txBody>
      </p:sp>
      <p:pic>
        <p:nvPicPr>
          <p:cNvPr id="8" name="Picture 7" descr="A graphic displaying &quot;Slope It, Shore it&quot; Shield It&quot; with the phone number 1-800-321-OSHA (6742).">
            <a:extLst>
              <a:ext uri="{FF2B5EF4-FFF2-40B4-BE49-F238E27FC236}">
                <a16:creationId xmlns:a16="http://schemas.microsoft.com/office/drawing/2014/main" id="{EEA06638-314A-4B9F-BFAD-D20D5AA7062D}"/>
              </a:ext>
            </a:extLst>
          </p:cNvPr>
          <p:cNvPicPr>
            <a:picLocks noChangeAspect="1"/>
          </p:cNvPicPr>
          <p:nvPr/>
        </p:nvPicPr>
        <p:blipFill>
          <a:blip r:embed="rId4"/>
          <a:stretch>
            <a:fillRect/>
          </a:stretch>
        </p:blipFill>
        <p:spPr>
          <a:xfrm>
            <a:off x="3661309" y="1449838"/>
            <a:ext cx="4869382" cy="4592786"/>
          </a:xfrm>
          <a:prstGeom prst="rect">
            <a:avLst/>
          </a:prstGeom>
        </p:spPr>
      </p:pic>
      <p:sp>
        <p:nvSpPr>
          <p:cNvPr id="2" name="Title 1"/>
          <p:cNvSpPr>
            <a:spLocks noGrp="1"/>
          </p:cNvSpPr>
          <p:nvPr>
            <p:ph type="title"/>
          </p:nvPr>
        </p:nvSpPr>
        <p:spPr>
          <a:xfrm>
            <a:off x="2677420" y="136525"/>
            <a:ext cx="6640304" cy="1325563"/>
          </a:xfrm>
        </p:spPr>
        <p:txBody>
          <a:bodyPr/>
          <a:lstStyle/>
          <a:p>
            <a:pPr algn="ctr"/>
            <a:r>
              <a:rPr lang="en-US" dirty="0">
                <a:latin typeface="Arial Black" panose="020B0A04020102020204" pitchFamily="34" charset="0"/>
              </a:rPr>
              <a:t>Image</a:t>
            </a:r>
          </a:p>
        </p:txBody>
      </p:sp>
    </p:spTree>
    <p:extLst>
      <p:ext uri="{BB962C8B-B14F-4D97-AF65-F5344CB8AC3E}">
        <p14:creationId xmlns:p14="http://schemas.microsoft.com/office/powerpoint/2010/main" val="30042637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100FEF7-740A-4DC0-8167-1891D79B5640}"/>
              </a:ext>
            </a:extLst>
          </p:cNvPr>
          <p:cNvSpPr>
            <a:spLocks noGrp="1"/>
          </p:cNvSpPr>
          <p:nvPr>
            <p:ph type="sldNum" sz="quarter" idx="12"/>
          </p:nvPr>
        </p:nvSpPr>
        <p:spPr/>
        <p:txBody>
          <a:bodyPr/>
          <a:lstStyle/>
          <a:p>
            <a:fld id="{5E779C6D-2D3D-407B-ABDD-AB2C83943F7F}" type="slidenum">
              <a:rPr lang="en-US" smtClean="0"/>
              <a:t>35</a:t>
            </a:fld>
            <a:endParaRPr lang="en-US"/>
          </a:p>
        </p:txBody>
      </p:sp>
      <p:sp>
        <p:nvSpPr>
          <p:cNvPr id="8" name="TextBox 7">
            <a:extLst>
              <a:ext uri="{FF2B5EF4-FFF2-40B4-BE49-F238E27FC236}">
                <a16:creationId xmlns:a16="http://schemas.microsoft.com/office/drawing/2014/main" id="{B435C39C-59B4-4F7F-B9F5-A0C8A1497505}"/>
              </a:ext>
            </a:extLst>
          </p:cNvPr>
          <p:cNvSpPr txBox="1"/>
          <p:nvPr/>
        </p:nvSpPr>
        <p:spPr>
          <a:xfrm>
            <a:off x="7158956" y="5474181"/>
            <a:ext cx="4149777" cy="230832"/>
          </a:xfrm>
          <a:prstGeom prst="rect">
            <a:avLst/>
          </a:prstGeom>
          <a:noFill/>
        </p:spPr>
        <p:txBody>
          <a:bodyPr wrap="square" rtlCol="0">
            <a:spAutoFit/>
          </a:bodyPr>
          <a:lstStyle/>
          <a:p>
            <a:r>
              <a:rPr lang="en-US" sz="900" dirty="0"/>
              <a:t>This image courtesy of creative commons.</a:t>
            </a:r>
          </a:p>
        </p:txBody>
      </p:sp>
      <p:sp>
        <p:nvSpPr>
          <p:cNvPr id="7" name="TextBox 6">
            <a:extLst>
              <a:ext uri="{FF2B5EF4-FFF2-40B4-BE49-F238E27FC236}">
                <a16:creationId xmlns:a16="http://schemas.microsoft.com/office/drawing/2014/main" id="{58539C1D-0B29-43D0-837A-D6F3C64587AB}"/>
              </a:ext>
            </a:extLst>
          </p:cNvPr>
          <p:cNvSpPr txBox="1"/>
          <p:nvPr/>
        </p:nvSpPr>
        <p:spPr>
          <a:xfrm>
            <a:off x="7158956" y="5265952"/>
            <a:ext cx="5161613" cy="230832"/>
          </a:xfrm>
          <a:prstGeom prst="rect">
            <a:avLst/>
          </a:prstGeom>
          <a:noFill/>
        </p:spPr>
        <p:txBody>
          <a:bodyPr wrap="square" rtlCol="0">
            <a:spAutoFit/>
          </a:bodyPr>
          <a:lstStyle/>
          <a:p>
            <a:r>
              <a:rPr lang="en-US" sz="900" dirty="0">
                <a:hlinkClick r:id="rId3" tooltip="http://charles-mount.ie/wp/?cat=380"/>
              </a:rPr>
              <a:t>This Photo</a:t>
            </a:r>
            <a:r>
              <a:rPr lang="en-US" sz="900" dirty="0"/>
              <a:t> by Unknown Author is licensed under </a:t>
            </a:r>
            <a:r>
              <a:rPr lang="en-US" sz="900" dirty="0">
                <a:hlinkClick r:id="rId4" tooltip="https://creativecommons.org/licenses/by-sa/3.0/"/>
              </a:rPr>
              <a:t>CC BY-SA</a:t>
            </a:r>
            <a:endParaRPr lang="en-US" sz="900" dirty="0"/>
          </a:p>
        </p:txBody>
      </p:sp>
      <p:pic>
        <p:nvPicPr>
          <p:cNvPr id="6" name="Picture 5" descr="Workers in a trench with sloped sides.">
            <a:extLst>
              <a:ext uri="{FF2B5EF4-FFF2-40B4-BE49-F238E27FC236}">
                <a16:creationId xmlns:a16="http://schemas.microsoft.com/office/drawing/2014/main" id="{E2A9E941-BDDE-4A20-BAD9-421F3A13A955}"/>
              </a:ext>
            </a:extLst>
          </p:cNvPr>
          <p:cNvPicPr>
            <a:picLocks noChangeAspect="1"/>
          </p:cNvPicPr>
          <p:nvPr/>
        </p:nvPicPr>
        <p: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422036" y="1576407"/>
            <a:ext cx="4931764" cy="3698823"/>
          </a:xfrm>
          <a:prstGeom prst="rect">
            <a:avLst/>
          </a:prstGeom>
        </p:spPr>
      </p:pic>
      <p:sp>
        <p:nvSpPr>
          <p:cNvPr id="3" name="Content Placeholder 2"/>
          <p:cNvSpPr>
            <a:spLocks noGrp="1"/>
          </p:cNvSpPr>
          <p:nvPr>
            <p:ph idx="1"/>
          </p:nvPr>
        </p:nvSpPr>
        <p:spPr>
          <a:xfrm>
            <a:off x="838200" y="1951173"/>
            <a:ext cx="5442680" cy="4351338"/>
          </a:xfrm>
        </p:spPr>
        <p:txBody>
          <a:bodyPr>
            <a:normAutofit fontScale="92500"/>
          </a:bodyPr>
          <a:lstStyle/>
          <a:p>
            <a:pPr marL="0" indent="0">
              <a:buNone/>
            </a:pPr>
            <a:r>
              <a:rPr lang="en-US" sz="3600" dirty="0"/>
              <a:t>Sloping:</a:t>
            </a:r>
          </a:p>
          <a:p>
            <a:pPr marL="0" indent="0">
              <a:buNone/>
            </a:pPr>
            <a:endParaRPr lang="en-US" sz="3600" dirty="0"/>
          </a:p>
          <a:p>
            <a:pPr marL="457200" lvl="1" indent="0">
              <a:buNone/>
            </a:pPr>
            <a:r>
              <a:rPr lang="en-US" sz="3200" i="1" dirty="0">
                <a:ea typeface="Tahoma" panose="020B0604030504040204" pitchFamily="34" charset="0"/>
              </a:rPr>
              <a:t>method of protecting employees from cave-ins by excavating to form sides of an excavation that are inclined away from the excavation so as to prevent cave-ins. </a:t>
            </a:r>
            <a:endParaRPr lang="en-US" altLang="en-US" sz="3200" i="1" dirty="0">
              <a:ea typeface="Tahoma" panose="020B0604030504040204" pitchFamily="34" charset="0"/>
              <a:cs typeface="Tahoma" panose="020B0604030504040204" pitchFamily="34" charset="0"/>
            </a:endParaRPr>
          </a:p>
        </p:txBody>
      </p:sp>
      <p:sp>
        <p:nvSpPr>
          <p:cNvPr id="2" name="Title 1"/>
          <p:cNvSpPr>
            <a:spLocks noGrp="1"/>
          </p:cNvSpPr>
          <p:nvPr>
            <p:ph type="title"/>
          </p:nvPr>
        </p:nvSpPr>
        <p:spPr>
          <a:xfrm>
            <a:off x="838200" y="136525"/>
            <a:ext cx="10515600" cy="1325563"/>
          </a:xfrm>
        </p:spPr>
        <p:txBody>
          <a:bodyPr/>
          <a:lstStyle/>
          <a:p>
            <a:pPr algn="ctr"/>
            <a:r>
              <a:rPr lang="en-US" dirty="0">
                <a:latin typeface="Arial Black" panose="020B0A04020102020204" pitchFamily="34" charset="0"/>
              </a:rPr>
              <a:t>Definition</a:t>
            </a:r>
          </a:p>
        </p:txBody>
      </p:sp>
    </p:spTree>
    <p:extLst>
      <p:ext uri="{BB962C8B-B14F-4D97-AF65-F5344CB8AC3E}">
        <p14:creationId xmlns:p14="http://schemas.microsoft.com/office/powerpoint/2010/main" val="9463981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100FEF7-740A-4DC0-8167-1891D79B5640}"/>
              </a:ext>
            </a:extLst>
          </p:cNvPr>
          <p:cNvSpPr>
            <a:spLocks noGrp="1"/>
          </p:cNvSpPr>
          <p:nvPr>
            <p:ph type="sldNum" sz="quarter" idx="12"/>
          </p:nvPr>
        </p:nvSpPr>
        <p:spPr/>
        <p:txBody>
          <a:bodyPr/>
          <a:lstStyle/>
          <a:p>
            <a:fld id="{5E779C6D-2D3D-407B-ABDD-AB2C83943F7F}" type="slidenum">
              <a:rPr lang="en-US" smtClean="0"/>
              <a:t>36</a:t>
            </a:fld>
            <a:endParaRPr lang="en-US"/>
          </a:p>
        </p:txBody>
      </p:sp>
      <p:sp>
        <p:nvSpPr>
          <p:cNvPr id="7" name="Rectangle 6">
            <a:extLst>
              <a:ext uri="{FF2B5EF4-FFF2-40B4-BE49-F238E27FC236}">
                <a16:creationId xmlns:a16="http://schemas.microsoft.com/office/drawing/2014/main" id="{6D58B41D-E2D3-453B-8851-4FE6F97B0B5B}"/>
              </a:ext>
            </a:extLst>
          </p:cNvPr>
          <p:cNvSpPr/>
          <p:nvPr/>
        </p:nvSpPr>
        <p:spPr>
          <a:xfrm>
            <a:off x="7308850" y="3870753"/>
            <a:ext cx="3619500" cy="545021"/>
          </a:xfrm>
          <a:prstGeom prst="rect">
            <a:avLst/>
          </a:prstGeom>
        </p:spPr>
        <p:txBody>
          <a:bodyPr wrap="square">
            <a:spAutoFit/>
          </a:bodyPr>
          <a:lstStyle/>
          <a:p>
            <a:pPr>
              <a:lnSpc>
                <a:spcPct val="107000"/>
              </a:lnSpc>
              <a:spcAft>
                <a:spcPts val="800"/>
              </a:spcAft>
            </a:pPr>
            <a:r>
              <a:rPr lang="en-US" sz="1100" u="sng" dirty="0">
                <a:solidFill>
                  <a:srgbClr val="0563C1"/>
                </a:solidFill>
                <a:ea typeface="Calibri" panose="020F0502020204030204" pitchFamily="34" charset="0"/>
                <a:cs typeface="Times New Roman" panose="02020603050405020304" pitchFamily="18" charset="0"/>
                <a:hlinkClick r:id="rId3"/>
              </a:rPr>
              <a:t>This Photo</a:t>
            </a:r>
            <a:r>
              <a:rPr lang="en-US" sz="1100" dirty="0">
                <a:ea typeface="Calibri" panose="020F0502020204030204" pitchFamily="34" charset="0"/>
                <a:cs typeface="Times New Roman" panose="02020603050405020304" pitchFamily="18" charset="0"/>
              </a:rPr>
              <a:t> by Unknown Author is licensed under </a:t>
            </a:r>
            <a:r>
              <a:rPr lang="en-US" sz="1100" u="sng" dirty="0">
                <a:solidFill>
                  <a:srgbClr val="0563C1"/>
                </a:solidFill>
                <a:ea typeface="Calibri" panose="020F0502020204030204" pitchFamily="34" charset="0"/>
                <a:cs typeface="Times New Roman" panose="02020603050405020304" pitchFamily="18" charset="0"/>
                <a:hlinkClick r:id="rId4"/>
              </a:rPr>
              <a:t>CC BY</a:t>
            </a:r>
            <a:endParaRPr lang="en-US" sz="1100" dirty="0">
              <a:ea typeface="Calibri" panose="020F0502020204030204" pitchFamily="34" charset="0"/>
              <a:cs typeface="Times New Roman" panose="02020603050405020304" pitchFamily="18" charset="0"/>
            </a:endParaRPr>
          </a:p>
          <a:p>
            <a:pPr>
              <a:lnSpc>
                <a:spcPct val="107000"/>
              </a:lnSpc>
              <a:spcAft>
                <a:spcPts val="800"/>
              </a:spcAft>
            </a:pPr>
            <a:r>
              <a:rPr lang="en-US" sz="1100" dirty="0">
                <a:ea typeface="Calibri" panose="020F0502020204030204" pitchFamily="34" charset="0"/>
                <a:cs typeface="Times New Roman" panose="02020603050405020304" pitchFamily="18" charset="0"/>
              </a:rPr>
              <a:t>This image courtesy of creative commons.</a:t>
            </a:r>
          </a:p>
        </p:txBody>
      </p:sp>
      <p:pic>
        <p:nvPicPr>
          <p:cNvPr id="6" name="Picture 5" descr="A photo demonstrating benching of a trench by gradually stepping the sides of the trench up and outward.">
            <a:extLst>
              <a:ext uri="{FF2B5EF4-FFF2-40B4-BE49-F238E27FC236}">
                <a16:creationId xmlns:a16="http://schemas.microsoft.com/office/drawing/2014/main" id="{8A15D178-CC10-48E7-A934-B2A348832D3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54800" y="2258219"/>
            <a:ext cx="4927600" cy="1651000"/>
          </a:xfrm>
          <a:prstGeom prst="rect">
            <a:avLst/>
          </a:prstGeom>
        </p:spPr>
      </p:pic>
      <p:sp>
        <p:nvSpPr>
          <p:cNvPr id="3" name="Content Placeholder 2"/>
          <p:cNvSpPr>
            <a:spLocks noGrp="1"/>
          </p:cNvSpPr>
          <p:nvPr>
            <p:ph idx="1"/>
          </p:nvPr>
        </p:nvSpPr>
        <p:spPr>
          <a:xfrm>
            <a:off x="838199" y="1951173"/>
            <a:ext cx="5772463" cy="4351338"/>
          </a:xfrm>
        </p:spPr>
        <p:txBody>
          <a:bodyPr>
            <a:normAutofit/>
          </a:bodyPr>
          <a:lstStyle/>
          <a:p>
            <a:pPr marL="0" indent="0">
              <a:buNone/>
            </a:pPr>
            <a:r>
              <a:rPr lang="en-US" sz="3600" dirty="0"/>
              <a:t>Benching:</a:t>
            </a:r>
          </a:p>
          <a:p>
            <a:pPr marL="0" indent="0">
              <a:buNone/>
            </a:pPr>
            <a:endParaRPr lang="en-US" sz="3600" dirty="0"/>
          </a:p>
          <a:p>
            <a:pPr marL="457200" lvl="1" indent="0">
              <a:buNone/>
            </a:pPr>
            <a:r>
              <a:rPr lang="en-US" sz="3200" i="1" dirty="0">
                <a:ea typeface="Tahoma" panose="020B0604030504040204" pitchFamily="34" charset="0"/>
              </a:rPr>
              <a:t>method of protecting employees from cave-ins by excavating the sides of an excavation to form one or a series of horizontal levels or steps. </a:t>
            </a:r>
            <a:endParaRPr lang="en-US" altLang="en-US" sz="3200" i="1" dirty="0">
              <a:ea typeface="Tahoma" panose="020B0604030504040204" pitchFamily="34" charset="0"/>
              <a:cs typeface="Tahoma" panose="020B0604030504040204" pitchFamily="34" charset="0"/>
            </a:endParaRPr>
          </a:p>
        </p:txBody>
      </p:sp>
      <p:sp>
        <p:nvSpPr>
          <p:cNvPr id="2" name="Title 1"/>
          <p:cNvSpPr>
            <a:spLocks noGrp="1"/>
          </p:cNvSpPr>
          <p:nvPr>
            <p:ph type="title"/>
          </p:nvPr>
        </p:nvSpPr>
        <p:spPr>
          <a:xfrm>
            <a:off x="838200" y="136525"/>
            <a:ext cx="10515600" cy="1325563"/>
          </a:xfrm>
        </p:spPr>
        <p:txBody>
          <a:bodyPr/>
          <a:lstStyle/>
          <a:p>
            <a:pPr algn="ctr"/>
            <a:r>
              <a:rPr lang="en-US" dirty="0">
                <a:latin typeface="Arial Black" panose="020B0A04020102020204" pitchFamily="34" charset="0"/>
              </a:rPr>
              <a:t>Definition</a:t>
            </a:r>
          </a:p>
        </p:txBody>
      </p:sp>
    </p:spTree>
    <p:extLst>
      <p:ext uri="{BB962C8B-B14F-4D97-AF65-F5344CB8AC3E}">
        <p14:creationId xmlns:p14="http://schemas.microsoft.com/office/powerpoint/2010/main" val="18841704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100FEF7-740A-4DC0-8167-1891D79B5640}"/>
              </a:ext>
            </a:extLst>
          </p:cNvPr>
          <p:cNvSpPr>
            <a:spLocks noGrp="1"/>
          </p:cNvSpPr>
          <p:nvPr>
            <p:ph type="sldNum" sz="quarter" idx="12"/>
          </p:nvPr>
        </p:nvSpPr>
        <p:spPr/>
        <p:txBody>
          <a:bodyPr/>
          <a:lstStyle/>
          <a:p>
            <a:fld id="{5E779C6D-2D3D-407B-ABDD-AB2C83943F7F}" type="slidenum">
              <a:rPr lang="en-US" smtClean="0"/>
              <a:t>37</a:t>
            </a:fld>
            <a:endParaRPr lang="en-US"/>
          </a:p>
        </p:txBody>
      </p:sp>
      <p:sp>
        <p:nvSpPr>
          <p:cNvPr id="11" name="TextBox 10">
            <a:extLst>
              <a:ext uri="{FF2B5EF4-FFF2-40B4-BE49-F238E27FC236}">
                <a16:creationId xmlns:a16="http://schemas.microsoft.com/office/drawing/2014/main" id="{D3CBD19E-5564-44F1-89F5-05F30A6672C0}"/>
              </a:ext>
            </a:extLst>
          </p:cNvPr>
          <p:cNvSpPr txBox="1"/>
          <p:nvPr/>
        </p:nvSpPr>
        <p:spPr>
          <a:xfrm>
            <a:off x="8262230" y="4917134"/>
            <a:ext cx="4149777" cy="230832"/>
          </a:xfrm>
          <a:prstGeom prst="rect">
            <a:avLst/>
          </a:prstGeom>
          <a:noFill/>
        </p:spPr>
        <p:txBody>
          <a:bodyPr wrap="square" rtlCol="0">
            <a:spAutoFit/>
          </a:bodyPr>
          <a:lstStyle/>
          <a:p>
            <a:r>
              <a:rPr lang="en-US" sz="900" dirty="0"/>
              <a:t>This image courtesy of creative commons.</a:t>
            </a:r>
          </a:p>
        </p:txBody>
      </p:sp>
      <p:sp>
        <p:nvSpPr>
          <p:cNvPr id="10" name="TextBox 9">
            <a:extLst>
              <a:ext uri="{FF2B5EF4-FFF2-40B4-BE49-F238E27FC236}">
                <a16:creationId xmlns:a16="http://schemas.microsoft.com/office/drawing/2014/main" id="{5F6991E6-6275-4679-81B6-80030715AAFC}"/>
              </a:ext>
            </a:extLst>
          </p:cNvPr>
          <p:cNvSpPr txBox="1"/>
          <p:nvPr/>
        </p:nvSpPr>
        <p:spPr>
          <a:xfrm>
            <a:off x="8262230" y="4547802"/>
            <a:ext cx="2802857" cy="369332"/>
          </a:xfrm>
          <a:prstGeom prst="rect">
            <a:avLst/>
          </a:prstGeom>
          <a:noFill/>
        </p:spPr>
        <p:txBody>
          <a:bodyPr wrap="square" rtlCol="0">
            <a:spAutoFit/>
          </a:bodyPr>
          <a:lstStyle/>
          <a:p>
            <a:r>
              <a:rPr lang="en-US" sz="900">
                <a:hlinkClick r:id="rId3" tooltip="http://ron-sheese.wikidot.com/group-ik12"/>
              </a:rPr>
              <a:t>This Photo</a:t>
            </a:r>
            <a:r>
              <a:rPr lang="en-US" sz="900"/>
              <a:t> by Unknown Author is licensed under </a:t>
            </a:r>
            <a:r>
              <a:rPr lang="en-US" sz="900">
                <a:hlinkClick r:id="rId4" tooltip="https://creativecommons.org/licenses/by-sa/3.0/"/>
              </a:rPr>
              <a:t>CC BY-SA</a:t>
            </a:r>
            <a:endParaRPr lang="en-US" sz="900"/>
          </a:p>
        </p:txBody>
      </p:sp>
      <p:pic>
        <p:nvPicPr>
          <p:cNvPr id="9" name="Picture 8">
            <a:extLst>
              <a:ext uri="{FF2B5EF4-FFF2-40B4-BE49-F238E27FC236}">
                <a16:creationId xmlns:a16="http://schemas.microsoft.com/office/drawing/2014/main" id="{590D24AD-31F1-472B-AE16-9DF0D41030C3}"/>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8262230" y="1462088"/>
            <a:ext cx="2802857" cy="3085714"/>
          </a:xfrm>
          <a:prstGeom prst="rect">
            <a:avLst/>
          </a:prstGeom>
        </p:spPr>
      </p:pic>
      <p:sp>
        <p:nvSpPr>
          <p:cNvPr id="3" name="Content Placeholder 2"/>
          <p:cNvSpPr>
            <a:spLocks noGrp="1"/>
          </p:cNvSpPr>
          <p:nvPr>
            <p:ph idx="1"/>
          </p:nvPr>
        </p:nvSpPr>
        <p:spPr>
          <a:xfrm>
            <a:off x="838199" y="1951173"/>
            <a:ext cx="6836765" cy="4351338"/>
          </a:xfrm>
        </p:spPr>
        <p:txBody>
          <a:bodyPr>
            <a:normAutofit/>
          </a:bodyPr>
          <a:lstStyle/>
          <a:p>
            <a:pPr marL="0" indent="0">
              <a:buNone/>
            </a:pPr>
            <a:r>
              <a:rPr lang="en-US" sz="3600" dirty="0"/>
              <a:t>Support System:</a:t>
            </a:r>
          </a:p>
          <a:p>
            <a:pPr marL="0" indent="0">
              <a:buNone/>
            </a:pPr>
            <a:endParaRPr lang="en-US" sz="3600" dirty="0"/>
          </a:p>
          <a:p>
            <a:pPr marL="457200" lvl="1" indent="0">
              <a:buNone/>
            </a:pPr>
            <a:r>
              <a:rPr lang="en-US" sz="3200" i="1" dirty="0">
                <a:ea typeface="Tahoma" panose="020B0604030504040204" pitchFamily="34" charset="0"/>
              </a:rPr>
              <a:t>a structure such as underpinning, bracing, or shoring, which provides support to an adjacent structure, underground installation, or the sides of an excavation.</a:t>
            </a:r>
            <a:endParaRPr lang="en-US" altLang="en-US" sz="3200" i="1" dirty="0">
              <a:ea typeface="Tahoma" panose="020B0604030504040204" pitchFamily="34" charset="0"/>
              <a:cs typeface="Tahoma" panose="020B0604030504040204" pitchFamily="34" charset="0"/>
            </a:endParaRPr>
          </a:p>
        </p:txBody>
      </p:sp>
      <p:sp>
        <p:nvSpPr>
          <p:cNvPr id="2" name="Title 1"/>
          <p:cNvSpPr>
            <a:spLocks noGrp="1"/>
          </p:cNvSpPr>
          <p:nvPr>
            <p:ph type="title"/>
          </p:nvPr>
        </p:nvSpPr>
        <p:spPr>
          <a:xfrm>
            <a:off x="838200" y="136525"/>
            <a:ext cx="10515600" cy="1325563"/>
          </a:xfrm>
        </p:spPr>
        <p:txBody>
          <a:bodyPr/>
          <a:lstStyle/>
          <a:p>
            <a:pPr algn="ctr"/>
            <a:r>
              <a:rPr lang="en-US" dirty="0">
                <a:latin typeface="Arial Black" panose="020B0A04020102020204" pitchFamily="34" charset="0"/>
              </a:rPr>
              <a:t>Definition</a:t>
            </a:r>
          </a:p>
        </p:txBody>
      </p:sp>
    </p:spTree>
    <p:extLst>
      <p:ext uri="{BB962C8B-B14F-4D97-AF65-F5344CB8AC3E}">
        <p14:creationId xmlns:p14="http://schemas.microsoft.com/office/powerpoint/2010/main" val="27600241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36525"/>
            <a:ext cx="10515600" cy="1325563"/>
          </a:xfrm>
        </p:spPr>
        <p:txBody>
          <a:bodyPr/>
          <a:lstStyle/>
          <a:p>
            <a:pPr algn="ctr"/>
            <a:r>
              <a:rPr lang="en-US" dirty="0">
                <a:latin typeface="Arial Black" panose="020B0A04020102020204" pitchFamily="34" charset="0"/>
              </a:rPr>
              <a:t>Definition</a:t>
            </a:r>
          </a:p>
        </p:txBody>
      </p:sp>
      <p:sp>
        <p:nvSpPr>
          <p:cNvPr id="3" name="Content Placeholder 2"/>
          <p:cNvSpPr>
            <a:spLocks noGrp="1"/>
          </p:cNvSpPr>
          <p:nvPr>
            <p:ph idx="1"/>
          </p:nvPr>
        </p:nvSpPr>
        <p:spPr>
          <a:xfrm>
            <a:off x="838199" y="1951173"/>
            <a:ext cx="10389433" cy="4351338"/>
          </a:xfrm>
        </p:spPr>
        <p:txBody>
          <a:bodyPr>
            <a:normAutofit/>
          </a:bodyPr>
          <a:lstStyle/>
          <a:p>
            <a:pPr marL="0" indent="0">
              <a:buNone/>
            </a:pPr>
            <a:r>
              <a:rPr lang="en-US" sz="3600" dirty="0"/>
              <a:t>Shoring:</a:t>
            </a:r>
          </a:p>
          <a:p>
            <a:pPr marL="0" indent="0">
              <a:buNone/>
            </a:pPr>
            <a:endParaRPr lang="en-US" sz="3600" dirty="0"/>
          </a:p>
          <a:p>
            <a:pPr marL="457200" lvl="1" indent="0">
              <a:buNone/>
            </a:pPr>
            <a:r>
              <a:rPr lang="en-US" sz="3200" i="1" dirty="0">
                <a:ea typeface="Tahoma" panose="020B0604030504040204" pitchFamily="34" charset="0"/>
              </a:rPr>
              <a:t>a structure such as a metal hydraulic, mechanical or timber shoring system that supports the sides of an excavation and which is designed to prevent cave-ins.</a:t>
            </a:r>
            <a:endParaRPr lang="en-US" altLang="en-US" sz="3200" i="1" dirty="0">
              <a:ea typeface="Tahoma" panose="020B0604030504040204" pitchFamily="34" charset="0"/>
              <a:cs typeface="Tahoma" panose="020B0604030504040204" pitchFamily="34" charset="0"/>
            </a:endParaRPr>
          </a:p>
        </p:txBody>
      </p:sp>
      <p:sp>
        <p:nvSpPr>
          <p:cNvPr id="4" name="Slide Number Placeholder 3">
            <a:extLst>
              <a:ext uri="{FF2B5EF4-FFF2-40B4-BE49-F238E27FC236}">
                <a16:creationId xmlns:a16="http://schemas.microsoft.com/office/drawing/2014/main" id="{3100FEF7-740A-4DC0-8167-1891D79B5640}"/>
              </a:ext>
            </a:extLst>
          </p:cNvPr>
          <p:cNvSpPr>
            <a:spLocks noGrp="1"/>
          </p:cNvSpPr>
          <p:nvPr>
            <p:ph type="sldNum" sz="quarter" idx="12"/>
          </p:nvPr>
        </p:nvSpPr>
        <p:spPr/>
        <p:txBody>
          <a:bodyPr/>
          <a:lstStyle/>
          <a:p>
            <a:fld id="{5E779C6D-2D3D-407B-ABDD-AB2C83943F7F}" type="slidenum">
              <a:rPr lang="en-US" smtClean="0"/>
              <a:t>38</a:t>
            </a:fld>
            <a:endParaRPr lang="en-US"/>
          </a:p>
        </p:txBody>
      </p:sp>
    </p:spTree>
    <p:extLst>
      <p:ext uri="{BB962C8B-B14F-4D97-AF65-F5344CB8AC3E}">
        <p14:creationId xmlns:p14="http://schemas.microsoft.com/office/powerpoint/2010/main" val="4036234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199" y="1951173"/>
            <a:ext cx="6997909" cy="4351338"/>
          </a:xfrm>
        </p:spPr>
        <p:txBody>
          <a:bodyPr>
            <a:normAutofit/>
          </a:bodyPr>
          <a:lstStyle/>
          <a:p>
            <a:pPr marL="0" indent="0">
              <a:buNone/>
            </a:pPr>
            <a:r>
              <a:rPr lang="en-US" sz="3600" dirty="0"/>
              <a:t>Shield:</a:t>
            </a:r>
          </a:p>
          <a:p>
            <a:pPr marL="0" indent="0">
              <a:buNone/>
            </a:pPr>
            <a:endParaRPr lang="en-US" sz="3600" dirty="0"/>
          </a:p>
          <a:p>
            <a:pPr marL="457200" lvl="1" indent="0">
              <a:buNone/>
            </a:pPr>
            <a:r>
              <a:rPr lang="en-US" sz="3200" i="1" dirty="0">
                <a:ea typeface="Tahoma" panose="020B0604030504040204" pitchFamily="34" charset="0"/>
              </a:rPr>
              <a:t>a structure that is able to withstand the forces imposed on it by a cave-in and thereby protect employees within the structure.</a:t>
            </a:r>
            <a:endParaRPr lang="en-US" altLang="en-US" sz="3200" i="1" dirty="0">
              <a:ea typeface="Tahoma" panose="020B0604030504040204" pitchFamily="34" charset="0"/>
              <a:cs typeface="Tahoma" panose="020B0604030504040204" pitchFamily="34" charset="0"/>
            </a:endParaRPr>
          </a:p>
        </p:txBody>
      </p:sp>
      <p:sp>
        <p:nvSpPr>
          <p:cNvPr id="8" name="TextBox 7">
            <a:extLst>
              <a:ext uri="{FF2B5EF4-FFF2-40B4-BE49-F238E27FC236}">
                <a16:creationId xmlns:a16="http://schemas.microsoft.com/office/drawing/2014/main" id="{5DD359EB-89D7-4068-846E-160C0BC22464}"/>
              </a:ext>
            </a:extLst>
          </p:cNvPr>
          <p:cNvSpPr txBox="1"/>
          <p:nvPr/>
        </p:nvSpPr>
        <p:spPr>
          <a:xfrm>
            <a:off x="7836108" y="5671453"/>
            <a:ext cx="4149777" cy="230832"/>
          </a:xfrm>
          <a:prstGeom prst="rect">
            <a:avLst/>
          </a:prstGeom>
          <a:noFill/>
        </p:spPr>
        <p:txBody>
          <a:bodyPr wrap="square" rtlCol="0">
            <a:spAutoFit/>
          </a:bodyPr>
          <a:lstStyle/>
          <a:p>
            <a:r>
              <a:rPr lang="en-US" sz="900" dirty="0"/>
              <a:t>This image courtesy of creative commons.</a:t>
            </a:r>
          </a:p>
        </p:txBody>
      </p:sp>
      <p:sp>
        <p:nvSpPr>
          <p:cNvPr id="7" name="TextBox 6">
            <a:extLst>
              <a:ext uri="{FF2B5EF4-FFF2-40B4-BE49-F238E27FC236}">
                <a16:creationId xmlns:a16="http://schemas.microsoft.com/office/drawing/2014/main" id="{5A0F0750-24AC-421F-B66C-DA3DB859A217}"/>
              </a:ext>
            </a:extLst>
          </p:cNvPr>
          <p:cNvSpPr txBox="1"/>
          <p:nvPr/>
        </p:nvSpPr>
        <p:spPr>
          <a:xfrm>
            <a:off x="7836108" y="5494545"/>
            <a:ext cx="3086528" cy="230832"/>
          </a:xfrm>
          <a:prstGeom prst="rect">
            <a:avLst/>
          </a:prstGeom>
          <a:noFill/>
        </p:spPr>
        <p:txBody>
          <a:bodyPr wrap="square" rtlCol="0">
            <a:spAutoFit/>
          </a:bodyPr>
          <a:lstStyle/>
          <a:p>
            <a:r>
              <a:rPr lang="en-US" sz="900">
                <a:hlinkClick r:id="rId3" tooltip="https://commons.wikimedia.org/wiki/File:Trench_safety_-_slacking_the_web_sling_once_trench_box_is_in_position_(9247883459).jpg"/>
              </a:rPr>
              <a:t>This Photo</a:t>
            </a:r>
            <a:r>
              <a:rPr lang="en-US" sz="900"/>
              <a:t> by Unknown Author is licensed under </a:t>
            </a:r>
            <a:r>
              <a:rPr lang="en-US" sz="900">
                <a:hlinkClick r:id="rId4" tooltip="https://creativecommons.org/licenses/by-sa/3.0/"/>
              </a:rPr>
              <a:t>CC BY-SA</a:t>
            </a:r>
            <a:endParaRPr lang="en-US" sz="900"/>
          </a:p>
        </p:txBody>
      </p:sp>
      <p:pic>
        <p:nvPicPr>
          <p:cNvPr id="6" name="Picture 5" descr="A trench shield being hoisted using chains.">
            <a:extLst>
              <a:ext uri="{FF2B5EF4-FFF2-40B4-BE49-F238E27FC236}">
                <a16:creationId xmlns:a16="http://schemas.microsoft.com/office/drawing/2014/main" id="{CBDF9C0F-8442-4BDC-964E-99C31C1EFAAE}"/>
              </a:ext>
            </a:extLst>
          </p:cNvPr>
          <p:cNvPicPr>
            <a:picLocks noChangeAspect="1"/>
          </p:cNvPicPr>
          <p:nvPr/>
        </p:nvPicPr>
        <p: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7836108" y="1150805"/>
            <a:ext cx="2900892" cy="4351338"/>
          </a:xfrm>
          <a:prstGeom prst="rect">
            <a:avLst/>
          </a:prstGeom>
        </p:spPr>
      </p:pic>
      <p:sp>
        <p:nvSpPr>
          <p:cNvPr id="4" name="Slide Number Placeholder 3">
            <a:extLst>
              <a:ext uri="{FF2B5EF4-FFF2-40B4-BE49-F238E27FC236}">
                <a16:creationId xmlns:a16="http://schemas.microsoft.com/office/drawing/2014/main" id="{3100FEF7-740A-4DC0-8167-1891D79B5640}"/>
              </a:ext>
            </a:extLst>
          </p:cNvPr>
          <p:cNvSpPr>
            <a:spLocks noGrp="1"/>
          </p:cNvSpPr>
          <p:nvPr>
            <p:ph type="sldNum" sz="quarter" idx="12"/>
          </p:nvPr>
        </p:nvSpPr>
        <p:spPr/>
        <p:txBody>
          <a:bodyPr/>
          <a:lstStyle/>
          <a:p>
            <a:fld id="{5E779C6D-2D3D-407B-ABDD-AB2C83943F7F}" type="slidenum">
              <a:rPr lang="en-US" smtClean="0"/>
              <a:t>39</a:t>
            </a:fld>
            <a:endParaRPr lang="en-US"/>
          </a:p>
        </p:txBody>
      </p:sp>
      <p:sp>
        <p:nvSpPr>
          <p:cNvPr id="2" name="Title 1"/>
          <p:cNvSpPr>
            <a:spLocks noGrp="1"/>
          </p:cNvSpPr>
          <p:nvPr>
            <p:ph type="title"/>
          </p:nvPr>
        </p:nvSpPr>
        <p:spPr>
          <a:xfrm>
            <a:off x="838200" y="136525"/>
            <a:ext cx="10515600" cy="1325563"/>
          </a:xfrm>
        </p:spPr>
        <p:txBody>
          <a:bodyPr/>
          <a:lstStyle/>
          <a:p>
            <a:pPr algn="ctr"/>
            <a:r>
              <a:rPr lang="en-US" dirty="0">
                <a:latin typeface="Arial Black" panose="020B0A04020102020204" pitchFamily="34" charset="0"/>
              </a:rPr>
              <a:t>Definition</a:t>
            </a:r>
          </a:p>
        </p:txBody>
      </p:sp>
    </p:spTree>
    <p:extLst>
      <p:ext uri="{BB962C8B-B14F-4D97-AF65-F5344CB8AC3E}">
        <p14:creationId xmlns:p14="http://schemas.microsoft.com/office/powerpoint/2010/main" val="10517627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580FF47-38E7-40D9-9305-48A3BD3BAA5E}"/>
              </a:ext>
            </a:extLst>
          </p:cNvPr>
          <p:cNvSpPr>
            <a:spLocks noGrp="1"/>
          </p:cNvSpPr>
          <p:nvPr>
            <p:ph type="sldNum" sz="quarter" idx="12"/>
          </p:nvPr>
        </p:nvSpPr>
        <p:spPr/>
        <p:txBody>
          <a:bodyPr/>
          <a:lstStyle/>
          <a:p>
            <a:fld id="{5E779C6D-2D3D-407B-ABDD-AB2C83943F7F}" type="slidenum">
              <a:rPr lang="en-US" smtClean="0"/>
              <a:t>4</a:t>
            </a:fld>
            <a:endParaRPr lang="en-US"/>
          </a:p>
        </p:txBody>
      </p:sp>
      <p:sp>
        <p:nvSpPr>
          <p:cNvPr id="8" name="Rectangle 7">
            <a:extLst>
              <a:ext uri="{FF2B5EF4-FFF2-40B4-BE49-F238E27FC236}">
                <a16:creationId xmlns:a16="http://schemas.microsoft.com/office/drawing/2014/main" id="{289A5B73-CC1E-4208-858A-184D8B719D19}"/>
              </a:ext>
            </a:extLst>
          </p:cNvPr>
          <p:cNvSpPr/>
          <p:nvPr/>
        </p:nvSpPr>
        <p:spPr>
          <a:xfrm>
            <a:off x="1329663" y="1581068"/>
            <a:ext cx="9796559" cy="3354765"/>
          </a:xfrm>
          <a:prstGeom prst="rect">
            <a:avLst/>
          </a:prstGeom>
        </p:spPr>
        <p:txBody>
          <a:bodyPr wrap="square">
            <a:spAutoFit/>
          </a:bodyPr>
          <a:lstStyle/>
          <a:p>
            <a:pPr marL="285750" marR="0" lvl="0" indent="-285750">
              <a:spcBef>
                <a:spcPts val="0"/>
              </a:spcBef>
              <a:spcAft>
                <a:spcPts val="1200"/>
              </a:spcAft>
              <a:buFont typeface="Arial" panose="020B0604020202020204" pitchFamily="34" charset="0"/>
              <a:buChar char="•"/>
            </a:pPr>
            <a:r>
              <a:rPr lang="en-US" sz="3200" dirty="0">
                <a:latin typeface="Calibri" panose="020F0502020204030204" pitchFamily="34" charset="0"/>
                <a:ea typeface="Calibri" panose="020F0502020204030204" pitchFamily="34" charset="0"/>
                <a:cs typeface="Times New Roman" panose="02020603050405020304" pitchFamily="18" charset="0"/>
              </a:rPr>
              <a:t>Identify worker rights and employer responsibilities under the OSH Act</a:t>
            </a:r>
          </a:p>
          <a:p>
            <a:pPr marL="285750" marR="0" lvl="0" indent="-285750">
              <a:spcBef>
                <a:spcPts val="0"/>
              </a:spcBef>
              <a:spcAft>
                <a:spcPts val="1200"/>
              </a:spcAft>
              <a:buFont typeface="Arial" panose="020B0604020202020204" pitchFamily="34" charset="0"/>
              <a:buChar char="•"/>
            </a:pPr>
            <a:r>
              <a:rPr lang="en-US" sz="3200" dirty="0">
                <a:latin typeface="Calibri" panose="020F0502020204030204" pitchFamily="34" charset="0"/>
                <a:ea typeface="Calibri" panose="020F0502020204030204" pitchFamily="34" charset="0"/>
                <a:cs typeface="Times New Roman" panose="02020603050405020304" pitchFamily="18" charset="0"/>
              </a:rPr>
              <a:t>Define 20+ key terms associated with the hazards and the safeguards of trenches and excavations</a:t>
            </a:r>
          </a:p>
          <a:p>
            <a:pPr marL="285750" marR="0" lvl="0" indent="-285750">
              <a:spcBef>
                <a:spcPts val="0"/>
              </a:spcBef>
              <a:spcAft>
                <a:spcPts val="1200"/>
              </a:spcAft>
              <a:buFont typeface="Arial" panose="020B0604020202020204" pitchFamily="34" charset="0"/>
              <a:buChar char="•"/>
            </a:pPr>
            <a:r>
              <a:rPr lang="en-US" sz="3200" dirty="0">
                <a:latin typeface="Calibri" panose="020F0502020204030204" pitchFamily="34" charset="0"/>
                <a:ea typeface="Calibri" panose="020F0502020204030204" pitchFamily="34" charset="0"/>
                <a:cs typeface="Times New Roman" panose="02020603050405020304" pitchFamily="18" charset="0"/>
              </a:rPr>
              <a:t>Discuss injury and illness statistics for trench and excavation work</a:t>
            </a:r>
          </a:p>
        </p:txBody>
      </p:sp>
      <p:sp>
        <p:nvSpPr>
          <p:cNvPr id="2" name="Title 1"/>
          <p:cNvSpPr>
            <a:spLocks noGrp="1"/>
          </p:cNvSpPr>
          <p:nvPr>
            <p:ph type="title"/>
          </p:nvPr>
        </p:nvSpPr>
        <p:spPr>
          <a:xfrm>
            <a:off x="909918" y="136525"/>
            <a:ext cx="10515600" cy="1325563"/>
          </a:xfrm>
        </p:spPr>
        <p:txBody>
          <a:bodyPr/>
          <a:lstStyle/>
          <a:p>
            <a:pPr algn="ctr"/>
            <a:r>
              <a:rPr lang="en-US" dirty="0">
                <a:latin typeface="Arial Black" panose="020B0A04020102020204" pitchFamily="34" charset="0"/>
              </a:rPr>
              <a:t>Learning Objectives</a:t>
            </a:r>
          </a:p>
        </p:txBody>
      </p:sp>
    </p:spTree>
    <p:extLst>
      <p:ext uri="{BB962C8B-B14F-4D97-AF65-F5344CB8AC3E}">
        <p14:creationId xmlns:p14="http://schemas.microsoft.com/office/powerpoint/2010/main" val="8950052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100FEF7-740A-4DC0-8167-1891D79B5640}"/>
              </a:ext>
            </a:extLst>
          </p:cNvPr>
          <p:cNvSpPr>
            <a:spLocks noGrp="1"/>
          </p:cNvSpPr>
          <p:nvPr>
            <p:ph type="sldNum" sz="quarter" idx="12"/>
          </p:nvPr>
        </p:nvSpPr>
        <p:spPr/>
        <p:txBody>
          <a:bodyPr/>
          <a:lstStyle/>
          <a:p>
            <a:fld id="{5E779C6D-2D3D-407B-ABDD-AB2C83943F7F}" type="slidenum">
              <a:rPr lang="en-US" smtClean="0"/>
              <a:t>40</a:t>
            </a:fld>
            <a:endParaRPr lang="en-US"/>
          </a:p>
        </p:txBody>
      </p:sp>
      <p:sp>
        <p:nvSpPr>
          <p:cNvPr id="8" name="TextBox 7">
            <a:extLst>
              <a:ext uri="{FF2B5EF4-FFF2-40B4-BE49-F238E27FC236}">
                <a16:creationId xmlns:a16="http://schemas.microsoft.com/office/drawing/2014/main" id="{854BBE8D-12C4-4D10-8F1A-9EE4A1DCF022}"/>
              </a:ext>
            </a:extLst>
          </p:cNvPr>
          <p:cNvSpPr txBox="1"/>
          <p:nvPr/>
        </p:nvSpPr>
        <p:spPr>
          <a:xfrm>
            <a:off x="7647482" y="5615308"/>
            <a:ext cx="4149777" cy="230832"/>
          </a:xfrm>
          <a:prstGeom prst="rect">
            <a:avLst/>
          </a:prstGeom>
          <a:noFill/>
        </p:spPr>
        <p:txBody>
          <a:bodyPr wrap="square" rtlCol="0">
            <a:spAutoFit/>
          </a:bodyPr>
          <a:lstStyle/>
          <a:p>
            <a:r>
              <a:rPr lang="en-US" sz="900" dirty="0"/>
              <a:t>This image courtesy of creative commons.</a:t>
            </a:r>
          </a:p>
        </p:txBody>
      </p:sp>
      <p:sp>
        <p:nvSpPr>
          <p:cNvPr id="7" name="TextBox 6">
            <a:extLst>
              <a:ext uri="{FF2B5EF4-FFF2-40B4-BE49-F238E27FC236}">
                <a16:creationId xmlns:a16="http://schemas.microsoft.com/office/drawing/2014/main" id="{F58A2D43-4BFC-490C-AA51-9D5747AC5B73}"/>
              </a:ext>
            </a:extLst>
          </p:cNvPr>
          <p:cNvSpPr txBox="1"/>
          <p:nvPr/>
        </p:nvSpPr>
        <p:spPr>
          <a:xfrm>
            <a:off x="7647482" y="5439054"/>
            <a:ext cx="4727133" cy="230832"/>
          </a:xfrm>
          <a:prstGeom prst="rect">
            <a:avLst/>
          </a:prstGeom>
          <a:noFill/>
        </p:spPr>
        <p:txBody>
          <a:bodyPr wrap="square" rtlCol="0">
            <a:spAutoFit/>
          </a:bodyPr>
          <a:lstStyle/>
          <a:p>
            <a:r>
              <a:rPr lang="en-US" sz="900" dirty="0">
                <a:hlinkClick r:id="rId3" tooltip="https://diy.stackexchange.com/questions/28297/how-to-deal-with-inadequate-drainage-of-my-walk-up-basement"/>
              </a:rPr>
              <a:t>This Photo</a:t>
            </a:r>
            <a:r>
              <a:rPr lang="en-US" sz="900" dirty="0"/>
              <a:t> by Unknown Author is licensed under </a:t>
            </a:r>
            <a:r>
              <a:rPr lang="en-US" sz="900" dirty="0">
                <a:hlinkClick r:id="rId4" tooltip="https://creativecommons.org/licenses/by-sa/3.0/"/>
              </a:rPr>
              <a:t>CC BY-SA</a:t>
            </a:r>
            <a:endParaRPr lang="en-US" sz="900" dirty="0"/>
          </a:p>
        </p:txBody>
      </p:sp>
      <p:pic>
        <p:nvPicPr>
          <p:cNvPr id="6" name="Picture 5" descr="A photo demonstrating a cross brace. Labeled in the photo is &quot;Upright (when spaced) showing two vertical supports with spacing between. Wale labeled as a horizontal support. Strut (Crossbrace) labeled as outward support. Lastly &quot;Sheeting&quot; labeled as the vertical support with no spacing.">
            <a:extLst>
              <a:ext uri="{FF2B5EF4-FFF2-40B4-BE49-F238E27FC236}">
                <a16:creationId xmlns:a16="http://schemas.microsoft.com/office/drawing/2014/main" id="{03257740-0F6B-4B48-860D-1F15D03F47A6}"/>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855267" y="1209501"/>
            <a:ext cx="4727133" cy="4263689"/>
          </a:xfrm>
          <a:prstGeom prst="rect">
            <a:avLst/>
          </a:prstGeom>
        </p:spPr>
      </p:pic>
      <p:sp>
        <p:nvSpPr>
          <p:cNvPr id="3" name="Content Placeholder 2"/>
          <p:cNvSpPr>
            <a:spLocks noGrp="1"/>
          </p:cNvSpPr>
          <p:nvPr>
            <p:ph idx="1"/>
          </p:nvPr>
        </p:nvSpPr>
        <p:spPr>
          <a:xfrm>
            <a:off x="962882" y="1639674"/>
            <a:ext cx="5892385" cy="4351338"/>
          </a:xfrm>
        </p:spPr>
        <p:txBody>
          <a:bodyPr>
            <a:normAutofit/>
          </a:bodyPr>
          <a:lstStyle/>
          <a:p>
            <a:pPr marL="0" indent="0">
              <a:buNone/>
            </a:pPr>
            <a:r>
              <a:rPr lang="en-US" sz="3600" dirty="0"/>
              <a:t>Cross brace:</a:t>
            </a:r>
          </a:p>
          <a:p>
            <a:pPr marL="0" indent="0">
              <a:buNone/>
            </a:pPr>
            <a:endParaRPr lang="en-US" sz="3600" dirty="0"/>
          </a:p>
          <a:p>
            <a:pPr marL="457200" lvl="1" indent="0">
              <a:buNone/>
            </a:pPr>
            <a:r>
              <a:rPr lang="en-US" sz="3200" i="1" dirty="0">
                <a:ea typeface="Tahoma" panose="020B0604030504040204" pitchFamily="34" charset="0"/>
              </a:rPr>
              <a:t>the horizontal members of a shoring system installed perpendicular to the sides of the excavation, the ends of which bear against either uprights or wales.</a:t>
            </a:r>
            <a:endParaRPr lang="en-US" altLang="en-US" sz="3200" i="1" dirty="0">
              <a:ea typeface="Tahoma" panose="020B0604030504040204" pitchFamily="34" charset="0"/>
              <a:cs typeface="Tahoma" panose="020B0604030504040204" pitchFamily="34" charset="0"/>
            </a:endParaRPr>
          </a:p>
        </p:txBody>
      </p:sp>
      <p:sp>
        <p:nvSpPr>
          <p:cNvPr id="2" name="Title 1"/>
          <p:cNvSpPr>
            <a:spLocks noGrp="1"/>
          </p:cNvSpPr>
          <p:nvPr>
            <p:ph type="title"/>
          </p:nvPr>
        </p:nvSpPr>
        <p:spPr>
          <a:xfrm>
            <a:off x="838200" y="136525"/>
            <a:ext cx="10515600" cy="1325563"/>
          </a:xfrm>
        </p:spPr>
        <p:txBody>
          <a:bodyPr/>
          <a:lstStyle/>
          <a:p>
            <a:pPr algn="ctr"/>
            <a:r>
              <a:rPr lang="en-US" dirty="0">
                <a:latin typeface="Arial Black" panose="020B0A04020102020204" pitchFamily="34" charset="0"/>
              </a:rPr>
              <a:t>Definition</a:t>
            </a:r>
          </a:p>
        </p:txBody>
      </p:sp>
    </p:spTree>
    <p:extLst>
      <p:ext uri="{BB962C8B-B14F-4D97-AF65-F5344CB8AC3E}">
        <p14:creationId xmlns:p14="http://schemas.microsoft.com/office/powerpoint/2010/main" val="22270118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100FEF7-740A-4DC0-8167-1891D79B5640}"/>
              </a:ext>
            </a:extLst>
          </p:cNvPr>
          <p:cNvSpPr>
            <a:spLocks noGrp="1"/>
          </p:cNvSpPr>
          <p:nvPr>
            <p:ph type="sldNum" sz="quarter" idx="12"/>
          </p:nvPr>
        </p:nvSpPr>
        <p:spPr/>
        <p:txBody>
          <a:bodyPr/>
          <a:lstStyle/>
          <a:p>
            <a:fld id="{5E779C6D-2D3D-407B-ABDD-AB2C83943F7F}" type="slidenum">
              <a:rPr lang="en-US" smtClean="0"/>
              <a:t>41</a:t>
            </a:fld>
            <a:endParaRPr lang="en-US"/>
          </a:p>
        </p:txBody>
      </p:sp>
      <p:sp>
        <p:nvSpPr>
          <p:cNvPr id="7" name="TextBox 6">
            <a:extLst>
              <a:ext uri="{FF2B5EF4-FFF2-40B4-BE49-F238E27FC236}">
                <a16:creationId xmlns:a16="http://schemas.microsoft.com/office/drawing/2014/main" id="{00439DC3-AD2B-4CE3-ABFE-2357B9C50169}"/>
              </a:ext>
            </a:extLst>
          </p:cNvPr>
          <p:cNvSpPr txBox="1"/>
          <p:nvPr/>
        </p:nvSpPr>
        <p:spPr>
          <a:xfrm>
            <a:off x="7527243" y="5594866"/>
            <a:ext cx="4149777" cy="230832"/>
          </a:xfrm>
          <a:prstGeom prst="rect">
            <a:avLst/>
          </a:prstGeom>
          <a:noFill/>
        </p:spPr>
        <p:txBody>
          <a:bodyPr wrap="square" rtlCol="0">
            <a:spAutoFit/>
          </a:bodyPr>
          <a:lstStyle/>
          <a:p>
            <a:r>
              <a:rPr lang="en-US" sz="900" dirty="0"/>
              <a:t>This image courtesy of creative commons.</a:t>
            </a:r>
          </a:p>
        </p:txBody>
      </p:sp>
      <p:sp>
        <p:nvSpPr>
          <p:cNvPr id="6" name="TextBox 5">
            <a:extLst>
              <a:ext uri="{FF2B5EF4-FFF2-40B4-BE49-F238E27FC236}">
                <a16:creationId xmlns:a16="http://schemas.microsoft.com/office/drawing/2014/main" id="{ABA18517-1940-43CE-982E-6544195A1372}"/>
              </a:ext>
            </a:extLst>
          </p:cNvPr>
          <p:cNvSpPr txBox="1"/>
          <p:nvPr/>
        </p:nvSpPr>
        <p:spPr>
          <a:xfrm>
            <a:off x="7527243" y="5418612"/>
            <a:ext cx="4727133" cy="230832"/>
          </a:xfrm>
          <a:prstGeom prst="rect">
            <a:avLst/>
          </a:prstGeom>
          <a:noFill/>
        </p:spPr>
        <p:txBody>
          <a:bodyPr wrap="square" rtlCol="0">
            <a:spAutoFit/>
          </a:bodyPr>
          <a:lstStyle/>
          <a:p>
            <a:r>
              <a:rPr lang="en-US" sz="900" dirty="0">
                <a:hlinkClick r:id="rId3" tooltip="https://diy.stackexchange.com/questions/28297/how-to-deal-with-inadequate-drainage-of-my-walk-up-basement"/>
              </a:rPr>
              <a:t>This Photo</a:t>
            </a:r>
            <a:r>
              <a:rPr lang="en-US" sz="900" dirty="0"/>
              <a:t> by Unknown Author is licensed under </a:t>
            </a:r>
            <a:r>
              <a:rPr lang="en-US" sz="900" dirty="0">
                <a:hlinkClick r:id="rId4" tooltip="https://creativecommons.org/licenses/by-sa/3.0/"/>
              </a:rPr>
              <a:t>CC BY-SA</a:t>
            </a:r>
            <a:endParaRPr lang="en-US" sz="900" dirty="0"/>
          </a:p>
        </p:txBody>
      </p:sp>
      <p:pic>
        <p:nvPicPr>
          <p:cNvPr id="5" name="Picture 4" descr="A photo demonstrating a cross brace. Labeled in the photo is &quot;Upright (when spaced) showing two vertical supports with spacing between. Wale labeled as a horizontal support. Strut (Crossbrace) labeled as outward support. Lastly &quot;Sheeting&quot; labeled as the vertical support with no spacing.">
            <a:extLst>
              <a:ext uri="{FF2B5EF4-FFF2-40B4-BE49-F238E27FC236}">
                <a16:creationId xmlns:a16="http://schemas.microsoft.com/office/drawing/2014/main" id="{50C0A9D8-2BEA-45A8-A8BC-1CA0AD4D1853}"/>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7070126" y="1208556"/>
            <a:ext cx="4727133" cy="4263689"/>
          </a:xfrm>
          <a:prstGeom prst="rect">
            <a:avLst/>
          </a:prstGeom>
        </p:spPr>
      </p:pic>
      <p:sp>
        <p:nvSpPr>
          <p:cNvPr id="3" name="Content Placeholder 2"/>
          <p:cNvSpPr>
            <a:spLocks noGrp="1"/>
          </p:cNvSpPr>
          <p:nvPr>
            <p:ph idx="1"/>
          </p:nvPr>
        </p:nvSpPr>
        <p:spPr>
          <a:xfrm>
            <a:off x="838199" y="1951173"/>
            <a:ext cx="6102247" cy="4351338"/>
          </a:xfrm>
        </p:spPr>
        <p:txBody>
          <a:bodyPr>
            <a:normAutofit/>
          </a:bodyPr>
          <a:lstStyle/>
          <a:p>
            <a:pPr marL="0" indent="0">
              <a:buNone/>
            </a:pPr>
            <a:r>
              <a:rPr lang="en-US" sz="3600" dirty="0"/>
              <a:t>Upright:</a:t>
            </a:r>
          </a:p>
          <a:p>
            <a:pPr marL="0" indent="0">
              <a:buNone/>
            </a:pPr>
            <a:endParaRPr lang="en-US" sz="3600" dirty="0"/>
          </a:p>
          <a:p>
            <a:pPr marL="457200" lvl="1" indent="0">
              <a:buNone/>
            </a:pPr>
            <a:r>
              <a:rPr lang="en-US" sz="3200" i="1" dirty="0">
                <a:ea typeface="Tahoma" panose="020B0604030504040204" pitchFamily="34" charset="0"/>
              </a:rPr>
              <a:t>the vertical members of a trench shoring system placed in contact with the earth and usually positioned so that individual members do not contact each other.</a:t>
            </a:r>
            <a:endParaRPr lang="en-US" altLang="en-US" sz="3200" i="1" dirty="0">
              <a:ea typeface="Tahoma" panose="020B0604030504040204" pitchFamily="34" charset="0"/>
              <a:cs typeface="Tahoma" panose="020B0604030504040204" pitchFamily="34" charset="0"/>
            </a:endParaRPr>
          </a:p>
        </p:txBody>
      </p:sp>
      <p:sp>
        <p:nvSpPr>
          <p:cNvPr id="2" name="Title 1"/>
          <p:cNvSpPr>
            <a:spLocks noGrp="1"/>
          </p:cNvSpPr>
          <p:nvPr>
            <p:ph type="title"/>
          </p:nvPr>
        </p:nvSpPr>
        <p:spPr>
          <a:xfrm>
            <a:off x="838200" y="136525"/>
            <a:ext cx="10515600" cy="1325563"/>
          </a:xfrm>
        </p:spPr>
        <p:txBody>
          <a:bodyPr/>
          <a:lstStyle/>
          <a:p>
            <a:pPr algn="ctr"/>
            <a:r>
              <a:rPr lang="en-US" dirty="0">
                <a:latin typeface="Arial Black" panose="020B0A04020102020204" pitchFamily="34" charset="0"/>
              </a:rPr>
              <a:t>Definition</a:t>
            </a:r>
          </a:p>
        </p:txBody>
      </p:sp>
    </p:spTree>
    <p:extLst>
      <p:ext uri="{BB962C8B-B14F-4D97-AF65-F5344CB8AC3E}">
        <p14:creationId xmlns:p14="http://schemas.microsoft.com/office/powerpoint/2010/main" val="290584649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100FEF7-740A-4DC0-8167-1891D79B5640}"/>
              </a:ext>
            </a:extLst>
          </p:cNvPr>
          <p:cNvSpPr>
            <a:spLocks noGrp="1"/>
          </p:cNvSpPr>
          <p:nvPr>
            <p:ph type="sldNum" sz="quarter" idx="12"/>
          </p:nvPr>
        </p:nvSpPr>
        <p:spPr/>
        <p:txBody>
          <a:bodyPr/>
          <a:lstStyle/>
          <a:p>
            <a:fld id="{5E779C6D-2D3D-407B-ABDD-AB2C83943F7F}" type="slidenum">
              <a:rPr lang="en-US" smtClean="0"/>
              <a:t>42</a:t>
            </a:fld>
            <a:endParaRPr lang="en-US"/>
          </a:p>
        </p:txBody>
      </p:sp>
      <p:sp>
        <p:nvSpPr>
          <p:cNvPr id="7" name="TextBox 6">
            <a:extLst>
              <a:ext uri="{FF2B5EF4-FFF2-40B4-BE49-F238E27FC236}">
                <a16:creationId xmlns:a16="http://schemas.microsoft.com/office/drawing/2014/main" id="{4C9C7ADC-586B-4E09-BB5F-57A9D1E49088}"/>
              </a:ext>
            </a:extLst>
          </p:cNvPr>
          <p:cNvSpPr txBox="1"/>
          <p:nvPr/>
        </p:nvSpPr>
        <p:spPr>
          <a:xfrm>
            <a:off x="7995050" y="5594866"/>
            <a:ext cx="4149777" cy="230832"/>
          </a:xfrm>
          <a:prstGeom prst="rect">
            <a:avLst/>
          </a:prstGeom>
          <a:noFill/>
        </p:spPr>
        <p:txBody>
          <a:bodyPr wrap="square" rtlCol="0">
            <a:spAutoFit/>
          </a:bodyPr>
          <a:lstStyle/>
          <a:p>
            <a:r>
              <a:rPr lang="en-US" sz="900" dirty="0"/>
              <a:t>This image courtesy of creative commons.</a:t>
            </a:r>
          </a:p>
        </p:txBody>
      </p:sp>
      <p:sp>
        <p:nvSpPr>
          <p:cNvPr id="6" name="TextBox 5">
            <a:extLst>
              <a:ext uri="{FF2B5EF4-FFF2-40B4-BE49-F238E27FC236}">
                <a16:creationId xmlns:a16="http://schemas.microsoft.com/office/drawing/2014/main" id="{347CBA3D-B40E-4A9D-838B-0C58425A3411}"/>
              </a:ext>
            </a:extLst>
          </p:cNvPr>
          <p:cNvSpPr txBox="1"/>
          <p:nvPr/>
        </p:nvSpPr>
        <p:spPr>
          <a:xfrm>
            <a:off x="7999516" y="5418612"/>
            <a:ext cx="4727133" cy="230832"/>
          </a:xfrm>
          <a:prstGeom prst="rect">
            <a:avLst/>
          </a:prstGeom>
          <a:noFill/>
        </p:spPr>
        <p:txBody>
          <a:bodyPr wrap="square" rtlCol="0">
            <a:spAutoFit/>
          </a:bodyPr>
          <a:lstStyle/>
          <a:p>
            <a:r>
              <a:rPr lang="en-US" sz="900">
                <a:hlinkClick r:id="rId3" tooltip="https://diy.stackexchange.com/questions/28297/how-to-deal-with-inadequate-drainage-of-my-walk-up-basement"/>
              </a:rPr>
              <a:t>This Photo</a:t>
            </a:r>
            <a:r>
              <a:rPr lang="en-US" sz="900"/>
              <a:t> by Unknown Author is licensed under </a:t>
            </a:r>
            <a:r>
              <a:rPr lang="en-US" sz="900">
                <a:hlinkClick r:id="rId4" tooltip="https://creativecommons.org/licenses/by-sa/3.0/"/>
              </a:rPr>
              <a:t>CC BY-SA</a:t>
            </a:r>
            <a:endParaRPr lang="en-US" sz="900"/>
          </a:p>
        </p:txBody>
      </p:sp>
      <p:pic>
        <p:nvPicPr>
          <p:cNvPr id="5" name="Picture 4" descr="A photo demonstrating a cross brace. Labeled in the photo is &quot;Upright (when spaced) showing two vertical supports with spacing between. Wale labeled as a horizontal support. Strut (Crossbrace) labeled as outward support. Lastly &quot;Sheeting&quot; labeled as the vertical support with no spacing.">
            <a:extLst>
              <a:ext uri="{FF2B5EF4-FFF2-40B4-BE49-F238E27FC236}">
                <a16:creationId xmlns:a16="http://schemas.microsoft.com/office/drawing/2014/main" id="{9A132383-F92F-4C25-B5B9-21C970579A59}"/>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7070126" y="1208556"/>
            <a:ext cx="4727133" cy="4263689"/>
          </a:xfrm>
          <a:prstGeom prst="rect">
            <a:avLst/>
          </a:prstGeom>
        </p:spPr>
      </p:pic>
      <p:sp>
        <p:nvSpPr>
          <p:cNvPr id="3" name="Content Placeholder 2"/>
          <p:cNvSpPr>
            <a:spLocks noGrp="1"/>
          </p:cNvSpPr>
          <p:nvPr>
            <p:ph idx="1"/>
          </p:nvPr>
        </p:nvSpPr>
        <p:spPr>
          <a:xfrm>
            <a:off x="838199" y="1951173"/>
            <a:ext cx="6462011" cy="4351338"/>
          </a:xfrm>
        </p:spPr>
        <p:txBody>
          <a:bodyPr>
            <a:normAutofit/>
          </a:bodyPr>
          <a:lstStyle/>
          <a:p>
            <a:pPr marL="0" indent="0">
              <a:buNone/>
            </a:pPr>
            <a:r>
              <a:rPr lang="en-US" sz="3600" dirty="0"/>
              <a:t>Wales:</a:t>
            </a:r>
          </a:p>
          <a:p>
            <a:pPr marL="0" indent="0">
              <a:buNone/>
            </a:pPr>
            <a:endParaRPr lang="en-US" sz="3600" dirty="0"/>
          </a:p>
          <a:p>
            <a:pPr marL="457200" lvl="1" indent="0">
              <a:buNone/>
            </a:pPr>
            <a:r>
              <a:rPr lang="en-US" sz="3200" i="1" dirty="0">
                <a:ea typeface="Tahoma" panose="020B0604030504040204" pitchFamily="34" charset="0"/>
              </a:rPr>
              <a:t>horizontal members of a shoring system placed parallel to the excavation face whose sides bear against the vertical members of the shoring system or earth.</a:t>
            </a:r>
            <a:endParaRPr lang="en-US" altLang="en-US" sz="3200" i="1" dirty="0">
              <a:ea typeface="Tahoma" panose="020B0604030504040204" pitchFamily="34" charset="0"/>
              <a:cs typeface="Tahoma" panose="020B0604030504040204" pitchFamily="34" charset="0"/>
            </a:endParaRPr>
          </a:p>
        </p:txBody>
      </p:sp>
      <p:sp>
        <p:nvSpPr>
          <p:cNvPr id="2" name="Title 1"/>
          <p:cNvSpPr>
            <a:spLocks noGrp="1"/>
          </p:cNvSpPr>
          <p:nvPr>
            <p:ph type="title"/>
          </p:nvPr>
        </p:nvSpPr>
        <p:spPr>
          <a:xfrm>
            <a:off x="838200" y="136525"/>
            <a:ext cx="10515600" cy="1325563"/>
          </a:xfrm>
        </p:spPr>
        <p:txBody>
          <a:bodyPr/>
          <a:lstStyle/>
          <a:p>
            <a:pPr algn="ctr"/>
            <a:r>
              <a:rPr lang="en-US" dirty="0">
                <a:latin typeface="Arial Black" panose="020B0A04020102020204" pitchFamily="34" charset="0"/>
              </a:rPr>
              <a:t>Definition</a:t>
            </a:r>
          </a:p>
        </p:txBody>
      </p:sp>
    </p:spTree>
    <p:extLst>
      <p:ext uri="{BB962C8B-B14F-4D97-AF65-F5344CB8AC3E}">
        <p14:creationId xmlns:p14="http://schemas.microsoft.com/office/powerpoint/2010/main" val="57924784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36525"/>
            <a:ext cx="10515600" cy="1325563"/>
          </a:xfrm>
        </p:spPr>
        <p:txBody>
          <a:bodyPr/>
          <a:lstStyle/>
          <a:p>
            <a:pPr algn="ctr"/>
            <a:r>
              <a:rPr lang="en-US" dirty="0">
                <a:latin typeface="Arial Black" panose="020B0A04020102020204" pitchFamily="34" charset="0"/>
              </a:rPr>
              <a:t>Definition</a:t>
            </a:r>
          </a:p>
        </p:txBody>
      </p:sp>
      <p:sp>
        <p:nvSpPr>
          <p:cNvPr id="3" name="Content Placeholder 2"/>
          <p:cNvSpPr>
            <a:spLocks noGrp="1"/>
          </p:cNvSpPr>
          <p:nvPr>
            <p:ph idx="1"/>
          </p:nvPr>
        </p:nvSpPr>
        <p:spPr>
          <a:xfrm>
            <a:off x="838199" y="1951173"/>
            <a:ext cx="10389433" cy="4351338"/>
          </a:xfrm>
        </p:spPr>
        <p:txBody>
          <a:bodyPr>
            <a:normAutofit/>
          </a:bodyPr>
          <a:lstStyle/>
          <a:p>
            <a:pPr marL="0" indent="0">
              <a:buNone/>
            </a:pPr>
            <a:r>
              <a:rPr lang="en-US" sz="3600" dirty="0"/>
              <a:t>Kickout:</a:t>
            </a:r>
          </a:p>
          <a:p>
            <a:pPr marL="0" indent="0">
              <a:buNone/>
            </a:pPr>
            <a:endParaRPr lang="en-US" sz="3600" dirty="0"/>
          </a:p>
          <a:p>
            <a:pPr marL="457200" lvl="1" indent="0">
              <a:buNone/>
            </a:pPr>
            <a:r>
              <a:rPr lang="en-US" sz="3200" i="1" dirty="0">
                <a:ea typeface="Tahoma" panose="020B0604030504040204" pitchFamily="34" charset="0"/>
              </a:rPr>
              <a:t>the accidental release or failure of a cross brace.</a:t>
            </a:r>
            <a:endParaRPr lang="en-US" altLang="en-US" sz="3200" i="1" dirty="0">
              <a:ea typeface="Tahoma" panose="020B0604030504040204" pitchFamily="34" charset="0"/>
              <a:cs typeface="Tahoma" panose="020B0604030504040204" pitchFamily="34" charset="0"/>
            </a:endParaRPr>
          </a:p>
        </p:txBody>
      </p:sp>
      <p:sp>
        <p:nvSpPr>
          <p:cNvPr id="4" name="Slide Number Placeholder 3">
            <a:extLst>
              <a:ext uri="{FF2B5EF4-FFF2-40B4-BE49-F238E27FC236}">
                <a16:creationId xmlns:a16="http://schemas.microsoft.com/office/drawing/2014/main" id="{3100FEF7-740A-4DC0-8167-1891D79B5640}"/>
              </a:ext>
            </a:extLst>
          </p:cNvPr>
          <p:cNvSpPr>
            <a:spLocks noGrp="1"/>
          </p:cNvSpPr>
          <p:nvPr>
            <p:ph type="sldNum" sz="quarter" idx="12"/>
          </p:nvPr>
        </p:nvSpPr>
        <p:spPr/>
        <p:txBody>
          <a:bodyPr/>
          <a:lstStyle/>
          <a:p>
            <a:fld id="{5E779C6D-2D3D-407B-ABDD-AB2C83943F7F}" type="slidenum">
              <a:rPr lang="en-US" smtClean="0"/>
              <a:t>43</a:t>
            </a:fld>
            <a:endParaRPr lang="en-US"/>
          </a:p>
        </p:txBody>
      </p:sp>
    </p:spTree>
    <p:extLst>
      <p:ext uri="{BB962C8B-B14F-4D97-AF65-F5344CB8AC3E}">
        <p14:creationId xmlns:p14="http://schemas.microsoft.com/office/powerpoint/2010/main" val="231116467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36525"/>
            <a:ext cx="10515600" cy="1325563"/>
          </a:xfrm>
        </p:spPr>
        <p:txBody>
          <a:bodyPr/>
          <a:lstStyle/>
          <a:p>
            <a:pPr algn="ctr"/>
            <a:r>
              <a:rPr lang="en-US" dirty="0">
                <a:latin typeface="Arial Black" panose="020B0A04020102020204" pitchFamily="34" charset="0"/>
              </a:rPr>
              <a:t>Definition</a:t>
            </a:r>
          </a:p>
        </p:txBody>
      </p:sp>
      <p:sp>
        <p:nvSpPr>
          <p:cNvPr id="3" name="Content Placeholder 2"/>
          <p:cNvSpPr>
            <a:spLocks noGrp="1"/>
          </p:cNvSpPr>
          <p:nvPr>
            <p:ph idx="1"/>
          </p:nvPr>
        </p:nvSpPr>
        <p:spPr>
          <a:xfrm>
            <a:off x="838199" y="1951173"/>
            <a:ext cx="10389433" cy="4351338"/>
          </a:xfrm>
        </p:spPr>
        <p:txBody>
          <a:bodyPr>
            <a:normAutofit/>
          </a:bodyPr>
          <a:lstStyle/>
          <a:p>
            <a:pPr marL="0" indent="0">
              <a:buNone/>
            </a:pPr>
            <a:r>
              <a:rPr lang="en-US" sz="3600" dirty="0"/>
              <a:t>Failure:</a:t>
            </a:r>
          </a:p>
          <a:p>
            <a:pPr marL="0" indent="0">
              <a:buNone/>
            </a:pPr>
            <a:endParaRPr lang="en-US" sz="3600" dirty="0"/>
          </a:p>
          <a:p>
            <a:pPr marL="457200" lvl="1" indent="0">
              <a:buNone/>
            </a:pPr>
            <a:r>
              <a:rPr lang="en-US" sz="3200" i="1" dirty="0">
                <a:ea typeface="Tahoma" panose="020B0604030504040204" pitchFamily="34" charset="0"/>
              </a:rPr>
              <a:t>the breakage, displacement, or permanent deformation of a structural member or connection so as to reduce its structural integrity and its supportive capabilities.</a:t>
            </a:r>
            <a:endParaRPr lang="en-US" altLang="en-US" sz="3200" i="1" dirty="0">
              <a:ea typeface="Tahoma" panose="020B0604030504040204" pitchFamily="34" charset="0"/>
              <a:cs typeface="Tahoma" panose="020B0604030504040204" pitchFamily="34" charset="0"/>
            </a:endParaRPr>
          </a:p>
        </p:txBody>
      </p:sp>
      <p:sp>
        <p:nvSpPr>
          <p:cNvPr id="4" name="Slide Number Placeholder 3">
            <a:extLst>
              <a:ext uri="{FF2B5EF4-FFF2-40B4-BE49-F238E27FC236}">
                <a16:creationId xmlns:a16="http://schemas.microsoft.com/office/drawing/2014/main" id="{3100FEF7-740A-4DC0-8167-1891D79B5640}"/>
              </a:ext>
            </a:extLst>
          </p:cNvPr>
          <p:cNvSpPr>
            <a:spLocks noGrp="1"/>
          </p:cNvSpPr>
          <p:nvPr>
            <p:ph type="sldNum" sz="quarter" idx="12"/>
          </p:nvPr>
        </p:nvSpPr>
        <p:spPr/>
        <p:txBody>
          <a:bodyPr/>
          <a:lstStyle/>
          <a:p>
            <a:fld id="{5E779C6D-2D3D-407B-ABDD-AB2C83943F7F}" type="slidenum">
              <a:rPr lang="en-US" smtClean="0"/>
              <a:t>44</a:t>
            </a:fld>
            <a:endParaRPr lang="en-US"/>
          </a:p>
        </p:txBody>
      </p:sp>
    </p:spTree>
    <p:extLst>
      <p:ext uri="{BB962C8B-B14F-4D97-AF65-F5344CB8AC3E}">
        <p14:creationId xmlns:p14="http://schemas.microsoft.com/office/powerpoint/2010/main" val="119145328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100FEF7-740A-4DC0-8167-1891D79B5640}"/>
              </a:ext>
            </a:extLst>
          </p:cNvPr>
          <p:cNvSpPr>
            <a:spLocks noGrp="1"/>
          </p:cNvSpPr>
          <p:nvPr>
            <p:ph type="sldNum" sz="quarter" idx="12"/>
          </p:nvPr>
        </p:nvSpPr>
        <p:spPr/>
        <p:txBody>
          <a:bodyPr/>
          <a:lstStyle/>
          <a:p>
            <a:fld id="{5E779C6D-2D3D-407B-ABDD-AB2C83943F7F}" type="slidenum">
              <a:rPr lang="en-US" smtClean="0"/>
              <a:t>45</a:t>
            </a:fld>
            <a:endParaRPr lang="en-US" dirty="0"/>
          </a:p>
        </p:txBody>
      </p:sp>
      <p:pic>
        <p:nvPicPr>
          <p:cNvPr id="6" name="Picture 5" descr="A photo showing the face (vertical or inclined earth)  of an excavation work.">
            <a:extLst>
              <a:ext uri="{FF2B5EF4-FFF2-40B4-BE49-F238E27FC236}">
                <a16:creationId xmlns:a16="http://schemas.microsoft.com/office/drawing/2014/main" id="{0FFCFE76-CD38-4C01-A193-102438B00784}"/>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14094"/>
          <a:stretch/>
        </p:blipFill>
        <p:spPr>
          <a:xfrm>
            <a:off x="7130415" y="1308080"/>
            <a:ext cx="3844528" cy="4040610"/>
          </a:xfrm>
          <a:prstGeom prst="rect">
            <a:avLst/>
          </a:prstGeom>
        </p:spPr>
      </p:pic>
      <p:sp>
        <p:nvSpPr>
          <p:cNvPr id="8" name="TextBox 7">
            <a:extLst>
              <a:ext uri="{FF2B5EF4-FFF2-40B4-BE49-F238E27FC236}">
                <a16:creationId xmlns:a16="http://schemas.microsoft.com/office/drawing/2014/main" id="{9EEDD4C6-419D-4189-B952-6468A2B643DF}"/>
              </a:ext>
            </a:extLst>
          </p:cNvPr>
          <p:cNvSpPr txBox="1"/>
          <p:nvPr/>
        </p:nvSpPr>
        <p:spPr>
          <a:xfrm>
            <a:off x="7419925" y="5513314"/>
            <a:ext cx="4149777" cy="230832"/>
          </a:xfrm>
          <a:prstGeom prst="rect">
            <a:avLst/>
          </a:prstGeom>
          <a:noFill/>
        </p:spPr>
        <p:txBody>
          <a:bodyPr wrap="square" rtlCol="0">
            <a:spAutoFit/>
          </a:bodyPr>
          <a:lstStyle/>
          <a:p>
            <a:r>
              <a:rPr lang="en-US" sz="900" dirty="0"/>
              <a:t>This image courtesy of creative commons.</a:t>
            </a:r>
          </a:p>
        </p:txBody>
      </p:sp>
      <p:sp>
        <p:nvSpPr>
          <p:cNvPr id="7" name="TextBox 6">
            <a:extLst>
              <a:ext uri="{FF2B5EF4-FFF2-40B4-BE49-F238E27FC236}">
                <a16:creationId xmlns:a16="http://schemas.microsoft.com/office/drawing/2014/main" id="{A35D5574-9CCD-4366-9528-A1A71E01CD68}"/>
              </a:ext>
            </a:extLst>
          </p:cNvPr>
          <p:cNvSpPr txBox="1"/>
          <p:nvPr/>
        </p:nvSpPr>
        <p:spPr>
          <a:xfrm>
            <a:off x="7410324" y="5348690"/>
            <a:ext cx="3844528" cy="230832"/>
          </a:xfrm>
          <a:prstGeom prst="rect">
            <a:avLst/>
          </a:prstGeom>
          <a:noFill/>
        </p:spPr>
        <p:txBody>
          <a:bodyPr wrap="square" rtlCol="0">
            <a:spAutoFit/>
          </a:bodyPr>
          <a:lstStyle/>
          <a:p>
            <a:r>
              <a:rPr lang="en-US" sz="900" dirty="0">
                <a:hlinkClick r:id="rId4" tooltip="http://commons.wikimedia.org/wiki/File:Deep_excavations,_Prestonpans_-_geograph.org.uk_-_412879.jpg"/>
              </a:rPr>
              <a:t>This Photo</a:t>
            </a:r>
            <a:r>
              <a:rPr lang="en-US" sz="900" dirty="0"/>
              <a:t> by Unknown Author is licensed under </a:t>
            </a:r>
            <a:r>
              <a:rPr lang="en-US" sz="900" dirty="0">
                <a:hlinkClick r:id="rId5" tooltip="https://creativecommons.org/licenses/by-sa/3.0/"/>
              </a:rPr>
              <a:t>CC BY-SA</a:t>
            </a:r>
            <a:endParaRPr lang="en-US" sz="900" dirty="0"/>
          </a:p>
        </p:txBody>
      </p:sp>
      <p:cxnSp>
        <p:nvCxnSpPr>
          <p:cNvPr id="13" name="Straight Arrow Connector 12" descr="An arrow pointing out the face (vertical or inclined earth) of an excavation work.">
            <a:extLst>
              <a:ext uri="{FF2B5EF4-FFF2-40B4-BE49-F238E27FC236}">
                <a16:creationId xmlns:a16="http://schemas.microsoft.com/office/drawing/2014/main" id="{EC501071-A4BF-42FA-A763-7218235F0EEA}"/>
              </a:ext>
            </a:extLst>
          </p:cNvPr>
          <p:cNvCxnSpPr>
            <a:cxnSpLocks/>
          </p:cNvCxnSpPr>
          <p:nvPr/>
        </p:nvCxnSpPr>
        <p:spPr>
          <a:xfrm flipV="1">
            <a:off x="7863346" y="4309440"/>
            <a:ext cx="894638" cy="81401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descr="An arrow pointing out the face (vertical or inclined earth) of an excavation work.">
            <a:extLst>
              <a:ext uri="{FF2B5EF4-FFF2-40B4-BE49-F238E27FC236}">
                <a16:creationId xmlns:a16="http://schemas.microsoft.com/office/drawing/2014/main" id="{C0F3A17B-21A4-4076-A7B9-A6E6586A59F0}"/>
              </a:ext>
            </a:extLst>
          </p:cNvPr>
          <p:cNvCxnSpPr>
            <a:cxnSpLocks/>
          </p:cNvCxnSpPr>
          <p:nvPr/>
        </p:nvCxnSpPr>
        <p:spPr>
          <a:xfrm flipV="1">
            <a:off x="8757984" y="2894959"/>
            <a:ext cx="894638" cy="81401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descr="An arrow pointing out the face (vertical or inclined earth) of an excavation work.">
            <a:extLst>
              <a:ext uri="{FF2B5EF4-FFF2-40B4-BE49-F238E27FC236}">
                <a16:creationId xmlns:a16="http://schemas.microsoft.com/office/drawing/2014/main" id="{0F52D26F-8381-4410-9E67-B527B550C980}"/>
              </a:ext>
            </a:extLst>
          </p:cNvPr>
          <p:cNvCxnSpPr>
            <a:cxnSpLocks/>
          </p:cNvCxnSpPr>
          <p:nvPr/>
        </p:nvCxnSpPr>
        <p:spPr>
          <a:xfrm flipV="1">
            <a:off x="6687756" y="2880748"/>
            <a:ext cx="894638" cy="81401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838200" y="1951173"/>
            <a:ext cx="6012306" cy="4351338"/>
          </a:xfrm>
        </p:spPr>
        <p:txBody>
          <a:bodyPr>
            <a:normAutofit/>
          </a:bodyPr>
          <a:lstStyle/>
          <a:p>
            <a:pPr marL="0" indent="0">
              <a:buNone/>
            </a:pPr>
            <a:r>
              <a:rPr lang="en-US" sz="3600" dirty="0"/>
              <a:t>Face:</a:t>
            </a:r>
          </a:p>
          <a:p>
            <a:pPr marL="0" indent="0">
              <a:buNone/>
            </a:pPr>
            <a:endParaRPr lang="en-US" sz="3600" dirty="0"/>
          </a:p>
          <a:p>
            <a:pPr marL="457200" lvl="1" indent="0">
              <a:buNone/>
            </a:pPr>
            <a:r>
              <a:rPr lang="en-US" sz="3200" i="1" dirty="0">
                <a:ea typeface="Tahoma" panose="020B0604030504040204" pitchFamily="34" charset="0"/>
              </a:rPr>
              <a:t>the vertical or inclined earth surfaces formed as a result of excavation work.</a:t>
            </a:r>
            <a:endParaRPr lang="en-US" altLang="en-US" sz="3200" i="1" dirty="0">
              <a:ea typeface="Tahoma" panose="020B0604030504040204" pitchFamily="34" charset="0"/>
              <a:cs typeface="Tahoma" panose="020B0604030504040204" pitchFamily="34" charset="0"/>
            </a:endParaRPr>
          </a:p>
        </p:txBody>
      </p:sp>
      <p:sp>
        <p:nvSpPr>
          <p:cNvPr id="2" name="Title 1"/>
          <p:cNvSpPr>
            <a:spLocks noGrp="1"/>
          </p:cNvSpPr>
          <p:nvPr>
            <p:ph type="title"/>
          </p:nvPr>
        </p:nvSpPr>
        <p:spPr>
          <a:xfrm>
            <a:off x="838200" y="136525"/>
            <a:ext cx="10515600" cy="1325563"/>
          </a:xfrm>
        </p:spPr>
        <p:txBody>
          <a:bodyPr/>
          <a:lstStyle/>
          <a:p>
            <a:pPr algn="ctr"/>
            <a:r>
              <a:rPr lang="en-US" dirty="0">
                <a:latin typeface="Arial Black" panose="020B0A04020102020204" pitchFamily="34" charset="0"/>
              </a:rPr>
              <a:t>Definition</a:t>
            </a:r>
          </a:p>
        </p:txBody>
      </p:sp>
    </p:spTree>
    <p:extLst>
      <p:ext uri="{BB962C8B-B14F-4D97-AF65-F5344CB8AC3E}">
        <p14:creationId xmlns:p14="http://schemas.microsoft.com/office/powerpoint/2010/main" val="194891518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36525"/>
            <a:ext cx="10515600" cy="1325563"/>
          </a:xfrm>
        </p:spPr>
        <p:txBody>
          <a:bodyPr/>
          <a:lstStyle/>
          <a:p>
            <a:pPr algn="ctr"/>
            <a:r>
              <a:rPr lang="en-US" dirty="0">
                <a:latin typeface="Arial Black" panose="020B0A04020102020204" pitchFamily="34" charset="0"/>
              </a:rPr>
              <a:t>Definition</a:t>
            </a:r>
          </a:p>
        </p:txBody>
      </p:sp>
      <p:sp>
        <p:nvSpPr>
          <p:cNvPr id="3" name="Content Placeholder 2"/>
          <p:cNvSpPr>
            <a:spLocks noGrp="1"/>
          </p:cNvSpPr>
          <p:nvPr>
            <p:ph idx="1"/>
          </p:nvPr>
        </p:nvSpPr>
        <p:spPr>
          <a:xfrm>
            <a:off x="838199" y="1951173"/>
            <a:ext cx="10389433" cy="4351338"/>
          </a:xfrm>
        </p:spPr>
        <p:txBody>
          <a:bodyPr>
            <a:normAutofit/>
          </a:bodyPr>
          <a:lstStyle/>
          <a:p>
            <a:pPr marL="0" indent="0">
              <a:buNone/>
            </a:pPr>
            <a:r>
              <a:rPr lang="en-US" sz="3600" dirty="0"/>
              <a:t>Accepted Engineering Practices:</a:t>
            </a:r>
          </a:p>
          <a:p>
            <a:pPr marL="0" indent="0">
              <a:buNone/>
            </a:pPr>
            <a:endParaRPr lang="en-US" sz="3600" dirty="0"/>
          </a:p>
          <a:p>
            <a:pPr marL="457200" lvl="1" indent="0">
              <a:buNone/>
            </a:pPr>
            <a:r>
              <a:rPr lang="en-US" sz="3200" i="1" dirty="0">
                <a:ea typeface="Tahoma" panose="020B0604030504040204" pitchFamily="34" charset="0"/>
              </a:rPr>
              <a:t>requirements which are compatible with standards of practice required by a registered professional engineer.</a:t>
            </a:r>
            <a:endParaRPr lang="en-US" altLang="en-US" sz="3200" i="1" dirty="0">
              <a:ea typeface="Tahoma" panose="020B0604030504040204" pitchFamily="34" charset="0"/>
              <a:cs typeface="Tahoma" panose="020B0604030504040204" pitchFamily="34" charset="0"/>
            </a:endParaRPr>
          </a:p>
        </p:txBody>
      </p:sp>
      <p:sp>
        <p:nvSpPr>
          <p:cNvPr id="4" name="Slide Number Placeholder 3">
            <a:extLst>
              <a:ext uri="{FF2B5EF4-FFF2-40B4-BE49-F238E27FC236}">
                <a16:creationId xmlns:a16="http://schemas.microsoft.com/office/drawing/2014/main" id="{3100FEF7-740A-4DC0-8167-1891D79B5640}"/>
              </a:ext>
            </a:extLst>
          </p:cNvPr>
          <p:cNvSpPr>
            <a:spLocks noGrp="1"/>
          </p:cNvSpPr>
          <p:nvPr>
            <p:ph type="sldNum" sz="quarter" idx="12"/>
          </p:nvPr>
        </p:nvSpPr>
        <p:spPr/>
        <p:txBody>
          <a:bodyPr/>
          <a:lstStyle/>
          <a:p>
            <a:fld id="{5E779C6D-2D3D-407B-ABDD-AB2C83943F7F}" type="slidenum">
              <a:rPr lang="en-US" smtClean="0"/>
              <a:t>46</a:t>
            </a:fld>
            <a:endParaRPr lang="en-US"/>
          </a:p>
        </p:txBody>
      </p:sp>
    </p:spTree>
    <p:extLst>
      <p:ext uri="{BB962C8B-B14F-4D97-AF65-F5344CB8AC3E}">
        <p14:creationId xmlns:p14="http://schemas.microsoft.com/office/powerpoint/2010/main" val="214309587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36525"/>
            <a:ext cx="10515600" cy="1325563"/>
          </a:xfrm>
        </p:spPr>
        <p:txBody>
          <a:bodyPr/>
          <a:lstStyle/>
          <a:p>
            <a:pPr algn="ctr"/>
            <a:r>
              <a:rPr lang="en-US" dirty="0">
                <a:latin typeface="Arial Black" panose="020B0A04020102020204" pitchFamily="34" charset="0"/>
              </a:rPr>
              <a:t>Definition</a:t>
            </a:r>
          </a:p>
        </p:txBody>
      </p:sp>
      <p:sp>
        <p:nvSpPr>
          <p:cNvPr id="3" name="Content Placeholder 2"/>
          <p:cNvSpPr>
            <a:spLocks noGrp="1"/>
          </p:cNvSpPr>
          <p:nvPr>
            <p:ph idx="1"/>
          </p:nvPr>
        </p:nvSpPr>
        <p:spPr>
          <a:xfrm>
            <a:off x="838199" y="1951173"/>
            <a:ext cx="10389433" cy="4351338"/>
          </a:xfrm>
        </p:spPr>
        <p:txBody>
          <a:bodyPr>
            <a:normAutofit/>
          </a:bodyPr>
          <a:lstStyle/>
          <a:p>
            <a:pPr marL="0" indent="0">
              <a:buNone/>
            </a:pPr>
            <a:r>
              <a:rPr lang="en-US" sz="3600" dirty="0"/>
              <a:t>Bell-bottom Pier Hole:</a:t>
            </a:r>
          </a:p>
          <a:p>
            <a:pPr marL="0" indent="0">
              <a:buNone/>
            </a:pPr>
            <a:endParaRPr lang="en-US" sz="3600" dirty="0"/>
          </a:p>
          <a:p>
            <a:pPr marL="457200" lvl="1" indent="0">
              <a:buNone/>
            </a:pPr>
            <a:r>
              <a:rPr lang="en-US" sz="3200" i="1" dirty="0">
                <a:ea typeface="Tahoma" panose="020B0604030504040204" pitchFamily="34" charset="0"/>
              </a:rPr>
              <a:t>a type of shaft or footing excavation, the bottom of which is made larger than the cross section above to form a belled shape.</a:t>
            </a:r>
            <a:endParaRPr lang="en-US" altLang="en-US" sz="3200" i="1" dirty="0">
              <a:ea typeface="Tahoma" panose="020B0604030504040204" pitchFamily="34" charset="0"/>
              <a:cs typeface="Tahoma" panose="020B0604030504040204" pitchFamily="34" charset="0"/>
            </a:endParaRPr>
          </a:p>
        </p:txBody>
      </p:sp>
      <p:sp>
        <p:nvSpPr>
          <p:cNvPr id="4" name="Slide Number Placeholder 3">
            <a:extLst>
              <a:ext uri="{FF2B5EF4-FFF2-40B4-BE49-F238E27FC236}">
                <a16:creationId xmlns:a16="http://schemas.microsoft.com/office/drawing/2014/main" id="{3100FEF7-740A-4DC0-8167-1891D79B5640}"/>
              </a:ext>
            </a:extLst>
          </p:cNvPr>
          <p:cNvSpPr>
            <a:spLocks noGrp="1"/>
          </p:cNvSpPr>
          <p:nvPr>
            <p:ph type="sldNum" sz="quarter" idx="12"/>
          </p:nvPr>
        </p:nvSpPr>
        <p:spPr/>
        <p:txBody>
          <a:bodyPr/>
          <a:lstStyle/>
          <a:p>
            <a:fld id="{5E779C6D-2D3D-407B-ABDD-AB2C83943F7F}" type="slidenum">
              <a:rPr lang="en-US" smtClean="0"/>
              <a:t>47</a:t>
            </a:fld>
            <a:endParaRPr lang="en-US"/>
          </a:p>
        </p:txBody>
      </p:sp>
    </p:spTree>
    <p:extLst>
      <p:ext uri="{BB962C8B-B14F-4D97-AF65-F5344CB8AC3E}">
        <p14:creationId xmlns:p14="http://schemas.microsoft.com/office/powerpoint/2010/main" val="201630469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36525"/>
            <a:ext cx="10515600" cy="1325563"/>
          </a:xfrm>
        </p:spPr>
        <p:txBody>
          <a:bodyPr/>
          <a:lstStyle/>
          <a:p>
            <a:pPr algn="ctr"/>
            <a:r>
              <a:rPr lang="en-US" dirty="0">
                <a:latin typeface="Arial Black" panose="020B0A04020102020204" pitchFamily="34" charset="0"/>
              </a:rPr>
              <a:t>Definition</a:t>
            </a:r>
          </a:p>
        </p:txBody>
      </p:sp>
      <p:sp>
        <p:nvSpPr>
          <p:cNvPr id="3" name="Content Placeholder 2"/>
          <p:cNvSpPr>
            <a:spLocks noGrp="1"/>
          </p:cNvSpPr>
          <p:nvPr>
            <p:ph idx="1"/>
          </p:nvPr>
        </p:nvSpPr>
        <p:spPr>
          <a:xfrm>
            <a:off x="838199" y="1951173"/>
            <a:ext cx="10389433" cy="4351338"/>
          </a:xfrm>
        </p:spPr>
        <p:txBody>
          <a:bodyPr>
            <a:normAutofit/>
          </a:bodyPr>
          <a:lstStyle/>
          <a:p>
            <a:pPr marL="0" indent="0">
              <a:buNone/>
            </a:pPr>
            <a:r>
              <a:rPr lang="en-US" sz="3600" dirty="0"/>
              <a:t>Structural Ramp:</a:t>
            </a:r>
          </a:p>
          <a:p>
            <a:pPr marL="0" indent="0">
              <a:buNone/>
            </a:pPr>
            <a:endParaRPr lang="en-US" sz="3600" dirty="0"/>
          </a:p>
          <a:p>
            <a:pPr marL="457200" lvl="1" indent="0">
              <a:buNone/>
            </a:pPr>
            <a:r>
              <a:rPr lang="en-US" sz="3200" i="1" dirty="0">
                <a:ea typeface="Tahoma" panose="020B0604030504040204" pitchFamily="34" charset="0"/>
              </a:rPr>
              <a:t>a ramp built of steel or wood, usually used for vehicle access. </a:t>
            </a:r>
            <a:endParaRPr lang="en-US" altLang="en-US" sz="3200" i="1" dirty="0">
              <a:ea typeface="Tahoma" panose="020B0604030504040204" pitchFamily="34" charset="0"/>
              <a:cs typeface="Tahoma" panose="020B0604030504040204" pitchFamily="34" charset="0"/>
            </a:endParaRPr>
          </a:p>
        </p:txBody>
      </p:sp>
      <p:sp>
        <p:nvSpPr>
          <p:cNvPr id="4" name="Slide Number Placeholder 3">
            <a:extLst>
              <a:ext uri="{FF2B5EF4-FFF2-40B4-BE49-F238E27FC236}">
                <a16:creationId xmlns:a16="http://schemas.microsoft.com/office/drawing/2014/main" id="{3100FEF7-740A-4DC0-8167-1891D79B5640}"/>
              </a:ext>
            </a:extLst>
          </p:cNvPr>
          <p:cNvSpPr>
            <a:spLocks noGrp="1"/>
          </p:cNvSpPr>
          <p:nvPr>
            <p:ph type="sldNum" sz="quarter" idx="12"/>
          </p:nvPr>
        </p:nvSpPr>
        <p:spPr/>
        <p:txBody>
          <a:bodyPr/>
          <a:lstStyle/>
          <a:p>
            <a:fld id="{5E779C6D-2D3D-407B-ABDD-AB2C83943F7F}" type="slidenum">
              <a:rPr lang="en-US" smtClean="0"/>
              <a:t>48</a:t>
            </a:fld>
            <a:endParaRPr lang="en-US"/>
          </a:p>
        </p:txBody>
      </p:sp>
    </p:spTree>
    <p:extLst>
      <p:ext uri="{BB962C8B-B14F-4D97-AF65-F5344CB8AC3E}">
        <p14:creationId xmlns:p14="http://schemas.microsoft.com/office/powerpoint/2010/main" val="356607556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100FEF7-740A-4DC0-8167-1891D79B5640}"/>
              </a:ext>
            </a:extLst>
          </p:cNvPr>
          <p:cNvSpPr>
            <a:spLocks noGrp="1"/>
          </p:cNvSpPr>
          <p:nvPr>
            <p:ph type="sldNum" sz="quarter" idx="12"/>
          </p:nvPr>
        </p:nvSpPr>
        <p:spPr/>
        <p:txBody>
          <a:bodyPr/>
          <a:lstStyle/>
          <a:p>
            <a:fld id="{5E779C6D-2D3D-407B-ABDD-AB2C83943F7F}" type="slidenum">
              <a:rPr lang="en-US" smtClean="0"/>
              <a:t>49</a:t>
            </a:fld>
            <a:endParaRPr lang="en-US"/>
          </a:p>
        </p:txBody>
      </p:sp>
      <p:sp>
        <p:nvSpPr>
          <p:cNvPr id="11" name="TextBox 10">
            <a:extLst>
              <a:ext uri="{FF2B5EF4-FFF2-40B4-BE49-F238E27FC236}">
                <a16:creationId xmlns:a16="http://schemas.microsoft.com/office/drawing/2014/main" id="{E3E65742-A825-40BE-A2DD-CB61B1AE79A8}"/>
              </a:ext>
            </a:extLst>
          </p:cNvPr>
          <p:cNvSpPr txBox="1"/>
          <p:nvPr/>
        </p:nvSpPr>
        <p:spPr>
          <a:xfrm>
            <a:off x="7383280" y="5297264"/>
            <a:ext cx="4149777" cy="230832"/>
          </a:xfrm>
          <a:prstGeom prst="rect">
            <a:avLst/>
          </a:prstGeom>
          <a:noFill/>
        </p:spPr>
        <p:txBody>
          <a:bodyPr wrap="square" rtlCol="0">
            <a:spAutoFit/>
          </a:bodyPr>
          <a:lstStyle/>
          <a:p>
            <a:r>
              <a:rPr lang="en-US" sz="900" dirty="0"/>
              <a:t>This image courtesy of creative commons.</a:t>
            </a:r>
          </a:p>
        </p:txBody>
      </p:sp>
      <p:sp>
        <p:nvSpPr>
          <p:cNvPr id="10" name="TextBox 9">
            <a:extLst>
              <a:ext uri="{FF2B5EF4-FFF2-40B4-BE49-F238E27FC236}">
                <a16:creationId xmlns:a16="http://schemas.microsoft.com/office/drawing/2014/main" id="{04497C49-E6FF-49CF-9443-D0D294AECC2A}"/>
              </a:ext>
            </a:extLst>
          </p:cNvPr>
          <p:cNvSpPr txBox="1"/>
          <p:nvPr/>
        </p:nvSpPr>
        <p:spPr>
          <a:xfrm>
            <a:off x="7383280" y="5128009"/>
            <a:ext cx="3439618" cy="230832"/>
          </a:xfrm>
          <a:prstGeom prst="rect">
            <a:avLst/>
          </a:prstGeom>
          <a:noFill/>
        </p:spPr>
        <p:txBody>
          <a:bodyPr wrap="square" rtlCol="0">
            <a:spAutoFit/>
          </a:bodyPr>
          <a:lstStyle/>
          <a:p>
            <a:r>
              <a:rPr lang="en-US" sz="900">
                <a:hlinkClick r:id="rId3" tooltip="https://en.wikipedia.org/wiki/Inclined_plane"/>
              </a:rPr>
              <a:t>This Photo</a:t>
            </a:r>
            <a:r>
              <a:rPr lang="en-US" sz="900"/>
              <a:t> by Unknown Author is licensed under </a:t>
            </a:r>
            <a:r>
              <a:rPr lang="en-US" sz="900">
                <a:hlinkClick r:id="rId4" tooltip="https://creativecommons.org/licenses/by-sa/3.0/"/>
              </a:rPr>
              <a:t>CC BY-SA</a:t>
            </a:r>
            <a:endParaRPr lang="en-US" sz="900"/>
          </a:p>
        </p:txBody>
      </p:sp>
      <p:pic>
        <p:nvPicPr>
          <p:cNvPr id="9" name="Picture 8" descr="A temporary metal ramp.">
            <a:extLst>
              <a:ext uri="{FF2B5EF4-FFF2-40B4-BE49-F238E27FC236}">
                <a16:creationId xmlns:a16="http://schemas.microsoft.com/office/drawing/2014/main" id="{9BECD62B-3B30-41BB-B2B0-EB8FD3955AF5}"/>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929234" y="1229193"/>
            <a:ext cx="5767466" cy="3844977"/>
          </a:xfrm>
          <a:prstGeom prst="rect">
            <a:avLst/>
          </a:prstGeom>
        </p:spPr>
      </p:pic>
      <p:sp>
        <p:nvSpPr>
          <p:cNvPr id="3" name="Content Placeholder 2"/>
          <p:cNvSpPr>
            <a:spLocks noGrp="1"/>
          </p:cNvSpPr>
          <p:nvPr>
            <p:ph idx="1"/>
          </p:nvPr>
        </p:nvSpPr>
        <p:spPr>
          <a:xfrm>
            <a:off x="838199" y="1951173"/>
            <a:ext cx="5091035" cy="4351338"/>
          </a:xfrm>
        </p:spPr>
        <p:txBody>
          <a:bodyPr>
            <a:normAutofit fontScale="92500" lnSpcReduction="10000"/>
          </a:bodyPr>
          <a:lstStyle/>
          <a:p>
            <a:pPr marL="0" indent="0">
              <a:buNone/>
            </a:pPr>
            <a:r>
              <a:rPr lang="en-US" sz="3600" dirty="0"/>
              <a:t>Ramp:</a:t>
            </a:r>
          </a:p>
          <a:p>
            <a:pPr marL="0" indent="0">
              <a:buNone/>
            </a:pPr>
            <a:endParaRPr lang="en-US" sz="3600" dirty="0"/>
          </a:p>
          <a:p>
            <a:pPr marL="457200" lvl="1" indent="0">
              <a:buNone/>
            </a:pPr>
            <a:r>
              <a:rPr lang="en-US" sz="3200" i="1" dirty="0">
                <a:ea typeface="Tahoma" panose="020B0604030504040204" pitchFamily="34" charset="0"/>
              </a:rPr>
              <a:t>an inclined walking or working surface that is used to gain access to one point from another, and is constructed from earth or from structural materials such as steel or wood.</a:t>
            </a:r>
            <a:endParaRPr lang="en-US" altLang="en-US" sz="3200" i="1" dirty="0">
              <a:ea typeface="Tahoma" panose="020B0604030504040204" pitchFamily="34" charset="0"/>
              <a:cs typeface="Tahoma" panose="020B0604030504040204" pitchFamily="34" charset="0"/>
            </a:endParaRPr>
          </a:p>
        </p:txBody>
      </p:sp>
      <p:sp>
        <p:nvSpPr>
          <p:cNvPr id="2" name="Title 1"/>
          <p:cNvSpPr>
            <a:spLocks noGrp="1"/>
          </p:cNvSpPr>
          <p:nvPr>
            <p:ph type="title"/>
          </p:nvPr>
        </p:nvSpPr>
        <p:spPr>
          <a:xfrm>
            <a:off x="838200" y="136525"/>
            <a:ext cx="10515600" cy="1325563"/>
          </a:xfrm>
        </p:spPr>
        <p:txBody>
          <a:bodyPr/>
          <a:lstStyle/>
          <a:p>
            <a:pPr algn="ctr"/>
            <a:r>
              <a:rPr lang="en-US" dirty="0">
                <a:latin typeface="Arial Black" panose="020B0A04020102020204" pitchFamily="34" charset="0"/>
              </a:rPr>
              <a:t>Definition</a:t>
            </a:r>
          </a:p>
        </p:txBody>
      </p:sp>
    </p:spTree>
    <p:extLst>
      <p:ext uri="{BB962C8B-B14F-4D97-AF65-F5344CB8AC3E}">
        <p14:creationId xmlns:p14="http://schemas.microsoft.com/office/powerpoint/2010/main" val="20781564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9918" y="136525"/>
            <a:ext cx="10515600" cy="1325563"/>
          </a:xfrm>
        </p:spPr>
        <p:txBody>
          <a:bodyPr/>
          <a:lstStyle/>
          <a:p>
            <a:pPr algn="ctr"/>
            <a:r>
              <a:rPr lang="en-US" dirty="0">
                <a:latin typeface="Arial Black" panose="020B0A04020102020204" pitchFamily="34" charset="0"/>
              </a:rPr>
              <a:t>Learning Objectives</a:t>
            </a:r>
          </a:p>
        </p:txBody>
      </p:sp>
      <p:sp>
        <p:nvSpPr>
          <p:cNvPr id="3" name="Content Placeholder 2"/>
          <p:cNvSpPr>
            <a:spLocks noGrp="1"/>
          </p:cNvSpPr>
          <p:nvPr>
            <p:ph idx="1"/>
          </p:nvPr>
        </p:nvSpPr>
        <p:spPr>
          <a:xfrm>
            <a:off x="954802" y="1109331"/>
            <a:ext cx="10515600" cy="4990760"/>
          </a:xfrm>
        </p:spPr>
        <p:txBody>
          <a:bodyPr>
            <a:normAutofit fontScale="77500" lnSpcReduction="20000"/>
          </a:bodyPr>
          <a:lstStyle/>
          <a:p>
            <a:pPr marL="0" indent="0">
              <a:buNone/>
            </a:pPr>
            <a:endParaRPr lang="en-US" sz="3200" dirty="0"/>
          </a:p>
          <a:p>
            <a:pPr>
              <a:lnSpc>
                <a:spcPct val="120000"/>
              </a:lnSpc>
              <a:spcBef>
                <a:spcPts val="0"/>
              </a:spcBef>
              <a:spcAft>
                <a:spcPts val="1200"/>
              </a:spcAft>
            </a:pPr>
            <a:r>
              <a:rPr lang="en-US" sz="4100" dirty="0">
                <a:latin typeface="Calibri" panose="020F0502020204030204" pitchFamily="34" charset="0"/>
                <a:ea typeface="Calibri" panose="020F0502020204030204" pitchFamily="34" charset="0"/>
                <a:cs typeface="Times New Roman" panose="02020603050405020304" pitchFamily="18" charset="0"/>
              </a:rPr>
              <a:t>Recognize and accurately interpret common hazards associated with trenching and excavations </a:t>
            </a:r>
          </a:p>
          <a:p>
            <a:pPr>
              <a:lnSpc>
                <a:spcPct val="120000"/>
              </a:lnSpc>
              <a:spcBef>
                <a:spcPts val="0"/>
              </a:spcBef>
              <a:spcAft>
                <a:spcPts val="1200"/>
              </a:spcAft>
            </a:pPr>
            <a:r>
              <a:rPr lang="en-US" sz="4100" dirty="0">
                <a:latin typeface="Calibri" panose="020F0502020204030204" pitchFamily="34" charset="0"/>
                <a:ea typeface="Calibri" panose="020F0502020204030204" pitchFamily="34" charset="0"/>
                <a:cs typeface="Times New Roman" panose="02020603050405020304" pitchFamily="18" charset="0"/>
              </a:rPr>
              <a:t>Identify root causes of hazard related incidents when working in and around trenches and excavations </a:t>
            </a:r>
          </a:p>
          <a:p>
            <a:pPr>
              <a:lnSpc>
                <a:spcPct val="120000"/>
              </a:lnSpc>
              <a:spcBef>
                <a:spcPts val="0"/>
              </a:spcBef>
              <a:spcAft>
                <a:spcPts val="1200"/>
              </a:spcAft>
            </a:pPr>
            <a:r>
              <a:rPr lang="en-US" sz="4100" dirty="0">
                <a:latin typeface="Calibri" panose="020F0502020204030204" pitchFamily="34" charset="0"/>
                <a:ea typeface="Calibri" panose="020F0502020204030204" pitchFamily="34" charset="0"/>
                <a:cs typeface="Times New Roman" panose="02020603050405020304" pitchFamily="18" charset="0"/>
              </a:rPr>
              <a:t>Estimate the potential cost of injuries and citations associated with trenching and excavations</a:t>
            </a:r>
          </a:p>
          <a:p>
            <a:pPr>
              <a:lnSpc>
                <a:spcPct val="120000"/>
              </a:lnSpc>
              <a:spcBef>
                <a:spcPts val="0"/>
              </a:spcBef>
              <a:spcAft>
                <a:spcPts val="1200"/>
              </a:spcAft>
            </a:pPr>
            <a:r>
              <a:rPr lang="en-US" sz="4100" dirty="0">
                <a:latin typeface="Calibri" panose="020F0502020204030204" pitchFamily="34" charset="0"/>
                <a:ea typeface="Calibri" panose="020F0502020204030204" pitchFamily="34" charset="0"/>
                <a:cs typeface="Times New Roman" panose="02020603050405020304" pitchFamily="18" charset="0"/>
              </a:rPr>
              <a:t>Define Subpart P Specific Excavation Requirements</a:t>
            </a:r>
          </a:p>
          <a:p>
            <a:pPr>
              <a:lnSpc>
                <a:spcPct val="120000"/>
              </a:lnSpc>
              <a:spcBef>
                <a:spcPts val="0"/>
              </a:spcBef>
              <a:spcAft>
                <a:spcPts val="1200"/>
              </a:spcAft>
            </a:pPr>
            <a:r>
              <a:rPr lang="en-US" sz="4100" dirty="0">
                <a:latin typeface="Calibri" panose="020F0502020204030204" pitchFamily="34" charset="0"/>
                <a:ea typeface="Calibri" panose="020F0502020204030204" pitchFamily="34" charset="0"/>
                <a:cs typeface="Times New Roman" panose="02020603050405020304" pitchFamily="18" charset="0"/>
              </a:rPr>
              <a:t>Define Subpart P Requirements for Protective Systems</a:t>
            </a:r>
          </a:p>
        </p:txBody>
      </p:sp>
      <p:sp>
        <p:nvSpPr>
          <p:cNvPr id="4" name="Slide Number Placeholder 3">
            <a:extLst>
              <a:ext uri="{FF2B5EF4-FFF2-40B4-BE49-F238E27FC236}">
                <a16:creationId xmlns:a16="http://schemas.microsoft.com/office/drawing/2014/main" id="{4580FF47-38E7-40D9-9305-48A3BD3BAA5E}"/>
              </a:ext>
            </a:extLst>
          </p:cNvPr>
          <p:cNvSpPr>
            <a:spLocks noGrp="1"/>
          </p:cNvSpPr>
          <p:nvPr>
            <p:ph type="sldNum" sz="quarter" idx="12"/>
          </p:nvPr>
        </p:nvSpPr>
        <p:spPr/>
        <p:txBody>
          <a:bodyPr/>
          <a:lstStyle/>
          <a:p>
            <a:fld id="{5E779C6D-2D3D-407B-ABDD-AB2C83943F7F}" type="slidenum">
              <a:rPr lang="en-US" smtClean="0"/>
              <a:t>5</a:t>
            </a:fld>
            <a:endParaRPr lang="en-US"/>
          </a:p>
        </p:txBody>
      </p:sp>
    </p:spTree>
    <p:extLst>
      <p:ext uri="{BB962C8B-B14F-4D97-AF65-F5344CB8AC3E}">
        <p14:creationId xmlns:p14="http://schemas.microsoft.com/office/powerpoint/2010/main" val="233054134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36525"/>
            <a:ext cx="10515600" cy="1325563"/>
          </a:xfrm>
        </p:spPr>
        <p:txBody>
          <a:bodyPr/>
          <a:lstStyle/>
          <a:p>
            <a:pPr algn="ctr"/>
            <a:r>
              <a:rPr lang="en-US" dirty="0">
                <a:latin typeface="Arial Black" panose="020B0A04020102020204" pitchFamily="34" charset="0"/>
              </a:rPr>
              <a:t>Definition</a:t>
            </a:r>
          </a:p>
        </p:txBody>
      </p:sp>
      <p:sp>
        <p:nvSpPr>
          <p:cNvPr id="3" name="Content Placeholder 2"/>
          <p:cNvSpPr>
            <a:spLocks noGrp="1"/>
          </p:cNvSpPr>
          <p:nvPr>
            <p:ph idx="1"/>
          </p:nvPr>
        </p:nvSpPr>
        <p:spPr>
          <a:xfrm>
            <a:off x="838199" y="1951173"/>
            <a:ext cx="10389433" cy="4351338"/>
          </a:xfrm>
        </p:spPr>
        <p:txBody>
          <a:bodyPr>
            <a:normAutofit/>
          </a:bodyPr>
          <a:lstStyle/>
          <a:p>
            <a:pPr marL="0" indent="0">
              <a:buNone/>
            </a:pPr>
            <a:r>
              <a:rPr lang="en-US" sz="3600" dirty="0"/>
              <a:t>Tabulated Data:</a:t>
            </a:r>
          </a:p>
          <a:p>
            <a:pPr marL="0" indent="0">
              <a:buNone/>
            </a:pPr>
            <a:endParaRPr lang="en-US" sz="3600" dirty="0"/>
          </a:p>
          <a:p>
            <a:pPr marL="457200" lvl="1" indent="0">
              <a:buNone/>
            </a:pPr>
            <a:r>
              <a:rPr lang="en-US" sz="3200" i="1" dirty="0">
                <a:ea typeface="Tahoma" panose="020B0604030504040204" pitchFamily="34" charset="0"/>
              </a:rPr>
              <a:t>tables and charts approved by a registered professional engineer and used to design and construct a protective system.</a:t>
            </a:r>
            <a:endParaRPr lang="en-US" altLang="en-US" sz="3200" i="1" dirty="0">
              <a:ea typeface="Tahoma" panose="020B0604030504040204" pitchFamily="34" charset="0"/>
              <a:cs typeface="Tahoma" panose="020B0604030504040204" pitchFamily="34" charset="0"/>
            </a:endParaRPr>
          </a:p>
        </p:txBody>
      </p:sp>
      <p:sp>
        <p:nvSpPr>
          <p:cNvPr id="4" name="Slide Number Placeholder 3">
            <a:extLst>
              <a:ext uri="{FF2B5EF4-FFF2-40B4-BE49-F238E27FC236}">
                <a16:creationId xmlns:a16="http://schemas.microsoft.com/office/drawing/2014/main" id="{3100FEF7-740A-4DC0-8167-1891D79B5640}"/>
              </a:ext>
            </a:extLst>
          </p:cNvPr>
          <p:cNvSpPr>
            <a:spLocks noGrp="1"/>
          </p:cNvSpPr>
          <p:nvPr>
            <p:ph type="sldNum" sz="quarter" idx="12"/>
          </p:nvPr>
        </p:nvSpPr>
        <p:spPr/>
        <p:txBody>
          <a:bodyPr/>
          <a:lstStyle/>
          <a:p>
            <a:fld id="{5E779C6D-2D3D-407B-ABDD-AB2C83943F7F}" type="slidenum">
              <a:rPr lang="en-US" smtClean="0"/>
              <a:t>50</a:t>
            </a:fld>
            <a:endParaRPr lang="en-US"/>
          </a:p>
        </p:txBody>
      </p:sp>
    </p:spTree>
    <p:extLst>
      <p:ext uri="{BB962C8B-B14F-4D97-AF65-F5344CB8AC3E}">
        <p14:creationId xmlns:p14="http://schemas.microsoft.com/office/powerpoint/2010/main" val="11543683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100FEF7-740A-4DC0-8167-1891D79B5640}"/>
              </a:ext>
            </a:extLst>
          </p:cNvPr>
          <p:cNvSpPr>
            <a:spLocks noGrp="1"/>
          </p:cNvSpPr>
          <p:nvPr>
            <p:ph type="sldNum" sz="quarter" idx="12"/>
          </p:nvPr>
        </p:nvSpPr>
        <p:spPr/>
        <p:txBody>
          <a:bodyPr/>
          <a:lstStyle/>
          <a:p>
            <a:fld id="{5E779C6D-2D3D-407B-ABDD-AB2C83943F7F}" type="slidenum">
              <a:rPr lang="en-US" smtClean="0"/>
              <a:t>51</a:t>
            </a:fld>
            <a:endParaRPr lang="en-US"/>
          </a:p>
        </p:txBody>
      </p:sp>
      <p:sp>
        <p:nvSpPr>
          <p:cNvPr id="6" name="TextBox 5">
            <a:extLst>
              <a:ext uri="{FF2B5EF4-FFF2-40B4-BE49-F238E27FC236}">
                <a16:creationId xmlns:a16="http://schemas.microsoft.com/office/drawing/2014/main" id="{DABFA6F3-75A3-4D46-9FF7-94BCB01C381B}"/>
              </a:ext>
            </a:extLst>
          </p:cNvPr>
          <p:cNvSpPr txBox="1"/>
          <p:nvPr/>
        </p:nvSpPr>
        <p:spPr>
          <a:xfrm>
            <a:off x="5527199" y="5355533"/>
            <a:ext cx="4026704" cy="461665"/>
          </a:xfrm>
          <a:prstGeom prst="rect">
            <a:avLst/>
          </a:prstGeom>
          <a:noFill/>
        </p:spPr>
        <p:txBody>
          <a:bodyPr wrap="square" rtlCol="0">
            <a:spAutoFit/>
          </a:bodyPr>
          <a:lstStyle/>
          <a:p>
            <a:r>
              <a:rPr lang="en-US" sz="1200" dirty="0"/>
              <a:t>Two workers killed after trench collapses in Windsor</a:t>
            </a:r>
          </a:p>
          <a:p>
            <a:r>
              <a:rPr lang="en-US" sz="1200" dirty="0"/>
              <a:t>Video Courtesy of  </a:t>
            </a:r>
            <a:r>
              <a:rPr lang="en-US" sz="1200" dirty="0">
                <a:hlinkClick r:id="rId3"/>
              </a:rPr>
              <a:t>9News Denver</a:t>
            </a:r>
            <a:endParaRPr lang="en-US" sz="1200" dirty="0"/>
          </a:p>
        </p:txBody>
      </p:sp>
      <p:pic>
        <p:nvPicPr>
          <p:cNvPr id="5" name="Picture 4" descr="The thumbnail of a YouTube video showing the garage of a fire department.">
            <a:hlinkClick r:id="rId3"/>
          </p:cNvPr>
          <p:cNvPicPr>
            <a:picLocks noChangeAspect="1"/>
          </p:cNvPicPr>
          <p:nvPr/>
        </p:nvPicPr>
        <p:blipFill rotWithShape="1">
          <a:blip r:embed="rId4"/>
          <a:srcRect l="2716" t="18375" r="35086" b="19755"/>
          <a:stretch/>
        </p:blipFill>
        <p:spPr>
          <a:xfrm>
            <a:off x="5546581" y="1975322"/>
            <a:ext cx="5807219" cy="3247697"/>
          </a:xfrm>
          <a:prstGeom prst="rect">
            <a:avLst/>
          </a:prstGeom>
        </p:spPr>
      </p:pic>
      <p:sp>
        <p:nvSpPr>
          <p:cNvPr id="3" name="Content Placeholder 2"/>
          <p:cNvSpPr>
            <a:spLocks noGrp="1"/>
          </p:cNvSpPr>
          <p:nvPr>
            <p:ph idx="1"/>
          </p:nvPr>
        </p:nvSpPr>
        <p:spPr>
          <a:xfrm>
            <a:off x="425156" y="1567596"/>
            <a:ext cx="5377515" cy="4351338"/>
          </a:xfrm>
        </p:spPr>
        <p:txBody>
          <a:bodyPr>
            <a:normAutofit lnSpcReduction="10000"/>
          </a:bodyPr>
          <a:lstStyle/>
          <a:p>
            <a:r>
              <a:rPr lang="en-US" sz="3600" dirty="0"/>
              <a:t>Review YouTube clip</a:t>
            </a:r>
          </a:p>
          <a:p>
            <a:r>
              <a:rPr lang="en-US" sz="3600" dirty="0"/>
              <a:t>Trenching Fatalities Between 2013-2017</a:t>
            </a:r>
          </a:p>
          <a:p>
            <a:pPr lvl="1"/>
            <a:r>
              <a:rPr lang="en-US" sz="3066" dirty="0"/>
              <a:t>Industrial construction sites (45)</a:t>
            </a:r>
          </a:p>
          <a:p>
            <a:pPr lvl="1"/>
            <a:r>
              <a:rPr lang="en-US" sz="3066" dirty="0"/>
              <a:t>Private residences (39) </a:t>
            </a:r>
          </a:p>
          <a:p>
            <a:pPr lvl="1"/>
            <a:r>
              <a:rPr lang="en-US" sz="3066" dirty="0"/>
              <a:t>Street and highway construction sites (28)</a:t>
            </a:r>
          </a:p>
        </p:txBody>
      </p:sp>
      <p:sp>
        <p:nvSpPr>
          <p:cNvPr id="2" name="Title 1"/>
          <p:cNvSpPr>
            <a:spLocks noGrp="1"/>
          </p:cNvSpPr>
          <p:nvPr>
            <p:ph type="title"/>
          </p:nvPr>
        </p:nvSpPr>
        <p:spPr>
          <a:xfrm>
            <a:off x="838200" y="136525"/>
            <a:ext cx="10515600" cy="1325563"/>
          </a:xfrm>
        </p:spPr>
        <p:txBody>
          <a:bodyPr/>
          <a:lstStyle/>
          <a:p>
            <a:pPr algn="ctr"/>
            <a:r>
              <a:rPr lang="en-US" dirty="0">
                <a:latin typeface="Arial Black" panose="020B0A04020102020204" pitchFamily="34" charset="0"/>
              </a:rPr>
              <a:t>Statistics &amp; Data</a:t>
            </a:r>
          </a:p>
        </p:txBody>
      </p:sp>
    </p:spTree>
    <p:extLst>
      <p:ext uri="{BB962C8B-B14F-4D97-AF65-F5344CB8AC3E}">
        <p14:creationId xmlns:p14="http://schemas.microsoft.com/office/powerpoint/2010/main" val="164207732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100FEF7-740A-4DC0-8167-1891D79B5640}"/>
              </a:ext>
            </a:extLst>
          </p:cNvPr>
          <p:cNvSpPr>
            <a:spLocks noGrp="1"/>
          </p:cNvSpPr>
          <p:nvPr>
            <p:ph type="sldNum" sz="quarter" idx="12"/>
          </p:nvPr>
        </p:nvSpPr>
        <p:spPr/>
        <p:txBody>
          <a:bodyPr/>
          <a:lstStyle/>
          <a:p>
            <a:fld id="{5E779C6D-2D3D-407B-ABDD-AB2C83943F7F}" type="slidenum">
              <a:rPr lang="en-US" smtClean="0"/>
              <a:t>52</a:t>
            </a:fld>
            <a:endParaRPr lang="en-US"/>
          </a:p>
        </p:txBody>
      </p:sp>
      <p:sp>
        <p:nvSpPr>
          <p:cNvPr id="3" name="Content Placeholder 2"/>
          <p:cNvSpPr>
            <a:spLocks noGrp="1"/>
          </p:cNvSpPr>
          <p:nvPr>
            <p:ph idx="1"/>
          </p:nvPr>
        </p:nvSpPr>
        <p:spPr>
          <a:xfrm>
            <a:off x="838199" y="2308485"/>
            <a:ext cx="7772401" cy="3994026"/>
          </a:xfrm>
        </p:spPr>
        <p:txBody>
          <a:bodyPr numCol="2">
            <a:normAutofit fontScale="92500" lnSpcReduction="10000"/>
          </a:bodyPr>
          <a:lstStyle/>
          <a:p>
            <a:r>
              <a:rPr lang="en-US" sz="3600" dirty="0"/>
              <a:t>Avulsion</a:t>
            </a:r>
          </a:p>
          <a:p>
            <a:r>
              <a:rPr lang="en-US" sz="3600" dirty="0"/>
              <a:t>Concussion</a:t>
            </a:r>
          </a:p>
          <a:p>
            <a:r>
              <a:rPr lang="en-US" sz="3600" dirty="0"/>
              <a:t>Crushing Injury</a:t>
            </a:r>
          </a:p>
          <a:p>
            <a:r>
              <a:rPr lang="en-US" sz="3600" dirty="0"/>
              <a:t>Cut, laceration</a:t>
            </a:r>
          </a:p>
          <a:p>
            <a:r>
              <a:rPr lang="en-US" sz="3600" dirty="0"/>
              <a:t>Joint Dislocation</a:t>
            </a:r>
          </a:p>
          <a:p>
            <a:r>
              <a:rPr lang="en-US" sz="3600" dirty="0"/>
              <a:t>Fracture</a:t>
            </a:r>
          </a:p>
          <a:p>
            <a:r>
              <a:rPr lang="en-US" sz="3600" dirty="0"/>
              <a:t>Internal injuries</a:t>
            </a:r>
          </a:p>
          <a:p>
            <a:r>
              <a:rPr lang="en-US" sz="3600" dirty="0"/>
              <a:t>Intracranial</a:t>
            </a:r>
          </a:p>
          <a:p>
            <a:r>
              <a:rPr lang="en-US" sz="3600" dirty="0"/>
              <a:t>Puncture</a:t>
            </a:r>
          </a:p>
          <a:p>
            <a:r>
              <a:rPr lang="en-US" sz="3600" dirty="0"/>
              <a:t>Soreness</a:t>
            </a:r>
          </a:p>
          <a:p>
            <a:r>
              <a:rPr lang="en-US" sz="3600" dirty="0"/>
              <a:t>Pain</a:t>
            </a:r>
          </a:p>
          <a:p>
            <a:r>
              <a:rPr lang="en-US" sz="3600" dirty="0"/>
              <a:t>Traumatic</a:t>
            </a:r>
          </a:p>
          <a:p>
            <a:endParaRPr lang="en-US" sz="3600" dirty="0"/>
          </a:p>
        </p:txBody>
      </p:sp>
      <p:sp>
        <p:nvSpPr>
          <p:cNvPr id="8" name="Content Placeholder 2">
            <a:extLst>
              <a:ext uri="{FF2B5EF4-FFF2-40B4-BE49-F238E27FC236}">
                <a16:creationId xmlns:a16="http://schemas.microsoft.com/office/drawing/2014/main" id="{4ADEEBD5-D15E-47F8-B2E8-48EA4CB29587}"/>
              </a:ext>
            </a:extLst>
          </p:cNvPr>
          <p:cNvSpPr txBox="1">
            <a:spLocks/>
          </p:cNvSpPr>
          <p:nvPr/>
        </p:nvSpPr>
        <p:spPr>
          <a:xfrm>
            <a:off x="838199" y="1177580"/>
            <a:ext cx="6551952" cy="78613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600" dirty="0"/>
              <a:t>Non-fatal Injury Types:</a:t>
            </a:r>
          </a:p>
        </p:txBody>
      </p:sp>
      <p:sp>
        <p:nvSpPr>
          <p:cNvPr id="2" name="Title 1"/>
          <p:cNvSpPr>
            <a:spLocks noGrp="1"/>
          </p:cNvSpPr>
          <p:nvPr>
            <p:ph type="title"/>
          </p:nvPr>
        </p:nvSpPr>
        <p:spPr>
          <a:xfrm>
            <a:off x="838200" y="136525"/>
            <a:ext cx="10515600" cy="1325563"/>
          </a:xfrm>
        </p:spPr>
        <p:txBody>
          <a:bodyPr/>
          <a:lstStyle/>
          <a:p>
            <a:pPr algn="ctr"/>
            <a:r>
              <a:rPr lang="en-US" dirty="0">
                <a:latin typeface="Arial Black" panose="020B0A04020102020204" pitchFamily="34" charset="0"/>
              </a:rPr>
              <a:t>Statistics &amp; Data</a:t>
            </a:r>
          </a:p>
        </p:txBody>
      </p:sp>
    </p:spTree>
    <p:extLst>
      <p:ext uri="{BB962C8B-B14F-4D97-AF65-F5344CB8AC3E}">
        <p14:creationId xmlns:p14="http://schemas.microsoft.com/office/powerpoint/2010/main" val="306514567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100FEF7-740A-4DC0-8167-1891D79B5640}"/>
              </a:ext>
            </a:extLst>
          </p:cNvPr>
          <p:cNvSpPr>
            <a:spLocks noGrp="1"/>
          </p:cNvSpPr>
          <p:nvPr>
            <p:ph type="sldNum" sz="quarter" idx="12"/>
          </p:nvPr>
        </p:nvSpPr>
        <p:spPr/>
        <p:txBody>
          <a:bodyPr/>
          <a:lstStyle/>
          <a:p>
            <a:fld id="{5E779C6D-2D3D-407B-ABDD-AB2C83943F7F}" type="slidenum">
              <a:rPr lang="en-US" smtClean="0"/>
              <a:t>53</a:t>
            </a:fld>
            <a:endParaRPr lang="en-US"/>
          </a:p>
        </p:txBody>
      </p:sp>
      <p:sp>
        <p:nvSpPr>
          <p:cNvPr id="3" name="Content Placeholder 2"/>
          <p:cNvSpPr>
            <a:spLocks noGrp="1"/>
          </p:cNvSpPr>
          <p:nvPr>
            <p:ph idx="1"/>
          </p:nvPr>
        </p:nvSpPr>
        <p:spPr>
          <a:xfrm>
            <a:off x="838199" y="2308485"/>
            <a:ext cx="7772401" cy="3994026"/>
          </a:xfrm>
        </p:spPr>
        <p:txBody>
          <a:bodyPr numCol="2">
            <a:normAutofit lnSpcReduction="10000"/>
          </a:bodyPr>
          <a:lstStyle/>
          <a:p>
            <a:r>
              <a:rPr lang="en-US" sz="3600" dirty="0"/>
              <a:t>Cave-in</a:t>
            </a:r>
          </a:p>
          <a:p>
            <a:r>
              <a:rPr lang="en-US" sz="3600" dirty="0"/>
              <a:t>Fall through surface</a:t>
            </a:r>
          </a:p>
          <a:p>
            <a:r>
              <a:rPr lang="en-US" sz="3600" dirty="0"/>
              <a:t>Fall to lower level</a:t>
            </a:r>
          </a:p>
          <a:p>
            <a:r>
              <a:rPr lang="en-US" sz="3600" dirty="0"/>
              <a:t>Fall from collapsing structure</a:t>
            </a:r>
          </a:p>
          <a:p>
            <a:r>
              <a:rPr lang="en-US" sz="3600" dirty="0"/>
              <a:t>Fall on same level</a:t>
            </a:r>
          </a:p>
          <a:p>
            <a:r>
              <a:rPr lang="en-US" sz="3600" dirty="0"/>
              <a:t>Slipping</a:t>
            </a:r>
          </a:p>
          <a:p>
            <a:r>
              <a:rPr lang="en-US" sz="3600" dirty="0"/>
              <a:t>Jump over or to a location</a:t>
            </a:r>
          </a:p>
          <a:p>
            <a:endParaRPr lang="en-US" sz="3600" dirty="0"/>
          </a:p>
        </p:txBody>
      </p:sp>
      <p:sp>
        <p:nvSpPr>
          <p:cNvPr id="8" name="Content Placeholder 2">
            <a:extLst>
              <a:ext uri="{FF2B5EF4-FFF2-40B4-BE49-F238E27FC236}">
                <a16:creationId xmlns:a16="http://schemas.microsoft.com/office/drawing/2014/main" id="{4ADEEBD5-D15E-47F8-B2E8-48EA4CB29587}"/>
              </a:ext>
            </a:extLst>
          </p:cNvPr>
          <p:cNvSpPr txBox="1">
            <a:spLocks/>
          </p:cNvSpPr>
          <p:nvPr/>
        </p:nvSpPr>
        <p:spPr>
          <a:xfrm>
            <a:off x="838199" y="1177580"/>
            <a:ext cx="6551952" cy="78613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600" dirty="0"/>
              <a:t>Non-fatal Injury Events:</a:t>
            </a:r>
          </a:p>
        </p:txBody>
      </p:sp>
      <p:sp>
        <p:nvSpPr>
          <p:cNvPr id="2" name="Title 1"/>
          <p:cNvSpPr>
            <a:spLocks noGrp="1"/>
          </p:cNvSpPr>
          <p:nvPr>
            <p:ph type="title"/>
          </p:nvPr>
        </p:nvSpPr>
        <p:spPr>
          <a:xfrm>
            <a:off x="838200" y="136525"/>
            <a:ext cx="10515600" cy="1325563"/>
          </a:xfrm>
        </p:spPr>
        <p:txBody>
          <a:bodyPr/>
          <a:lstStyle/>
          <a:p>
            <a:pPr algn="ctr"/>
            <a:r>
              <a:rPr lang="en-US" dirty="0">
                <a:latin typeface="Arial Black" panose="020B0A04020102020204" pitchFamily="34" charset="0"/>
              </a:rPr>
              <a:t>Statistics &amp; Data</a:t>
            </a:r>
          </a:p>
        </p:txBody>
      </p:sp>
    </p:spTree>
    <p:extLst>
      <p:ext uri="{BB962C8B-B14F-4D97-AF65-F5344CB8AC3E}">
        <p14:creationId xmlns:p14="http://schemas.microsoft.com/office/powerpoint/2010/main" val="140027976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100FEF7-740A-4DC0-8167-1891D79B5640}"/>
              </a:ext>
            </a:extLst>
          </p:cNvPr>
          <p:cNvSpPr>
            <a:spLocks noGrp="1"/>
          </p:cNvSpPr>
          <p:nvPr>
            <p:ph type="sldNum" sz="quarter" idx="12"/>
          </p:nvPr>
        </p:nvSpPr>
        <p:spPr/>
        <p:txBody>
          <a:bodyPr/>
          <a:lstStyle/>
          <a:p>
            <a:fld id="{5E779C6D-2D3D-407B-ABDD-AB2C83943F7F}" type="slidenum">
              <a:rPr lang="en-US" smtClean="0"/>
              <a:t>54</a:t>
            </a:fld>
            <a:endParaRPr lang="en-US" dirty="0"/>
          </a:p>
        </p:txBody>
      </p:sp>
      <p:sp>
        <p:nvSpPr>
          <p:cNvPr id="8" name="TextBox 7">
            <a:extLst>
              <a:ext uri="{FF2B5EF4-FFF2-40B4-BE49-F238E27FC236}">
                <a16:creationId xmlns:a16="http://schemas.microsoft.com/office/drawing/2014/main" id="{68E3B3C3-5CAD-491C-8E08-A068C97FBC44}"/>
              </a:ext>
            </a:extLst>
          </p:cNvPr>
          <p:cNvSpPr txBox="1"/>
          <p:nvPr/>
        </p:nvSpPr>
        <p:spPr>
          <a:xfrm>
            <a:off x="1627834" y="5586897"/>
            <a:ext cx="6213212" cy="923330"/>
          </a:xfrm>
          <a:prstGeom prst="rect">
            <a:avLst/>
          </a:prstGeom>
          <a:noFill/>
        </p:spPr>
        <p:txBody>
          <a:bodyPr wrap="square" rtlCol="0">
            <a:spAutoFit/>
          </a:bodyPr>
          <a:lstStyle/>
          <a:p>
            <a:r>
              <a:rPr lang="en-US" dirty="0"/>
              <a:t>This data courtesy of </a:t>
            </a:r>
            <a:r>
              <a:rPr lang="en-US" dirty="0">
                <a:hlinkClick r:id="rId3"/>
              </a:rPr>
              <a:t>OSHA</a:t>
            </a:r>
            <a:r>
              <a:rPr lang="en-US" dirty="0"/>
              <a:t> (cited by Federal OSHA during the period October 2018 through September 2019. Penalties shown reflect current rather than initial amounts.)</a:t>
            </a:r>
          </a:p>
        </p:txBody>
      </p:sp>
      <p:graphicFrame>
        <p:nvGraphicFramePr>
          <p:cNvPr id="5" name="Table 4">
            <a:extLst>
              <a:ext uri="{FF2B5EF4-FFF2-40B4-BE49-F238E27FC236}">
                <a16:creationId xmlns:a16="http://schemas.microsoft.com/office/drawing/2014/main" id="{44D55DC2-EE02-425A-A27C-D44537129171}"/>
              </a:ext>
            </a:extLst>
          </p:cNvPr>
          <p:cNvGraphicFramePr>
            <a:graphicFrameLocks noGrp="1"/>
          </p:cNvGraphicFramePr>
          <p:nvPr>
            <p:extLst>
              <p:ext uri="{D42A27DB-BD31-4B8C-83A1-F6EECF244321}">
                <p14:modId xmlns:p14="http://schemas.microsoft.com/office/powerpoint/2010/main" val="4272763292"/>
              </p:ext>
            </p:extLst>
          </p:nvPr>
        </p:nvGraphicFramePr>
        <p:xfrm>
          <a:off x="1704299" y="2070978"/>
          <a:ext cx="9238521" cy="3368694"/>
        </p:xfrm>
        <a:graphic>
          <a:graphicData uri="http://schemas.openxmlformats.org/drawingml/2006/table">
            <a:tbl>
              <a:tblPr firstRow="1" bandRow="1">
                <a:tableStyleId>{073A0DAA-6AF3-43AB-8588-CEC1D06C72B9}</a:tableStyleId>
              </a:tblPr>
              <a:tblGrid>
                <a:gridCol w="3079507">
                  <a:extLst>
                    <a:ext uri="{9D8B030D-6E8A-4147-A177-3AD203B41FA5}">
                      <a16:colId xmlns:a16="http://schemas.microsoft.com/office/drawing/2014/main" val="2878635958"/>
                    </a:ext>
                  </a:extLst>
                </a:gridCol>
                <a:gridCol w="3079507">
                  <a:extLst>
                    <a:ext uri="{9D8B030D-6E8A-4147-A177-3AD203B41FA5}">
                      <a16:colId xmlns:a16="http://schemas.microsoft.com/office/drawing/2014/main" val="3049595892"/>
                    </a:ext>
                  </a:extLst>
                </a:gridCol>
                <a:gridCol w="3079507">
                  <a:extLst>
                    <a:ext uri="{9D8B030D-6E8A-4147-A177-3AD203B41FA5}">
                      <a16:colId xmlns:a16="http://schemas.microsoft.com/office/drawing/2014/main" val="2755852198"/>
                    </a:ext>
                  </a:extLst>
                </a:gridCol>
              </a:tblGrid>
              <a:tr h="756660">
                <a:tc>
                  <a:txBody>
                    <a:bodyPr/>
                    <a:lstStyle/>
                    <a:p>
                      <a:pPr algn="ctr"/>
                      <a:r>
                        <a:rPr lang="en-US" sz="2400" dirty="0"/>
                        <a:t>Standard</a:t>
                      </a:r>
                    </a:p>
                  </a:txBody>
                  <a:tcPr/>
                </a:tc>
                <a:tc>
                  <a:txBody>
                    <a:bodyPr/>
                    <a:lstStyle/>
                    <a:p>
                      <a:pPr algn="ctr"/>
                      <a:r>
                        <a:rPr lang="en-US" sz="2400" dirty="0"/>
                        <a:t># of Citations</a:t>
                      </a:r>
                    </a:p>
                  </a:txBody>
                  <a:tcPr/>
                </a:tc>
                <a:tc>
                  <a:txBody>
                    <a:bodyPr/>
                    <a:lstStyle/>
                    <a:p>
                      <a:pPr algn="ctr"/>
                      <a:r>
                        <a:rPr lang="en-US" sz="2400" dirty="0"/>
                        <a:t>Penalty Amount</a:t>
                      </a:r>
                    </a:p>
                  </a:txBody>
                  <a:tcPr/>
                </a:tc>
                <a:extLst>
                  <a:ext uri="{0D108BD9-81ED-4DB2-BD59-A6C34878D82A}">
                    <a16:rowId xmlns:a16="http://schemas.microsoft.com/office/drawing/2014/main" val="3679709997"/>
                  </a:ext>
                </a:extLst>
              </a:tr>
              <a:tr h="1306017">
                <a:tc>
                  <a:txBody>
                    <a:bodyPr/>
                    <a:lstStyle/>
                    <a:p>
                      <a:r>
                        <a:rPr lang="en-US" sz="2400" dirty="0"/>
                        <a:t>1926.651 Specific Excavation Requirements</a:t>
                      </a:r>
                    </a:p>
                  </a:txBody>
                  <a:tcPr/>
                </a:tc>
                <a:tc>
                  <a:txBody>
                    <a:bodyPr/>
                    <a:lstStyle/>
                    <a:p>
                      <a:pPr algn="ctr"/>
                      <a:r>
                        <a:rPr lang="en-US" sz="2400" dirty="0"/>
                        <a:t>795</a:t>
                      </a:r>
                    </a:p>
                  </a:txBody>
                  <a:tcPr/>
                </a:tc>
                <a:tc>
                  <a:txBody>
                    <a:bodyPr/>
                    <a:lstStyle/>
                    <a:p>
                      <a:pPr algn="ctr"/>
                      <a:r>
                        <a:rPr lang="en-US" sz="2400" dirty="0"/>
                        <a:t>$3.4M</a:t>
                      </a:r>
                    </a:p>
                  </a:txBody>
                  <a:tcPr/>
                </a:tc>
                <a:extLst>
                  <a:ext uri="{0D108BD9-81ED-4DB2-BD59-A6C34878D82A}">
                    <a16:rowId xmlns:a16="http://schemas.microsoft.com/office/drawing/2014/main" val="3389549737"/>
                  </a:ext>
                </a:extLst>
              </a:tr>
              <a:tr h="1306017">
                <a:tc>
                  <a:txBody>
                    <a:bodyPr/>
                    <a:lstStyle/>
                    <a:p>
                      <a:r>
                        <a:rPr lang="en-US" sz="2400" dirty="0"/>
                        <a:t>1926.652 Requirements of Protective Systems</a:t>
                      </a:r>
                    </a:p>
                  </a:txBody>
                  <a:tcPr/>
                </a:tc>
                <a:tc>
                  <a:txBody>
                    <a:bodyPr/>
                    <a:lstStyle/>
                    <a:p>
                      <a:pPr algn="ctr"/>
                      <a:r>
                        <a:rPr lang="en-US" sz="2400" dirty="0"/>
                        <a:t>613</a:t>
                      </a:r>
                    </a:p>
                  </a:txBody>
                  <a:tcPr/>
                </a:tc>
                <a:tc>
                  <a:txBody>
                    <a:bodyPr/>
                    <a:lstStyle/>
                    <a:p>
                      <a:pPr algn="ctr"/>
                      <a:r>
                        <a:rPr lang="en-US" sz="2400" dirty="0"/>
                        <a:t>$4.2M</a:t>
                      </a:r>
                    </a:p>
                  </a:txBody>
                  <a:tcPr/>
                </a:tc>
                <a:extLst>
                  <a:ext uri="{0D108BD9-81ED-4DB2-BD59-A6C34878D82A}">
                    <a16:rowId xmlns:a16="http://schemas.microsoft.com/office/drawing/2014/main" val="1933333374"/>
                  </a:ext>
                </a:extLst>
              </a:tr>
            </a:tbl>
          </a:graphicData>
        </a:graphic>
      </p:graphicFrame>
      <p:sp>
        <p:nvSpPr>
          <p:cNvPr id="3" name="Content Placeholder 2"/>
          <p:cNvSpPr>
            <a:spLocks noGrp="1"/>
          </p:cNvSpPr>
          <p:nvPr>
            <p:ph idx="1"/>
          </p:nvPr>
        </p:nvSpPr>
        <p:spPr>
          <a:xfrm>
            <a:off x="838199" y="1328176"/>
            <a:ext cx="3568909" cy="643662"/>
          </a:xfrm>
        </p:spPr>
        <p:txBody>
          <a:bodyPr>
            <a:normAutofit/>
          </a:bodyPr>
          <a:lstStyle/>
          <a:p>
            <a:pPr marL="0" indent="0">
              <a:buNone/>
            </a:pPr>
            <a:r>
              <a:rPr lang="en-US" sz="3600" dirty="0"/>
              <a:t>Citations &amp; costs:</a:t>
            </a:r>
          </a:p>
          <a:p>
            <a:pPr marL="0" indent="0">
              <a:buNone/>
            </a:pPr>
            <a:endParaRPr lang="en-US" sz="3600" dirty="0"/>
          </a:p>
          <a:p>
            <a:pPr marL="0" indent="0">
              <a:buNone/>
            </a:pPr>
            <a:endParaRPr lang="en-US" sz="3600" dirty="0"/>
          </a:p>
        </p:txBody>
      </p:sp>
      <p:sp>
        <p:nvSpPr>
          <p:cNvPr id="2" name="Title 1"/>
          <p:cNvSpPr>
            <a:spLocks noGrp="1"/>
          </p:cNvSpPr>
          <p:nvPr>
            <p:ph type="title"/>
          </p:nvPr>
        </p:nvSpPr>
        <p:spPr>
          <a:xfrm>
            <a:off x="838200" y="136525"/>
            <a:ext cx="10515600" cy="1325563"/>
          </a:xfrm>
        </p:spPr>
        <p:txBody>
          <a:bodyPr/>
          <a:lstStyle/>
          <a:p>
            <a:pPr algn="ctr"/>
            <a:r>
              <a:rPr lang="en-US" dirty="0">
                <a:latin typeface="Arial Black" panose="020B0A04020102020204" pitchFamily="34" charset="0"/>
              </a:rPr>
              <a:t>Statistics &amp; Data</a:t>
            </a:r>
          </a:p>
        </p:txBody>
      </p:sp>
    </p:spTree>
    <p:extLst>
      <p:ext uri="{BB962C8B-B14F-4D97-AF65-F5344CB8AC3E}">
        <p14:creationId xmlns:p14="http://schemas.microsoft.com/office/powerpoint/2010/main" val="9818286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of an the tip of an iceber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28841" y="2165782"/>
            <a:ext cx="3260905" cy="1007743"/>
          </a:xfrm>
          <a:prstGeom prst="rect">
            <a:avLst/>
          </a:prstGeom>
        </p:spPr>
      </p:pic>
      <p:graphicFrame>
        <p:nvGraphicFramePr>
          <p:cNvPr id="24581" name="Object 4" descr="A cartoon boat next to an iceberg."/>
          <p:cNvGraphicFramePr>
            <a:graphicFrameLocks noChangeAspect="1"/>
          </p:cNvGraphicFramePr>
          <p:nvPr>
            <p:extLst>
              <p:ext uri="{D42A27DB-BD31-4B8C-83A1-F6EECF244321}">
                <p14:modId xmlns:p14="http://schemas.microsoft.com/office/powerpoint/2010/main" val="161584539"/>
              </p:ext>
            </p:extLst>
          </p:nvPr>
        </p:nvGraphicFramePr>
        <p:xfrm>
          <a:off x="9061341" y="2165782"/>
          <a:ext cx="715705" cy="751490"/>
        </p:xfrm>
        <a:graphic>
          <a:graphicData uri="http://schemas.openxmlformats.org/presentationml/2006/ole">
            <mc:AlternateContent xmlns:mc="http://schemas.openxmlformats.org/markup-compatibility/2006">
              <mc:Choice xmlns:v="urn:schemas-microsoft-com:vml" Requires="v">
                <p:oleObj spid="_x0000_s3137" name="Clip" r:id="rId5" imgW="2903538" imgH="3048000" progId="MS_ClipArt_Gallery.2">
                  <p:embed/>
                </p:oleObj>
              </mc:Choice>
              <mc:Fallback>
                <p:oleObj name="Clip" r:id="rId5" imgW="2903538" imgH="3048000" progId="MS_ClipArt_Gallery.2">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61341" y="2165782"/>
                        <a:ext cx="715705" cy="751490"/>
                      </a:xfrm>
                      <a:prstGeom prst="rect">
                        <a:avLst/>
                      </a:prstGeom>
                      <a:noFill/>
                      <a:ln>
                        <a:noFill/>
                      </a:ln>
                      <a:effectLst/>
                    </p:spPr>
                  </p:pic>
                </p:oleObj>
              </mc:Fallback>
            </mc:AlternateContent>
          </a:graphicData>
        </a:graphic>
      </p:graphicFrame>
      <p:sp>
        <p:nvSpPr>
          <p:cNvPr id="48" name="Content Placeholder 2"/>
          <p:cNvSpPr>
            <a:spLocks noGrp="1"/>
          </p:cNvSpPr>
          <p:nvPr>
            <p:ph idx="1"/>
          </p:nvPr>
        </p:nvSpPr>
        <p:spPr>
          <a:xfrm>
            <a:off x="1454198" y="2119288"/>
            <a:ext cx="4574642" cy="4338145"/>
          </a:xfrm>
        </p:spPr>
        <p:txBody>
          <a:bodyPr>
            <a:normAutofit lnSpcReduction="10000"/>
          </a:bodyPr>
          <a:lstStyle/>
          <a:p>
            <a:pPr marL="571500" lvl="1" indent="-571500">
              <a:spcBef>
                <a:spcPts val="1200"/>
              </a:spcBef>
              <a:buFont typeface="Wingdings" panose="05000000000000000000" pitchFamily="2" charset="2"/>
              <a:buChar char="§"/>
            </a:pPr>
            <a:r>
              <a:rPr lang="en-US" sz="3600" dirty="0"/>
              <a:t>At the surface</a:t>
            </a:r>
          </a:p>
          <a:p>
            <a:pPr marL="571500" lvl="1" indent="-571500">
              <a:spcBef>
                <a:spcPts val="1200"/>
              </a:spcBef>
              <a:buFont typeface="Wingdings" panose="05000000000000000000" pitchFamily="2" charset="2"/>
              <a:buChar char="§"/>
            </a:pPr>
            <a:r>
              <a:rPr lang="en-US" sz="3600" dirty="0"/>
              <a:t>Medical treatment</a:t>
            </a:r>
          </a:p>
          <a:p>
            <a:pPr marL="571500" lvl="1" indent="-571500">
              <a:spcBef>
                <a:spcPts val="1200"/>
              </a:spcBef>
              <a:buFont typeface="Wingdings" panose="05000000000000000000" pitchFamily="2" charset="2"/>
              <a:buChar char="§"/>
            </a:pPr>
            <a:r>
              <a:rPr lang="en-US" sz="3600" dirty="0"/>
              <a:t>Hospital bills</a:t>
            </a:r>
          </a:p>
          <a:p>
            <a:pPr marL="571500" lvl="1" indent="-571500">
              <a:spcBef>
                <a:spcPts val="1200"/>
              </a:spcBef>
              <a:buFont typeface="Wingdings" panose="05000000000000000000" pitchFamily="2" charset="2"/>
              <a:buChar char="§"/>
            </a:pPr>
            <a:r>
              <a:rPr lang="en-US" sz="3600" dirty="0"/>
              <a:t>Ambulance fees</a:t>
            </a:r>
          </a:p>
          <a:p>
            <a:pPr marL="571500" lvl="1" indent="-571500">
              <a:spcBef>
                <a:spcPts val="1200"/>
              </a:spcBef>
              <a:buFont typeface="Wingdings" panose="05000000000000000000" pitchFamily="2" charset="2"/>
              <a:buChar char="§"/>
            </a:pPr>
            <a:r>
              <a:rPr lang="en-US" sz="3600" dirty="0"/>
              <a:t>Indemnity (compensation to injured</a:t>
            </a:r>
          </a:p>
          <a:p>
            <a:pPr lvl="1">
              <a:buFont typeface="Wingdings" panose="05000000000000000000" pitchFamily="2" charset="2"/>
              <a:buChar char="§"/>
            </a:pPr>
            <a:endParaRPr lang="en-US" dirty="0"/>
          </a:p>
        </p:txBody>
      </p:sp>
      <p:sp>
        <p:nvSpPr>
          <p:cNvPr id="9219" name="Rectangle 2"/>
          <p:cNvSpPr>
            <a:spLocks noGrp="1" noChangeArrowheads="1"/>
          </p:cNvSpPr>
          <p:nvPr>
            <p:ph type="title"/>
          </p:nvPr>
        </p:nvSpPr>
        <p:spPr/>
        <p:txBody>
          <a:bodyPr>
            <a:noAutofit/>
          </a:bodyPr>
          <a:lstStyle/>
          <a:p>
            <a:pPr defTabSz="914377">
              <a:defRPr/>
            </a:pPr>
            <a:r>
              <a:rPr lang="en-US" altLang="en-US" sz="5870" dirty="0">
                <a:latin typeface="Arial Black" panose="020B0A04020102020204" pitchFamily="34" charset="0"/>
              </a:rPr>
              <a:t>Direct Costs of Workplace Injuries </a:t>
            </a:r>
          </a:p>
        </p:txBody>
      </p:sp>
    </p:spTree>
    <p:extLst>
      <p:ext uri="{BB962C8B-B14F-4D97-AF65-F5344CB8AC3E}">
        <p14:creationId xmlns:p14="http://schemas.microsoft.com/office/powerpoint/2010/main" val="3476482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8">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8">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of a full iceberg, showing the tip above the water and a larger amount below the surface of the water."/>
          <p:cNvPicPr>
            <a:picLocks noChangeAspect="1"/>
          </p:cNvPicPr>
          <p:nvPr/>
        </p:nvPicPr>
        <p:blipFill rotWithShape="1">
          <a:blip r:embed="rId4"/>
          <a:srcRect l="6376" r="3562"/>
          <a:stretch/>
        </p:blipFill>
        <p:spPr>
          <a:xfrm>
            <a:off x="6653938" y="2059954"/>
            <a:ext cx="3187485" cy="4585648"/>
          </a:xfrm>
          <a:prstGeom prst="rect">
            <a:avLst/>
          </a:prstGeom>
        </p:spPr>
      </p:pic>
      <p:graphicFrame>
        <p:nvGraphicFramePr>
          <p:cNvPr id="24581" name="Object 4" descr="A cartoon boat next to an iceberg."/>
          <p:cNvGraphicFramePr>
            <a:graphicFrameLocks noChangeAspect="1"/>
          </p:cNvGraphicFramePr>
          <p:nvPr>
            <p:extLst>
              <p:ext uri="{D42A27DB-BD31-4B8C-83A1-F6EECF244321}">
                <p14:modId xmlns:p14="http://schemas.microsoft.com/office/powerpoint/2010/main" val="569405526"/>
              </p:ext>
            </p:extLst>
          </p:nvPr>
        </p:nvGraphicFramePr>
        <p:xfrm>
          <a:off x="9034020" y="2100430"/>
          <a:ext cx="715705" cy="751490"/>
        </p:xfrm>
        <a:graphic>
          <a:graphicData uri="http://schemas.openxmlformats.org/presentationml/2006/ole">
            <mc:AlternateContent xmlns:mc="http://schemas.openxmlformats.org/markup-compatibility/2006">
              <mc:Choice xmlns:v="urn:schemas-microsoft-com:vml" Requires="v">
                <p:oleObj spid="_x0000_s4160" name="Clip" r:id="rId5" imgW="2903538" imgH="3048000" progId="MS_ClipArt_Gallery.2">
                  <p:embed/>
                </p:oleObj>
              </mc:Choice>
              <mc:Fallback>
                <p:oleObj name="Clip" r:id="rId5" imgW="2903538" imgH="3048000" progId="MS_ClipArt_Gallery.2">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34020" y="2100430"/>
                        <a:ext cx="715705" cy="751490"/>
                      </a:xfrm>
                      <a:prstGeom prst="rect">
                        <a:avLst/>
                      </a:prstGeom>
                      <a:noFill/>
                      <a:ln>
                        <a:noFill/>
                      </a:ln>
                      <a:effectLst/>
                    </p:spPr>
                  </p:pic>
                </p:oleObj>
              </mc:Fallback>
            </mc:AlternateContent>
          </a:graphicData>
        </a:graphic>
      </p:graphicFrame>
      <p:sp>
        <p:nvSpPr>
          <p:cNvPr id="3" name="Content Placeholder 2"/>
          <p:cNvSpPr>
            <a:spLocks noGrp="1"/>
          </p:cNvSpPr>
          <p:nvPr>
            <p:ph idx="1"/>
          </p:nvPr>
        </p:nvSpPr>
        <p:spPr>
          <a:xfrm>
            <a:off x="1175289" y="1991944"/>
            <a:ext cx="5478650" cy="3375055"/>
          </a:xfrm>
        </p:spPr>
        <p:txBody>
          <a:bodyPr>
            <a:noAutofit/>
          </a:bodyPr>
          <a:lstStyle/>
          <a:p>
            <a:pPr>
              <a:buFont typeface="Wingdings" panose="05000000000000000000" pitchFamily="2" charset="2"/>
              <a:buChar char="§"/>
            </a:pPr>
            <a:r>
              <a:rPr lang="en-US" sz="3200" dirty="0"/>
              <a:t>Below the surface</a:t>
            </a:r>
          </a:p>
          <a:p>
            <a:pPr>
              <a:buFont typeface="Wingdings" panose="05000000000000000000" pitchFamily="2" charset="2"/>
              <a:buChar char="§"/>
            </a:pPr>
            <a:r>
              <a:rPr lang="en-US" sz="3200" dirty="0"/>
              <a:t>Damaged equipment</a:t>
            </a:r>
          </a:p>
          <a:p>
            <a:pPr>
              <a:buFont typeface="Wingdings" panose="05000000000000000000" pitchFamily="2" charset="2"/>
              <a:buChar char="§"/>
            </a:pPr>
            <a:r>
              <a:rPr lang="en-US" sz="3200" dirty="0"/>
              <a:t>Legal fees </a:t>
            </a:r>
          </a:p>
          <a:p>
            <a:pPr>
              <a:buFont typeface="Wingdings" panose="05000000000000000000" pitchFamily="2" charset="2"/>
              <a:buChar char="§"/>
            </a:pPr>
            <a:r>
              <a:rPr lang="en-US" sz="3200" dirty="0"/>
              <a:t>Accident Investigation  </a:t>
            </a:r>
          </a:p>
          <a:p>
            <a:pPr>
              <a:buFont typeface="Wingdings" panose="05000000000000000000" pitchFamily="2" charset="2"/>
              <a:buChar char="§"/>
            </a:pPr>
            <a:r>
              <a:rPr lang="en-US" sz="3200" dirty="0"/>
              <a:t>Schedule delays</a:t>
            </a:r>
          </a:p>
          <a:p>
            <a:pPr>
              <a:buFont typeface="Wingdings" panose="05000000000000000000" pitchFamily="2" charset="2"/>
              <a:buChar char="§"/>
            </a:pPr>
            <a:r>
              <a:rPr lang="en-US" sz="3200" dirty="0"/>
              <a:t>Poorer customer relations</a:t>
            </a:r>
          </a:p>
          <a:p>
            <a:pPr>
              <a:buFont typeface="Wingdings" panose="05000000000000000000" pitchFamily="2" charset="2"/>
              <a:buChar char="§"/>
            </a:pPr>
            <a:r>
              <a:rPr lang="en-US" sz="3200" dirty="0"/>
              <a:t>Lower worker moral; especially if a fatality occurs</a:t>
            </a:r>
          </a:p>
        </p:txBody>
      </p:sp>
      <p:sp>
        <p:nvSpPr>
          <p:cNvPr id="9219" name="Rectangle 2"/>
          <p:cNvSpPr>
            <a:spLocks noGrp="1" noChangeArrowheads="1"/>
          </p:cNvSpPr>
          <p:nvPr>
            <p:ph type="title"/>
          </p:nvPr>
        </p:nvSpPr>
        <p:spPr>
          <a:xfrm>
            <a:off x="909234" y="382600"/>
            <a:ext cx="10373532" cy="1609344"/>
          </a:xfrm>
        </p:spPr>
        <p:txBody>
          <a:bodyPr>
            <a:noAutofit/>
          </a:bodyPr>
          <a:lstStyle/>
          <a:p>
            <a:pPr defTabSz="914377">
              <a:defRPr/>
            </a:pPr>
            <a:r>
              <a:rPr lang="en-US" altLang="en-US" sz="5870" dirty="0">
                <a:latin typeface="Arial Black" panose="020B0A04020102020204" pitchFamily="34" charset="0"/>
              </a:rPr>
              <a:t>Indirect Costs of Workplace Injuries </a:t>
            </a:r>
            <a:endParaRPr lang="en-US" altLang="en-US" sz="5870" dirty="0"/>
          </a:p>
        </p:txBody>
      </p:sp>
    </p:spTree>
    <p:extLst>
      <p:ext uri="{BB962C8B-B14F-4D97-AF65-F5344CB8AC3E}">
        <p14:creationId xmlns:p14="http://schemas.microsoft.com/office/powerpoint/2010/main" val="3630012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09600" y="361297"/>
            <a:ext cx="10972800" cy="1143000"/>
          </a:xfrm>
        </p:spPr>
        <p:txBody>
          <a:bodyPr/>
          <a:lstStyle/>
          <a:p>
            <a:r>
              <a:rPr lang="en-US" dirty="0">
                <a:latin typeface="Arial Black" panose="020B0A04020102020204" pitchFamily="34" charset="0"/>
              </a:rPr>
              <a:t>Practice: Scenario</a:t>
            </a:r>
          </a:p>
        </p:txBody>
      </p:sp>
      <p:sp>
        <p:nvSpPr>
          <p:cNvPr id="4" name="Content Placeholder 3"/>
          <p:cNvSpPr>
            <a:spLocks noGrp="1"/>
          </p:cNvSpPr>
          <p:nvPr>
            <p:ph idx="1"/>
          </p:nvPr>
        </p:nvSpPr>
        <p:spPr/>
        <p:txBody>
          <a:bodyPr>
            <a:normAutofit fontScale="70000" lnSpcReduction="20000"/>
          </a:bodyPr>
          <a:lstStyle/>
          <a:p>
            <a:r>
              <a:rPr lang="en-US" dirty="0"/>
              <a:t>During a safety inspection, you notice that a trench 6’ deep trench is not guarded by shielding, sloping (and benching) or shoring</a:t>
            </a:r>
          </a:p>
          <a:p>
            <a:r>
              <a:rPr lang="en-US" b="1" dirty="0"/>
              <a:t>Determine the costs:</a:t>
            </a:r>
            <a:endParaRPr lang="en-US" dirty="0"/>
          </a:p>
          <a:p>
            <a:pPr lvl="1"/>
            <a:r>
              <a:rPr lang="en-US" dirty="0"/>
              <a:t>Estimate direct and indirect costs for the most likely resulting injury/illness (non-fatal cave in) if corrective actions are not taken</a:t>
            </a:r>
          </a:p>
          <a:p>
            <a:pPr lvl="1"/>
            <a:r>
              <a:rPr lang="en-US" dirty="0"/>
              <a:t>Briefly list what factors you considered in arriving at your estimate in each area</a:t>
            </a:r>
          </a:p>
          <a:p>
            <a:endParaRPr lang="en-US" dirty="0"/>
          </a:p>
        </p:txBody>
      </p:sp>
      <p:sp>
        <p:nvSpPr>
          <p:cNvPr id="2" name="Slide Number Placeholder 1"/>
          <p:cNvSpPr>
            <a:spLocks noGrp="1"/>
          </p:cNvSpPr>
          <p:nvPr>
            <p:ph type="sldNum" sz="quarter" idx="12"/>
          </p:nvPr>
        </p:nvSpPr>
        <p:spPr/>
        <p:txBody>
          <a:bodyPr/>
          <a:lstStyle/>
          <a:p>
            <a:fld id="{509ADC70-268E-4021-9C5A-2B39EBF6D886}" type="slidenum">
              <a:rPr lang="en-US" smtClean="0"/>
              <a:t>57</a:t>
            </a:fld>
            <a:endParaRPr lang="en-US"/>
          </a:p>
        </p:txBody>
      </p:sp>
    </p:spTree>
    <p:extLst>
      <p:ext uri="{BB962C8B-B14F-4D97-AF65-F5344CB8AC3E}">
        <p14:creationId xmlns:p14="http://schemas.microsoft.com/office/powerpoint/2010/main" val="46432578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EC42F80-B6F0-4004-A574-0E889A5BCF72}" type="slidenum">
              <a:rPr lang="en-US" altLang="en-US" smtClean="0"/>
              <a:pPr>
                <a:defRPr/>
              </a:pPr>
              <a:t>58</a:t>
            </a:fld>
            <a:endParaRPr lang="en-US" altLang="en-US" dirty="0"/>
          </a:p>
        </p:txBody>
      </p:sp>
      <p:sp>
        <p:nvSpPr>
          <p:cNvPr id="7" name="Rectangle 6"/>
          <p:cNvSpPr/>
          <p:nvPr/>
        </p:nvSpPr>
        <p:spPr>
          <a:xfrm>
            <a:off x="3703552" y="5181600"/>
            <a:ext cx="4907049" cy="92333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54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Total = $84,090</a:t>
            </a:r>
          </a:p>
        </p:txBody>
      </p:sp>
      <p:sp>
        <p:nvSpPr>
          <p:cNvPr id="17" name="Curved Right Arrow 16" descr="An arrow pointing to the total cost of an injury."/>
          <p:cNvSpPr/>
          <p:nvPr/>
        </p:nvSpPr>
        <p:spPr>
          <a:xfrm rot="518065" flipH="1">
            <a:off x="8967970" y="1139401"/>
            <a:ext cx="1334185" cy="4861532"/>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Curved Right Arrow 14" descr="An arrow pointing to the total cost of an injury."/>
          <p:cNvSpPr/>
          <p:nvPr/>
        </p:nvSpPr>
        <p:spPr>
          <a:xfrm rot="21081935">
            <a:off x="1943297" y="1086715"/>
            <a:ext cx="1334185" cy="4861532"/>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72423" name="Text Box 7"/>
          <p:cNvSpPr txBox="1">
            <a:spLocks noChangeArrowheads="1"/>
          </p:cNvSpPr>
          <p:nvPr/>
        </p:nvSpPr>
        <p:spPr bwMode="auto">
          <a:xfrm>
            <a:off x="3124200" y="4724400"/>
            <a:ext cx="6248400" cy="4001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algn="ctr" eaLnBrk="0" hangingPunct="0">
              <a:spcBef>
                <a:spcPct val="50000"/>
              </a:spcBef>
            </a:pPr>
            <a:r>
              <a:rPr lang="en-US" altLang="en-US" sz="2000" b="1" i="1" dirty="0">
                <a:solidFill>
                  <a:srgbClr val="CC0000"/>
                </a:solidFill>
                <a:latin typeface="Arial" pitchFamily="34" charset="0"/>
              </a:rPr>
              <a:t>Direct Cost </a:t>
            </a:r>
            <a:r>
              <a:rPr lang="en-US" altLang="en-US" sz="2000" b="1" u="sng" dirty="0">
                <a:solidFill>
                  <a:srgbClr val="CC0000"/>
                </a:solidFill>
                <a:latin typeface="Arial" pitchFamily="34" charset="0"/>
              </a:rPr>
              <a:t>$40,043 </a:t>
            </a:r>
            <a:r>
              <a:rPr lang="en-US" altLang="en-US" sz="2000" b="1" dirty="0">
                <a:solidFill>
                  <a:srgbClr val="CC0000"/>
                </a:solidFill>
                <a:latin typeface="Arial" pitchFamily="34" charset="0"/>
              </a:rPr>
              <a:t> X  1.1 = </a:t>
            </a:r>
            <a:r>
              <a:rPr lang="en-US" altLang="en-US" sz="2000" b="1" u="sng" dirty="0">
                <a:solidFill>
                  <a:srgbClr val="CC0000"/>
                </a:solidFill>
                <a:latin typeface="Arial" pitchFamily="34" charset="0"/>
              </a:rPr>
              <a:t>$44,047</a:t>
            </a:r>
            <a:r>
              <a:rPr lang="en-US" altLang="en-US" sz="2000" b="1" dirty="0">
                <a:solidFill>
                  <a:srgbClr val="CC0000"/>
                </a:solidFill>
                <a:latin typeface="Arial" pitchFamily="34" charset="0"/>
              </a:rPr>
              <a:t> </a:t>
            </a:r>
            <a:r>
              <a:rPr lang="en-US" altLang="en-US" sz="2000" b="1" i="1" dirty="0">
                <a:solidFill>
                  <a:srgbClr val="CC0000"/>
                </a:solidFill>
                <a:latin typeface="Arial" pitchFamily="34" charset="0"/>
              </a:rPr>
              <a:t>Indirect Cost</a:t>
            </a:r>
          </a:p>
        </p:txBody>
      </p:sp>
      <p:graphicFrame>
        <p:nvGraphicFramePr>
          <p:cNvPr id="4" name="Table 3"/>
          <p:cNvGraphicFramePr>
            <a:graphicFrameLocks noGrp="1"/>
          </p:cNvGraphicFramePr>
          <p:nvPr>
            <p:extLst>
              <p:ext uri="{D42A27DB-BD31-4B8C-83A1-F6EECF244321}">
                <p14:modId xmlns:p14="http://schemas.microsoft.com/office/powerpoint/2010/main" val="3289080441"/>
              </p:ext>
            </p:extLst>
          </p:nvPr>
        </p:nvGraphicFramePr>
        <p:xfrm>
          <a:off x="3533776" y="3200400"/>
          <a:ext cx="5305425" cy="1484630"/>
        </p:xfrm>
        <a:graphic>
          <a:graphicData uri="http://schemas.openxmlformats.org/drawingml/2006/table">
            <a:tbl>
              <a:tblPr firstRow="1"/>
              <a:tblGrid>
                <a:gridCol w="2568499">
                  <a:extLst>
                    <a:ext uri="{9D8B030D-6E8A-4147-A177-3AD203B41FA5}">
                      <a16:colId xmlns:a16="http://schemas.microsoft.com/office/drawing/2014/main" val="20000"/>
                    </a:ext>
                  </a:extLst>
                </a:gridCol>
                <a:gridCol w="2736926">
                  <a:extLst>
                    <a:ext uri="{9D8B030D-6E8A-4147-A177-3AD203B41FA5}">
                      <a16:colId xmlns:a16="http://schemas.microsoft.com/office/drawing/2014/main" val="20001"/>
                    </a:ext>
                  </a:extLst>
                </a:gridCol>
              </a:tblGrid>
              <a:tr h="228600">
                <a:tc>
                  <a:txBody>
                    <a:bodyPr/>
                    <a:lstStyle/>
                    <a:p>
                      <a:pPr marL="0" marR="0" algn="ctr">
                        <a:lnSpc>
                          <a:spcPct val="115000"/>
                        </a:lnSpc>
                        <a:spcBef>
                          <a:spcPts val="0"/>
                        </a:spcBef>
                        <a:spcAft>
                          <a:spcPts val="0"/>
                        </a:spcAft>
                        <a:tabLst>
                          <a:tab pos="1605915" algn="r"/>
                        </a:tabLst>
                      </a:pPr>
                      <a:r>
                        <a:rPr lang="en-US" sz="1800" b="1" dirty="0">
                          <a:effectLst/>
                          <a:latin typeface="Calibri"/>
                          <a:ea typeface="Calibri"/>
                          <a:cs typeface="Times New Roman"/>
                        </a:rPr>
                        <a:t>Direct Cost</a:t>
                      </a:r>
                      <a:endParaRPr lang="en-US" sz="1800" dirty="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0" marR="0" algn="ctr">
                        <a:lnSpc>
                          <a:spcPct val="115000"/>
                        </a:lnSpc>
                        <a:spcBef>
                          <a:spcPts val="0"/>
                        </a:spcBef>
                        <a:spcAft>
                          <a:spcPts val="0"/>
                        </a:spcAft>
                      </a:pPr>
                      <a:r>
                        <a:rPr lang="en-US" sz="1800" b="1" dirty="0">
                          <a:effectLst/>
                          <a:latin typeface="Calibri"/>
                          <a:ea typeface="Calibri"/>
                          <a:cs typeface="Times New Roman"/>
                        </a:rPr>
                        <a:t>Cost Multiplier</a:t>
                      </a:r>
                      <a:endParaRPr lang="en-US" sz="1800" dirty="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extLst>
                  <a:ext uri="{0D108BD9-81ED-4DB2-BD59-A6C34878D82A}">
                    <a16:rowId xmlns:a16="http://schemas.microsoft.com/office/drawing/2014/main" val="10000"/>
                  </a:ext>
                </a:extLst>
              </a:tr>
              <a:tr h="228600">
                <a:tc>
                  <a:txBody>
                    <a:bodyPr/>
                    <a:lstStyle/>
                    <a:p>
                      <a:pPr marL="0" marR="0" algn="ctr">
                        <a:lnSpc>
                          <a:spcPct val="115000"/>
                        </a:lnSpc>
                        <a:spcBef>
                          <a:spcPts val="0"/>
                        </a:spcBef>
                        <a:spcAft>
                          <a:spcPts val="0"/>
                        </a:spcAft>
                      </a:pPr>
                      <a:r>
                        <a:rPr lang="en-US" sz="1800" dirty="0">
                          <a:effectLst/>
                          <a:latin typeface="Calibri"/>
                          <a:ea typeface="Calibri"/>
                          <a:cs typeface="Times New Roman"/>
                        </a:rPr>
                        <a:t>$0 - $2,999</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dirty="0">
                          <a:effectLst/>
                          <a:latin typeface="Calibri"/>
                          <a:ea typeface="Calibri"/>
                          <a:cs typeface="Times New Roman"/>
                        </a:rPr>
                        <a:t>4.5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39395">
                <a:tc>
                  <a:txBody>
                    <a:bodyPr/>
                    <a:lstStyle/>
                    <a:p>
                      <a:pPr marL="0" marR="0" algn="ctr">
                        <a:lnSpc>
                          <a:spcPct val="115000"/>
                        </a:lnSpc>
                        <a:spcBef>
                          <a:spcPts val="0"/>
                        </a:spcBef>
                        <a:spcAft>
                          <a:spcPts val="0"/>
                        </a:spcAft>
                      </a:pPr>
                      <a:r>
                        <a:rPr lang="en-US" sz="1800" dirty="0">
                          <a:effectLst/>
                          <a:latin typeface="Calibri"/>
                          <a:ea typeface="Calibri"/>
                          <a:cs typeface="Times New Roman"/>
                        </a:rPr>
                        <a:t>$3,000 - $4,999</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dirty="0">
                          <a:effectLst/>
                          <a:latin typeface="Calibri"/>
                          <a:ea typeface="Calibri"/>
                          <a:cs typeface="Times New Roman"/>
                        </a:rPr>
                        <a:t>1.6</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28600">
                <a:tc>
                  <a:txBody>
                    <a:bodyPr/>
                    <a:lstStyle/>
                    <a:p>
                      <a:pPr marL="0" marR="0" algn="ctr">
                        <a:lnSpc>
                          <a:spcPct val="115000"/>
                        </a:lnSpc>
                        <a:spcBef>
                          <a:spcPts val="0"/>
                        </a:spcBef>
                        <a:spcAft>
                          <a:spcPts val="0"/>
                        </a:spcAft>
                      </a:pPr>
                      <a:r>
                        <a:rPr lang="en-US" sz="1800">
                          <a:effectLst/>
                          <a:latin typeface="Calibri"/>
                          <a:ea typeface="Calibri"/>
                          <a:cs typeface="Times New Roman"/>
                        </a:rPr>
                        <a:t>$5,000 - $9,999</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dirty="0">
                          <a:effectLst/>
                          <a:latin typeface="Calibri"/>
                          <a:ea typeface="Calibri"/>
                          <a:cs typeface="Times New Roman"/>
                        </a:rPr>
                        <a:t>1.2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28600">
                <a:tc>
                  <a:txBody>
                    <a:bodyPr/>
                    <a:lstStyle/>
                    <a:p>
                      <a:pPr marL="0" marR="0" algn="ctr">
                        <a:lnSpc>
                          <a:spcPct val="115000"/>
                        </a:lnSpc>
                        <a:spcBef>
                          <a:spcPts val="0"/>
                        </a:spcBef>
                        <a:spcAft>
                          <a:spcPts val="0"/>
                        </a:spcAft>
                      </a:pPr>
                      <a:r>
                        <a:rPr lang="en-US" sz="1800" dirty="0">
                          <a:effectLst/>
                          <a:latin typeface="Calibri"/>
                          <a:ea typeface="Calibri"/>
                          <a:cs typeface="Times New Roman"/>
                        </a:rPr>
                        <a:t>$10,000 or more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15000"/>
                        </a:lnSpc>
                        <a:spcBef>
                          <a:spcPts val="0"/>
                        </a:spcBef>
                        <a:spcAft>
                          <a:spcPts val="0"/>
                        </a:spcAft>
                      </a:pPr>
                      <a:r>
                        <a:rPr lang="en-US" sz="1800" dirty="0">
                          <a:effectLst/>
                          <a:latin typeface="Calibri"/>
                          <a:ea typeface="Calibri"/>
                          <a:cs typeface="Times New Roman"/>
                        </a:rPr>
                        <a:t>1.1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4"/>
                  </a:ext>
                </a:extLst>
              </a:tr>
            </a:tbl>
          </a:graphicData>
        </a:graphic>
      </p:graphicFrame>
      <p:sp>
        <p:nvSpPr>
          <p:cNvPr id="572421" name="Rectangle 5"/>
          <p:cNvSpPr>
            <a:spLocks noChangeArrowheads="1"/>
          </p:cNvSpPr>
          <p:nvPr/>
        </p:nvSpPr>
        <p:spPr bwMode="auto">
          <a:xfrm>
            <a:off x="1919514" y="2514600"/>
            <a:ext cx="8382000" cy="609600"/>
          </a:xfrm>
          <a:prstGeom prst="rect">
            <a:avLst/>
          </a:prstGeom>
          <a:solidFill>
            <a:schemeClr val="bg2">
              <a:lumMod val="75000"/>
            </a:schemeClr>
          </a:solidFill>
          <a:ln w="12700" cap="sq">
            <a:solidFill>
              <a:schemeClr val="tx1"/>
            </a:solidFill>
            <a:miter lim="800000"/>
            <a:headEnd type="none" w="sm" len="sm"/>
            <a:tailEnd type="none" w="sm" len="sm"/>
          </a:ln>
          <a:effectLst/>
        </p:spPr>
        <p:txBody>
          <a:bodyPr wrap="none" anchor="ctr"/>
          <a:lstStyle/>
          <a:p>
            <a:pPr algn="ctr" eaLnBrk="0" hangingPunct="0"/>
            <a:r>
              <a:rPr lang="en-US" altLang="en-US" sz="1600" b="1" dirty="0">
                <a:latin typeface="Arial" pitchFamily="34" charset="0"/>
              </a:rPr>
              <a:t>To calculate </a:t>
            </a:r>
            <a:r>
              <a:rPr lang="en-US" altLang="en-US" sz="1600" b="1" u="sng" dirty="0">
                <a:latin typeface="Arial" pitchFamily="34" charset="0"/>
              </a:rPr>
              <a:t>Indirect Cost</a:t>
            </a:r>
            <a:r>
              <a:rPr lang="en-US" altLang="en-US" sz="1600" b="1" dirty="0">
                <a:latin typeface="Arial" pitchFamily="34" charset="0"/>
              </a:rPr>
              <a:t>, multiply direct cost by a cost multiplier.</a:t>
            </a:r>
          </a:p>
          <a:p>
            <a:pPr algn="ctr" eaLnBrk="0" hangingPunct="0"/>
            <a:r>
              <a:rPr lang="en-US" altLang="en-US" sz="1600" b="1" dirty="0">
                <a:latin typeface="Arial" pitchFamily="34" charset="0"/>
              </a:rPr>
              <a:t>The cost multiplier that you use will depend on the size of the direct cost.</a:t>
            </a:r>
          </a:p>
        </p:txBody>
      </p:sp>
      <p:sp>
        <p:nvSpPr>
          <p:cNvPr id="572420" name="Rectangle 4"/>
          <p:cNvSpPr>
            <a:spLocks noChangeArrowheads="1"/>
          </p:cNvSpPr>
          <p:nvPr/>
        </p:nvSpPr>
        <p:spPr bwMode="auto">
          <a:xfrm>
            <a:off x="1919514" y="1600200"/>
            <a:ext cx="8382000" cy="838200"/>
          </a:xfrm>
          <a:prstGeom prst="rect">
            <a:avLst/>
          </a:prstGeom>
          <a:solidFill>
            <a:schemeClr val="accent4">
              <a:lumMod val="40000"/>
              <a:lumOff val="60000"/>
            </a:schemeClr>
          </a:solidFill>
          <a:ln w="12700" cap="sq">
            <a:solidFill>
              <a:schemeClr val="tx1"/>
            </a:solidFill>
            <a:miter lim="800000"/>
            <a:headEnd type="none" w="sm" len="sm"/>
            <a:tailEnd type="none" w="sm" len="sm"/>
          </a:ln>
          <a:effectLst/>
        </p:spPr>
        <p:txBody>
          <a:bodyPr wrap="none" anchor="ctr"/>
          <a:lstStyle/>
          <a:p>
            <a:pPr eaLnBrk="0" hangingPunct="0"/>
            <a:r>
              <a:rPr lang="en-US" altLang="en-US" b="1" dirty="0">
                <a:latin typeface="Arial" pitchFamily="34" charset="0"/>
              </a:rPr>
              <a:t>To calculate </a:t>
            </a:r>
            <a:r>
              <a:rPr lang="en-US" altLang="en-US" b="1" u="sng" dirty="0">
                <a:latin typeface="Arial" pitchFamily="34" charset="0"/>
              </a:rPr>
              <a:t>Direct Cost </a:t>
            </a:r>
            <a:r>
              <a:rPr lang="en-US" altLang="en-US" b="1" dirty="0">
                <a:latin typeface="Arial" pitchFamily="34" charset="0"/>
              </a:rPr>
              <a:t>of the </a:t>
            </a:r>
            <a:r>
              <a:rPr lang="en-US" altLang="en-US" b="1" i="1" dirty="0">
                <a:solidFill>
                  <a:schemeClr val="tx2"/>
                </a:solidFill>
                <a:latin typeface="Arial" pitchFamily="34" charset="0"/>
              </a:rPr>
              <a:t>Most likely injury: </a:t>
            </a:r>
            <a:r>
              <a:rPr lang="en-US" altLang="en-US" b="1" i="1" dirty="0">
                <a:solidFill>
                  <a:srgbClr val="CC0000"/>
                </a:solidFill>
                <a:latin typeface="Arial" pitchFamily="34" charset="0"/>
              </a:rPr>
              <a:t>Cave in (broken leg)</a:t>
            </a:r>
            <a:endParaRPr lang="en-US" altLang="en-US" b="1" i="1" dirty="0">
              <a:latin typeface="Arial" pitchFamily="34" charset="0"/>
            </a:endParaRPr>
          </a:p>
          <a:p>
            <a:pPr algn="ctr" eaLnBrk="0" hangingPunct="0"/>
            <a:r>
              <a:rPr lang="en-US" altLang="en-US" b="1" dirty="0">
                <a:latin typeface="Arial" pitchFamily="34" charset="0"/>
              </a:rPr>
              <a:t>Total value of the insurance claim for injury or illness </a:t>
            </a:r>
            <a:r>
              <a:rPr lang="en-US" altLang="en-US" b="1" u="sng" dirty="0">
                <a:solidFill>
                  <a:srgbClr val="CC0000"/>
                </a:solidFill>
                <a:latin typeface="Arial" pitchFamily="34" charset="0"/>
              </a:rPr>
              <a:t>$40,043</a:t>
            </a:r>
          </a:p>
        </p:txBody>
      </p:sp>
      <p:sp>
        <p:nvSpPr>
          <p:cNvPr id="12" name="Title 1"/>
          <p:cNvSpPr>
            <a:spLocks noGrp="1"/>
          </p:cNvSpPr>
          <p:nvPr>
            <p:ph type="title"/>
          </p:nvPr>
        </p:nvSpPr>
        <p:spPr>
          <a:xfrm>
            <a:off x="1676400" y="274638"/>
            <a:ext cx="8839200" cy="1143000"/>
          </a:xfrm>
        </p:spPr>
        <p:txBody>
          <a:bodyPr>
            <a:normAutofit fontScale="90000"/>
          </a:bodyPr>
          <a:lstStyle/>
          <a:p>
            <a:r>
              <a:rPr lang="en-US" dirty="0">
                <a:latin typeface="Arial Black" panose="020B0A04020102020204" pitchFamily="34" charset="0"/>
              </a:rPr>
              <a:t>Practice: Determine Total Cost</a:t>
            </a:r>
          </a:p>
        </p:txBody>
      </p:sp>
    </p:spTree>
    <p:extLst>
      <p:ext uri="{BB962C8B-B14F-4D97-AF65-F5344CB8AC3E}">
        <p14:creationId xmlns:p14="http://schemas.microsoft.com/office/powerpoint/2010/main" val="26708675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72423"/>
                                        </p:tgtEl>
                                        <p:attrNameLst>
                                          <p:attrName>style.visibility</p:attrName>
                                        </p:attrNameLst>
                                      </p:cBhvr>
                                      <p:to>
                                        <p:strVal val="visible"/>
                                      </p:to>
                                    </p:set>
                                    <p:animEffect transition="in" filter="checkerboard(across)">
                                      <p:cBhvr>
                                        <p:cTn id="7" dur="500"/>
                                        <p:tgtEl>
                                          <p:spTgt spid="5724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up)">
                                      <p:cBhvr>
                                        <p:cTn id="15" dur="500"/>
                                        <p:tgtEl>
                                          <p:spTgt spid="7"/>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up)">
                                      <p:cBhvr>
                                        <p:cTn id="1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7" grpId="0" animBg="1"/>
      <p:bldP spid="15" grpId="0" animBg="1"/>
      <p:bldP spid="572423"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09ADC70-268E-4021-9C5A-2B39EBF6D886}" type="slidenum">
              <a:rPr lang="en-US" smtClean="0"/>
              <a:t>59</a:t>
            </a:fld>
            <a:endParaRPr lang="en-US"/>
          </a:p>
        </p:txBody>
      </p:sp>
      <p:pic>
        <p:nvPicPr>
          <p:cNvPr id="8" name="Picture 2" descr="An image with arrows pointing to the &quot;Total&quot; cost of an injury. "/>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046564" y="1845734"/>
            <a:ext cx="3653597"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Content Placeholder 5"/>
          <p:cNvSpPr>
            <a:spLocks noGrp="1"/>
          </p:cNvSpPr>
          <p:nvPr>
            <p:ph sz="half" idx="1"/>
          </p:nvPr>
        </p:nvSpPr>
        <p:spPr/>
        <p:txBody>
          <a:bodyPr>
            <a:noAutofit/>
          </a:bodyPr>
          <a:lstStyle/>
          <a:p>
            <a:pPr>
              <a:spcBef>
                <a:spcPts val="500"/>
              </a:spcBef>
            </a:pPr>
            <a:r>
              <a:rPr lang="en-US" altLang="en-US" sz="3200" dirty="0"/>
              <a:t>A benefit to implementing corrective actions is the Return on Investment (ROI)</a:t>
            </a:r>
          </a:p>
        </p:txBody>
      </p:sp>
      <p:sp>
        <p:nvSpPr>
          <p:cNvPr id="5" name="Title 4"/>
          <p:cNvSpPr>
            <a:spLocks noGrp="1"/>
          </p:cNvSpPr>
          <p:nvPr>
            <p:ph type="title"/>
          </p:nvPr>
        </p:nvSpPr>
        <p:spPr>
          <a:xfrm>
            <a:off x="609600" y="306917"/>
            <a:ext cx="10972800" cy="1143000"/>
          </a:xfrm>
        </p:spPr>
        <p:txBody>
          <a:bodyPr/>
          <a:lstStyle/>
          <a:p>
            <a:r>
              <a:rPr lang="en-US" dirty="0">
                <a:latin typeface="Arial Black" panose="020B0A04020102020204" pitchFamily="34" charset="0"/>
              </a:rPr>
              <a:t>Begin with Total Cost</a:t>
            </a:r>
          </a:p>
        </p:txBody>
      </p:sp>
    </p:spTree>
    <p:extLst>
      <p:ext uri="{BB962C8B-B14F-4D97-AF65-F5344CB8AC3E}">
        <p14:creationId xmlns:p14="http://schemas.microsoft.com/office/powerpoint/2010/main" val="14017504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9918" y="136525"/>
            <a:ext cx="10515600" cy="1325563"/>
          </a:xfrm>
        </p:spPr>
        <p:txBody>
          <a:bodyPr/>
          <a:lstStyle/>
          <a:p>
            <a:pPr algn="ctr"/>
            <a:r>
              <a:rPr lang="en-US" dirty="0">
                <a:latin typeface="Arial Black" panose="020B0A04020102020204" pitchFamily="34" charset="0"/>
              </a:rPr>
              <a:t>Learning Objectives</a:t>
            </a:r>
          </a:p>
        </p:txBody>
      </p:sp>
      <p:sp>
        <p:nvSpPr>
          <p:cNvPr id="3" name="Content Placeholder 2"/>
          <p:cNvSpPr>
            <a:spLocks noGrp="1"/>
          </p:cNvSpPr>
          <p:nvPr>
            <p:ph idx="1"/>
          </p:nvPr>
        </p:nvSpPr>
        <p:spPr>
          <a:xfrm>
            <a:off x="838200" y="1379356"/>
            <a:ext cx="10515600" cy="4763694"/>
          </a:xfrm>
        </p:spPr>
        <p:txBody>
          <a:bodyPr>
            <a:normAutofit fontScale="62500" lnSpcReduction="20000"/>
          </a:bodyPr>
          <a:lstStyle/>
          <a:p>
            <a:pPr>
              <a:lnSpc>
                <a:spcPct val="120000"/>
              </a:lnSpc>
              <a:spcBef>
                <a:spcPts val="0"/>
              </a:spcBef>
              <a:spcAft>
                <a:spcPts val="1200"/>
              </a:spcAft>
            </a:pPr>
            <a:r>
              <a:rPr lang="en-US" sz="5100" dirty="0">
                <a:ea typeface="Calibri" panose="020F0502020204030204" pitchFamily="34" charset="0"/>
                <a:cs typeface="Times New Roman" panose="02020603050405020304" pitchFamily="18" charset="0"/>
              </a:rPr>
              <a:t>Define Subpart P Appendices     </a:t>
            </a:r>
          </a:p>
          <a:p>
            <a:pPr>
              <a:lnSpc>
                <a:spcPct val="120000"/>
              </a:lnSpc>
              <a:spcBef>
                <a:spcPts val="0"/>
              </a:spcBef>
              <a:spcAft>
                <a:spcPts val="1200"/>
              </a:spcAft>
            </a:pPr>
            <a:r>
              <a:rPr lang="en-US" sz="5100" dirty="0">
                <a:ea typeface="Calibri" panose="020F0502020204030204" pitchFamily="34" charset="0"/>
                <a:cs typeface="Times New Roman" panose="02020603050405020304" pitchFamily="18" charset="0"/>
              </a:rPr>
              <a:t>Discuss effective elements of a trench and excavation safety program </a:t>
            </a:r>
          </a:p>
          <a:p>
            <a:pPr>
              <a:lnSpc>
                <a:spcPct val="120000"/>
              </a:lnSpc>
              <a:spcBef>
                <a:spcPts val="0"/>
              </a:spcBef>
              <a:spcAft>
                <a:spcPts val="1200"/>
              </a:spcAft>
            </a:pPr>
            <a:r>
              <a:rPr lang="en-US" sz="5100" dirty="0">
                <a:ea typeface="Calibri" panose="020F0502020204030204" pitchFamily="34" charset="0"/>
                <a:cs typeface="Times New Roman" panose="02020603050405020304" pitchFamily="18" charset="0"/>
              </a:rPr>
              <a:t>Determine the necessary training required under Subpart P that workers need to identify and avoid hazards</a:t>
            </a:r>
          </a:p>
          <a:p>
            <a:pPr>
              <a:lnSpc>
                <a:spcPct val="120000"/>
              </a:lnSpc>
              <a:spcBef>
                <a:spcPts val="0"/>
              </a:spcBef>
              <a:spcAft>
                <a:spcPts val="1200"/>
              </a:spcAft>
            </a:pPr>
            <a:r>
              <a:rPr lang="en-US" sz="5100" dirty="0">
                <a:ea typeface="Calibri" panose="020F0502020204030204" pitchFamily="34" charset="0"/>
                <a:cs typeface="Times New Roman" panose="02020603050405020304" pitchFamily="18" charset="0"/>
              </a:rPr>
              <a:t>Determine which individuals have the knowledge, experience, and qualifications to act as the competent person and discuss their duties as the competent person</a:t>
            </a:r>
          </a:p>
          <a:p>
            <a:pPr marL="457200" lvl="1" indent="0">
              <a:buNone/>
            </a:pPr>
            <a:endParaRPr lang="en-US" sz="3200" dirty="0"/>
          </a:p>
        </p:txBody>
      </p:sp>
      <p:sp>
        <p:nvSpPr>
          <p:cNvPr id="4" name="Slide Number Placeholder 3">
            <a:extLst>
              <a:ext uri="{FF2B5EF4-FFF2-40B4-BE49-F238E27FC236}">
                <a16:creationId xmlns:a16="http://schemas.microsoft.com/office/drawing/2014/main" id="{4580FF47-38E7-40D9-9305-48A3BD3BAA5E}"/>
              </a:ext>
            </a:extLst>
          </p:cNvPr>
          <p:cNvSpPr>
            <a:spLocks noGrp="1"/>
          </p:cNvSpPr>
          <p:nvPr>
            <p:ph type="sldNum" sz="quarter" idx="12"/>
          </p:nvPr>
        </p:nvSpPr>
        <p:spPr/>
        <p:txBody>
          <a:bodyPr/>
          <a:lstStyle/>
          <a:p>
            <a:fld id="{5E779C6D-2D3D-407B-ABDD-AB2C83943F7F}" type="slidenum">
              <a:rPr lang="en-US" smtClean="0"/>
              <a:t>6</a:t>
            </a:fld>
            <a:endParaRPr lang="en-US"/>
          </a:p>
        </p:txBody>
      </p:sp>
    </p:spTree>
    <p:extLst>
      <p:ext uri="{BB962C8B-B14F-4D97-AF65-F5344CB8AC3E}">
        <p14:creationId xmlns:p14="http://schemas.microsoft.com/office/powerpoint/2010/main" val="79010668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p:cNvSpPr>
            <a:spLocks noGrp="1"/>
          </p:cNvSpPr>
          <p:nvPr>
            <p:ph type="title"/>
          </p:nvPr>
        </p:nvSpPr>
        <p:spPr>
          <a:xfrm>
            <a:off x="611762" y="314393"/>
            <a:ext cx="10972800" cy="1143000"/>
          </a:xfrm>
        </p:spPr>
        <p:txBody>
          <a:bodyPr>
            <a:normAutofit/>
          </a:bodyPr>
          <a:lstStyle/>
          <a:p>
            <a:r>
              <a:rPr lang="en-US" dirty="0">
                <a:latin typeface="Arial Black" panose="020B0A04020102020204" pitchFamily="34" charset="0"/>
              </a:rPr>
              <a:t>Next, Total Investment</a:t>
            </a:r>
          </a:p>
        </p:txBody>
      </p:sp>
      <p:sp>
        <p:nvSpPr>
          <p:cNvPr id="2" name="Content Placeholder 1"/>
          <p:cNvSpPr>
            <a:spLocks noGrp="1"/>
          </p:cNvSpPr>
          <p:nvPr>
            <p:ph sz="half" idx="1"/>
          </p:nvPr>
        </p:nvSpPr>
        <p:spPr/>
        <p:txBody>
          <a:bodyPr>
            <a:normAutofit fontScale="85000" lnSpcReduction="10000"/>
          </a:bodyPr>
          <a:lstStyle/>
          <a:p>
            <a:pPr marL="0" indent="0">
              <a:buNone/>
            </a:pPr>
            <a:r>
              <a:rPr lang="en-US" altLang="en-US" b="1" i="1" dirty="0">
                <a:solidFill>
                  <a:srgbClr val="FF0000"/>
                </a:solidFill>
                <a:latin typeface="Arial" pitchFamily="34" charset="0"/>
              </a:rPr>
              <a:t>Incident to Prevent is Non-Fatal cave in (broken leg)</a:t>
            </a:r>
          </a:p>
          <a:p>
            <a:r>
              <a:rPr lang="en-US" dirty="0"/>
              <a:t>The corrective action selected is to install a trench shield</a:t>
            </a:r>
          </a:p>
          <a:p>
            <a:r>
              <a:rPr lang="en-US" dirty="0"/>
              <a:t>Calculate the total investment cost (add corrective actions and system improvements)</a:t>
            </a:r>
          </a:p>
        </p:txBody>
      </p:sp>
      <p:sp>
        <p:nvSpPr>
          <p:cNvPr id="4" name="Content Placeholder 3"/>
          <p:cNvSpPr>
            <a:spLocks noGrp="1"/>
          </p:cNvSpPr>
          <p:nvPr>
            <p:ph sz="half" idx="2"/>
          </p:nvPr>
        </p:nvSpPr>
        <p:spPr>
          <a:xfrm>
            <a:off x="6197600" y="1600202"/>
            <a:ext cx="5384800" cy="3866744"/>
          </a:xfrm>
        </p:spPr>
        <p:style>
          <a:lnRef idx="1">
            <a:schemeClr val="accent4"/>
          </a:lnRef>
          <a:fillRef idx="2">
            <a:schemeClr val="accent4"/>
          </a:fillRef>
          <a:effectRef idx="1">
            <a:schemeClr val="accent4"/>
          </a:effectRef>
          <a:fontRef idx="minor">
            <a:schemeClr val="dk1"/>
          </a:fontRef>
        </p:style>
        <p:txBody>
          <a:bodyPr>
            <a:normAutofit fontScale="85000" lnSpcReduction="10000"/>
          </a:bodyPr>
          <a:lstStyle/>
          <a:p>
            <a:pPr>
              <a:buFont typeface="Wingdings" panose="05000000000000000000" pitchFamily="2" charset="2"/>
              <a:buChar char="ü"/>
            </a:pPr>
            <a:endParaRPr lang="en-US" dirty="0"/>
          </a:p>
          <a:p>
            <a:pPr>
              <a:spcBef>
                <a:spcPts val="1200"/>
              </a:spcBef>
              <a:spcAft>
                <a:spcPts val="1200"/>
              </a:spcAft>
              <a:buFont typeface="Wingdings" panose="05000000000000000000" pitchFamily="2" charset="2"/>
              <a:buChar char="ü"/>
            </a:pPr>
            <a:r>
              <a:rPr lang="en-US" b="1" dirty="0"/>
              <a:t>Total direct/indirect cost: $84,090</a:t>
            </a:r>
          </a:p>
          <a:p>
            <a:pPr>
              <a:spcBef>
                <a:spcPts val="1200"/>
              </a:spcBef>
              <a:spcAft>
                <a:spcPts val="1200"/>
              </a:spcAft>
              <a:buFont typeface="Wingdings" panose="05000000000000000000" pitchFamily="2" charset="2"/>
              <a:buChar char="ü"/>
            </a:pPr>
            <a:r>
              <a:rPr lang="en-US" sz="3200" b="1" i="1" dirty="0">
                <a:solidFill>
                  <a:srgbClr val="FF0000"/>
                </a:solidFill>
              </a:rPr>
              <a:t>Total investment (rent a 6’tall trench shield): $1,500</a:t>
            </a:r>
          </a:p>
          <a:p>
            <a:endParaRPr lang="en-US" dirty="0"/>
          </a:p>
          <a:p>
            <a:endParaRPr lang="en-US" dirty="0"/>
          </a:p>
          <a:p>
            <a:endParaRPr lang="en-US" dirty="0"/>
          </a:p>
          <a:p>
            <a:endParaRPr lang="en-US" dirty="0"/>
          </a:p>
        </p:txBody>
      </p:sp>
      <p:sp>
        <p:nvSpPr>
          <p:cNvPr id="3" name="Slide Number Placeholder 2"/>
          <p:cNvSpPr>
            <a:spLocks noGrp="1"/>
          </p:cNvSpPr>
          <p:nvPr>
            <p:ph type="sldNum" sz="quarter" idx="12"/>
          </p:nvPr>
        </p:nvSpPr>
        <p:spPr/>
        <p:txBody>
          <a:bodyPr/>
          <a:lstStyle/>
          <a:p>
            <a:pPr>
              <a:defRPr/>
            </a:pPr>
            <a:fld id="{1EC42F80-B6F0-4004-A574-0E889A5BCF72}" type="slidenum">
              <a:rPr lang="en-US" altLang="en-US" smtClean="0"/>
              <a:pPr>
                <a:defRPr/>
              </a:pPr>
              <a:t>60</a:t>
            </a:fld>
            <a:endParaRPr lang="en-US" altLang="en-US" dirty="0"/>
          </a:p>
        </p:txBody>
      </p:sp>
    </p:spTree>
    <p:extLst>
      <p:ext uri="{BB962C8B-B14F-4D97-AF65-F5344CB8AC3E}">
        <p14:creationId xmlns:p14="http://schemas.microsoft.com/office/powerpoint/2010/main" val="355426747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509ADC70-268E-4021-9C5A-2B39EBF6D886}" type="slidenum">
              <a:rPr lang="en-US" smtClean="0"/>
              <a:t>61</a:t>
            </a:fld>
            <a:endParaRPr lang="en-US"/>
          </a:p>
        </p:txBody>
      </p:sp>
      <p:sp>
        <p:nvSpPr>
          <p:cNvPr id="15" name="Rectangle 14"/>
          <p:cNvSpPr/>
          <p:nvPr/>
        </p:nvSpPr>
        <p:spPr>
          <a:xfrm>
            <a:off x="6344864" y="3571074"/>
            <a:ext cx="2604483" cy="3046988"/>
          </a:xfrm>
          <a:prstGeom prst="rect">
            <a:avLst/>
          </a:prstGeom>
        </p:spPr>
        <p:style>
          <a:lnRef idx="1">
            <a:schemeClr val="accent2"/>
          </a:lnRef>
          <a:fillRef idx="2">
            <a:schemeClr val="accent2"/>
          </a:fillRef>
          <a:effectRef idx="1">
            <a:schemeClr val="accent2"/>
          </a:effectRef>
          <a:fontRef idx="minor">
            <a:schemeClr val="dk1"/>
          </a:fontRef>
        </p:style>
        <p:txBody>
          <a:bodyPr wrap="square" lIns="91440" tIns="45720" rIns="91440" bIns="45720">
            <a:spAutoFit/>
          </a:bodyPr>
          <a:lstStyle/>
          <a:p>
            <a:pPr algn="ctr"/>
            <a:r>
              <a:rPr lang="en-US" sz="4800" b="1" u="sng" dirty="0">
                <a:ln w="10541" cmpd="sng">
                  <a:solidFill>
                    <a:schemeClr val="bg2">
                      <a:lumMod val="75000"/>
                    </a:schemeClr>
                  </a:solidFill>
                  <a:prstDash val="solid"/>
                </a:ln>
                <a:solidFill>
                  <a:schemeClr val="tx1">
                    <a:lumMod val="50000"/>
                    <a:lumOff val="50000"/>
                  </a:schemeClr>
                </a:solidFill>
              </a:rPr>
              <a:t>$82,590</a:t>
            </a:r>
          </a:p>
          <a:p>
            <a:pPr algn="ctr"/>
            <a:r>
              <a:rPr lang="en-US" sz="4800" b="1" dirty="0">
                <a:ln w="10541" cmpd="sng">
                  <a:solidFill>
                    <a:schemeClr val="bg2">
                      <a:lumMod val="75000"/>
                    </a:schemeClr>
                  </a:solidFill>
                  <a:prstDash val="solid"/>
                </a:ln>
                <a:solidFill>
                  <a:schemeClr val="tx1">
                    <a:lumMod val="50000"/>
                    <a:lumOff val="50000"/>
                  </a:schemeClr>
                </a:solidFill>
              </a:rPr>
              <a:t>$  1,500</a:t>
            </a:r>
          </a:p>
          <a:p>
            <a:pPr algn="ctr"/>
            <a:r>
              <a:rPr lang="en-US" sz="4800" b="1" dirty="0">
                <a:ln w="10541" cmpd="sng">
                  <a:solidFill>
                    <a:schemeClr val="bg2">
                      <a:lumMod val="75000"/>
                    </a:schemeClr>
                  </a:solidFill>
                  <a:prstDash val="solid"/>
                </a:ln>
                <a:solidFill>
                  <a:schemeClr val="tx1">
                    <a:lumMod val="50000"/>
                    <a:lumOff val="50000"/>
                  </a:schemeClr>
                </a:solidFill>
              </a:rPr>
              <a:t>=55.06</a:t>
            </a:r>
          </a:p>
          <a:p>
            <a:pPr algn="ctr"/>
            <a:r>
              <a:rPr lang="en-US" sz="4800" b="1" dirty="0">
                <a:ln w="10541" cmpd="sng">
                  <a:solidFill>
                    <a:schemeClr val="bg2">
                      <a:lumMod val="75000"/>
                    </a:schemeClr>
                  </a:solidFill>
                  <a:prstDash val="solid"/>
                </a:ln>
                <a:solidFill>
                  <a:schemeClr val="tx1">
                    <a:lumMod val="50000"/>
                    <a:lumOff val="50000"/>
                  </a:schemeClr>
                </a:solidFill>
              </a:rPr>
              <a:t>5506%</a:t>
            </a:r>
          </a:p>
        </p:txBody>
      </p:sp>
      <p:sp>
        <p:nvSpPr>
          <p:cNvPr id="10" name="Content Placeholder 9"/>
          <p:cNvSpPr>
            <a:spLocks noGrp="1"/>
          </p:cNvSpPr>
          <p:nvPr>
            <p:ph sz="quarter" idx="4"/>
          </p:nvPr>
        </p:nvSpPr>
        <p:spPr/>
        <p:txBody>
          <a:bodyPr>
            <a:normAutofit/>
          </a:bodyPr>
          <a:lstStyle/>
          <a:p>
            <a:r>
              <a:rPr lang="en-US" dirty="0"/>
              <a:t>Cost divided by Total Investment</a:t>
            </a:r>
          </a:p>
        </p:txBody>
      </p:sp>
      <p:sp>
        <p:nvSpPr>
          <p:cNvPr id="9" name="Text Placeholder 8"/>
          <p:cNvSpPr>
            <a:spLocks noGrp="1"/>
          </p:cNvSpPr>
          <p:nvPr>
            <p:ph type="body" sz="quarter" idx="3"/>
          </p:nvPr>
        </p:nvSpPr>
        <p:spPr/>
        <p:txBody>
          <a:bodyPr/>
          <a:lstStyle/>
          <a:p>
            <a:r>
              <a:rPr lang="en-US" dirty="0"/>
              <a:t>Return on Investment</a:t>
            </a:r>
          </a:p>
        </p:txBody>
      </p:sp>
      <p:sp>
        <p:nvSpPr>
          <p:cNvPr id="14" name="Rectangle 13"/>
          <p:cNvSpPr/>
          <p:nvPr/>
        </p:nvSpPr>
        <p:spPr>
          <a:xfrm>
            <a:off x="2514601" y="3571074"/>
            <a:ext cx="2286203" cy="2308324"/>
          </a:xfrm>
          <a:prstGeom prst="rect">
            <a:avLst/>
          </a:prstGeom>
        </p:spPr>
        <p:style>
          <a:lnRef idx="1">
            <a:schemeClr val="dk1"/>
          </a:lnRef>
          <a:fillRef idx="2">
            <a:schemeClr val="dk1"/>
          </a:fillRef>
          <a:effectRef idx="1">
            <a:schemeClr val="dk1"/>
          </a:effectRef>
          <a:fontRef idx="minor">
            <a:schemeClr val="dk1"/>
          </a:fontRef>
        </p:style>
        <p:txBody>
          <a:bodyPr wrap="none" lIns="91440" tIns="45720" rIns="91440" bIns="45720">
            <a:spAutoFit/>
          </a:bodyPr>
          <a:lstStyle/>
          <a:p>
            <a:pPr algn="ctr"/>
            <a:r>
              <a:rPr lang="en-US" sz="4800" b="1" dirty="0">
                <a:ln w="10541" cmpd="sng">
                  <a:solidFill>
                    <a:schemeClr val="bg2">
                      <a:lumMod val="75000"/>
                    </a:schemeClr>
                  </a:solidFill>
                  <a:prstDash val="solid"/>
                </a:ln>
                <a:solidFill>
                  <a:schemeClr val="tx1">
                    <a:lumMod val="50000"/>
                    <a:lumOff val="50000"/>
                  </a:schemeClr>
                </a:solidFill>
              </a:rPr>
              <a:t>$84,090</a:t>
            </a:r>
          </a:p>
          <a:p>
            <a:pPr marL="685800" indent="-685800" algn="ctr">
              <a:buFontTx/>
              <a:buChar char="-"/>
            </a:pPr>
            <a:r>
              <a:rPr lang="en-US" sz="4800" b="1" u="sng" dirty="0">
                <a:ln w="10541" cmpd="sng">
                  <a:solidFill>
                    <a:schemeClr val="bg2">
                      <a:lumMod val="75000"/>
                    </a:schemeClr>
                  </a:solidFill>
                  <a:prstDash val="solid"/>
                </a:ln>
                <a:solidFill>
                  <a:schemeClr val="tx1">
                    <a:lumMod val="50000"/>
                    <a:lumOff val="50000"/>
                  </a:schemeClr>
                </a:solidFill>
              </a:rPr>
              <a:t>1,500</a:t>
            </a:r>
          </a:p>
          <a:p>
            <a:pPr algn="ctr"/>
            <a:r>
              <a:rPr lang="en-US" sz="4800" b="1" dirty="0">
                <a:ln w="10541" cmpd="sng">
                  <a:solidFill>
                    <a:schemeClr val="bg2">
                      <a:lumMod val="75000"/>
                    </a:schemeClr>
                  </a:solidFill>
                  <a:prstDash val="solid"/>
                </a:ln>
                <a:solidFill>
                  <a:schemeClr val="tx1">
                    <a:lumMod val="50000"/>
                    <a:lumOff val="50000"/>
                  </a:schemeClr>
                </a:solidFill>
              </a:rPr>
              <a:t>$82,590</a:t>
            </a:r>
          </a:p>
        </p:txBody>
      </p:sp>
      <p:sp>
        <p:nvSpPr>
          <p:cNvPr id="8" name="Content Placeholder 7"/>
          <p:cNvSpPr>
            <a:spLocks noGrp="1"/>
          </p:cNvSpPr>
          <p:nvPr>
            <p:ph sz="half" idx="2"/>
          </p:nvPr>
        </p:nvSpPr>
        <p:spPr/>
        <p:txBody>
          <a:bodyPr/>
          <a:lstStyle/>
          <a:p>
            <a:r>
              <a:rPr lang="en-US" dirty="0"/>
              <a:t>Total Cost minus Total Investment</a:t>
            </a:r>
          </a:p>
          <a:p>
            <a:pPr marL="0" indent="0">
              <a:buNone/>
            </a:pPr>
            <a:endParaRPr lang="en-US" dirty="0"/>
          </a:p>
        </p:txBody>
      </p:sp>
      <p:sp>
        <p:nvSpPr>
          <p:cNvPr id="7" name="Text Placeholder 6"/>
          <p:cNvSpPr>
            <a:spLocks noGrp="1"/>
          </p:cNvSpPr>
          <p:nvPr>
            <p:ph type="body" idx="1"/>
          </p:nvPr>
        </p:nvSpPr>
        <p:spPr/>
        <p:txBody>
          <a:bodyPr/>
          <a:lstStyle/>
          <a:p>
            <a:r>
              <a:rPr lang="en-US" dirty="0"/>
              <a:t>Cost</a:t>
            </a:r>
          </a:p>
        </p:txBody>
      </p:sp>
      <p:sp>
        <p:nvSpPr>
          <p:cNvPr id="6" name="Title 5"/>
          <p:cNvSpPr>
            <a:spLocks noGrp="1"/>
          </p:cNvSpPr>
          <p:nvPr>
            <p:ph type="title"/>
          </p:nvPr>
        </p:nvSpPr>
        <p:spPr>
          <a:xfrm>
            <a:off x="609600" y="265514"/>
            <a:ext cx="10972800" cy="1143000"/>
          </a:xfrm>
        </p:spPr>
        <p:txBody>
          <a:bodyPr/>
          <a:lstStyle/>
          <a:p>
            <a:r>
              <a:rPr lang="en-US" dirty="0">
                <a:latin typeface="Arial Black" panose="020B0A04020102020204" pitchFamily="34" charset="0"/>
              </a:rPr>
              <a:t>Practice</a:t>
            </a:r>
          </a:p>
        </p:txBody>
      </p:sp>
    </p:spTree>
    <p:extLst>
      <p:ext uri="{BB962C8B-B14F-4D97-AF65-F5344CB8AC3E}">
        <p14:creationId xmlns:p14="http://schemas.microsoft.com/office/powerpoint/2010/main" val="3349669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4"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100FEF7-740A-4DC0-8167-1891D79B5640}"/>
              </a:ext>
            </a:extLst>
          </p:cNvPr>
          <p:cNvSpPr>
            <a:spLocks noGrp="1"/>
          </p:cNvSpPr>
          <p:nvPr>
            <p:ph type="sldNum" sz="quarter" idx="12"/>
          </p:nvPr>
        </p:nvSpPr>
        <p:spPr/>
        <p:txBody>
          <a:bodyPr/>
          <a:lstStyle/>
          <a:p>
            <a:fld id="{5E779C6D-2D3D-407B-ABDD-AB2C83943F7F}" type="slidenum">
              <a:rPr lang="en-US" smtClean="0"/>
              <a:t>62</a:t>
            </a:fld>
            <a:endParaRPr lang="en-US"/>
          </a:p>
        </p:txBody>
      </p:sp>
      <p:sp>
        <p:nvSpPr>
          <p:cNvPr id="10" name="TextBox 9">
            <a:extLst>
              <a:ext uri="{FF2B5EF4-FFF2-40B4-BE49-F238E27FC236}">
                <a16:creationId xmlns:a16="http://schemas.microsoft.com/office/drawing/2014/main" id="{AB4FF90F-048F-42D9-8863-CC8AF658E2DF}"/>
              </a:ext>
            </a:extLst>
          </p:cNvPr>
          <p:cNvSpPr txBox="1"/>
          <p:nvPr/>
        </p:nvSpPr>
        <p:spPr>
          <a:xfrm>
            <a:off x="7268666" y="4527030"/>
            <a:ext cx="3177915" cy="646331"/>
          </a:xfrm>
          <a:prstGeom prst="rect">
            <a:avLst/>
          </a:prstGeom>
          <a:noFill/>
        </p:spPr>
        <p:txBody>
          <a:bodyPr wrap="square" rtlCol="0">
            <a:spAutoFit/>
          </a:bodyPr>
          <a:lstStyle/>
          <a:p>
            <a:r>
              <a:rPr lang="en-US" dirty="0"/>
              <a:t>This image courtesy of </a:t>
            </a:r>
            <a:r>
              <a:rPr lang="en-US" dirty="0">
                <a:hlinkClick r:id="rId3"/>
              </a:rPr>
              <a:t>MN Department of Public Safety</a:t>
            </a:r>
            <a:endParaRPr lang="en-US" dirty="0"/>
          </a:p>
        </p:txBody>
      </p:sp>
      <p:pic>
        <p:nvPicPr>
          <p:cNvPr id="11" name="Picture 10" descr="A chart titled &quot;APWA Color Code Chart - For Marking Underground Utility Lines.&#10;&#10;WHITE - Proposed Excavation&#10;PINK - Temporary Survey Markings&#10;RED - Electric Power Lines, Cables, Conduit and Lighting Cables&#10;YELLOW - Gas, Oil, Steam, Petroleum or Gaseous Materials&#10;ORANGE - Communication, Alarm or Signal Lines, Cables or Conduit&#10;BLUE - Potable Water&#10;PURPLE - Reclaimed Water, Irrigation and Slurry Lines&#10;GREEN - Sewers and Drain Lines">
            <a:extLst>
              <a:ext uri="{FF2B5EF4-FFF2-40B4-BE49-F238E27FC236}">
                <a16:creationId xmlns:a16="http://schemas.microsoft.com/office/drawing/2014/main" id="{D4B2C119-CBAD-4952-AAE7-E1EC4A354D8D}"/>
              </a:ext>
            </a:extLst>
          </p:cNvPr>
          <p:cNvPicPr>
            <a:picLocks noChangeAspect="1"/>
          </p:cNvPicPr>
          <p:nvPr/>
        </p:nvPicPr>
        <p:blipFill>
          <a:blip r:embed="rId4"/>
          <a:stretch>
            <a:fillRect/>
          </a:stretch>
        </p:blipFill>
        <p:spPr>
          <a:xfrm>
            <a:off x="6212641" y="2050180"/>
            <a:ext cx="5752358" cy="2476850"/>
          </a:xfrm>
          <a:prstGeom prst="rect">
            <a:avLst/>
          </a:prstGeom>
        </p:spPr>
      </p:pic>
      <p:sp>
        <p:nvSpPr>
          <p:cNvPr id="6" name="TextBox 5">
            <a:extLst>
              <a:ext uri="{FF2B5EF4-FFF2-40B4-BE49-F238E27FC236}">
                <a16:creationId xmlns:a16="http://schemas.microsoft.com/office/drawing/2014/main" id="{304049A8-5E68-4E1C-B938-FFAB93F5B324}"/>
              </a:ext>
            </a:extLst>
          </p:cNvPr>
          <p:cNvSpPr txBox="1"/>
          <p:nvPr/>
        </p:nvSpPr>
        <p:spPr>
          <a:xfrm>
            <a:off x="1535711" y="6118454"/>
            <a:ext cx="4072327" cy="369332"/>
          </a:xfrm>
          <a:prstGeom prst="rect">
            <a:avLst/>
          </a:prstGeom>
          <a:noFill/>
        </p:spPr>
        <p:txBody>
          <a:bodyPr wrap="square" rtlCol="0">
            <a:spAutoFit/>
          </a:bodyPr>
          <a:lstStyle/>
          <a:p>
            <a:r>
              <a:rPr lang="en-US" dirty="0"/>
              <a:t>This image courtesy of </a:t>
            </a:r>
            <a:r>
              <a:rPr lang="en-US" dirty="0">
                <a:hlinkClick r:id="rId5"/>
              </a:rPr>
              <a:t>OSHA</a:t>
            </a:r>
            <a:r>
              <a:rPr lang="en-US" dirty="0"/>
              <a:t>.</a:t>
            </a:r>
          </a:p>
        </p:txBody>
      </p:sp>
      <p:pic>
        <p:nvPicPr>
          <p:cNvPr id="7" name="Picture 6" descr="Personnel working in a trench with visible utilities in it. ">
            <a:extLst>
              <a:ext uri="{FF2B5EF4-FFF2-40B4-BE49-F238E27FC236}">
                <a16:creationId xmlns:a16="http://schemas.microsoft.com/office/drawing/2014/main" id="{44BEFCA2-D2FC-4D5F-B944-864C55E08325}"/>
              </a:ext>
            </a:extLst>
          </p:cNvPr>
          <p:cNvPicPr>
            <a:picLocks noChangeAspect="1"/>
          </p:cNvPicPr>
          <p:nvPr/>
        </p:nvPicPr>
        <p:blipFill>
          <a:blip r:embed="rId6"/>
          <a:stretch>
            <a:fillRect/>
          </a:stretch>
        </p:blipFill>
        <p:spPr>
          <a:xfrm>
            <a:off x="676274" y="2050180"/>
            <a:ext cx="5131632" cy="3936195"/>
          </a:xfrm>
          <a:prstGeom prst="rect">
            <a:avLst/>
          </a:prstGeom>
        </p:spPr>
      </p:pic>
      <p:sp>
        <p:nvSpPr>
          <p:cNvPr id="12" name="Content Placeholder 2">
            <a:extLst>
              <a:ext uri="{FF2B5EF4-FFF2-40B4-BE49-F238E27FC236}">
                <a16:creationId xmlns:a16="http://schemas.microsoft.com/office/drawing/2014/main" id="{FCC225B8-5056-4684-9DE5-BCECD05FC94A}"/>
              </a:ext>
            </a:extLst>
          </p:cNvPr>
          <p:cNvSpPr>
            <a:spLocks noGrp="1"/>
          </p:cNvSpPr>
          <p:nvPr>
            <p:ph idx="1"/>
          </p:nvPr>
        </p:nvSpPr>
        <p:spPr>
          <a:xfrm>
            <a:off x="676274" y="1272336"/>
            <a:ext cx="6592392" cy="643662"/>
          </a:xfrm>
        </p:spPr>
        <p:txBody>
          <a:bodyPr>
            <a:normAutofit/>
          </a:bodyPr>
          <a:lstStyle/>
          <a:p>
            <a:pPr marL="0" indent="0">
              <a:buNone/>
            </a:pPr>
            <a:r>
              <a:rPr lang="en-US" sz="3600" dirty="0"/>
              <a:t>Underground Utilities</a:t>
            </a:r>
          </a:p>
          <a:p>
            <a:pPr marL="0" indent="0">
              <a:buNone/>
            </a:pPr>
            <a:endParaRPr lang="en-US" sz="3600" dirty="0"/>
          </a:p>
          <a:p>
            <a:pPr marL="0" indent="0">
              <a:buNone/>
            </a:pPr>
            <a:endParaRPr lang="en-US" sz="3600" dirty="0"/>
          </a:p>
        </p:txBody>
      </p:sp>
      <p:sp>
        <p:nvSpPr>
          <p:cNvPr id="2" name="Title 1"/>
          <p:cNvSpPr>
            <a:spLocks noGrp="1"/>
          </p:cNvSpPr>
          <p:nvPr>
            <p:ph type="title"/>
          </p:nvPr>
        </p:nvSpPr>
        <p:spPr>
          <a:xfrm>
            <a:off x="838200" y="136525"/>
            <a:ext cx="10515600" cy="1325563"/>
          </a:xfrm>
        </p:spPr>
        <p:txBody>
          <a:bodyPr/>
          <a:lstStyle/>
          <a:p>
            <a:pPr algn="ctr"/>
            <a:r>
              <a:rPr lang="en-US" dirty="0">
                <a:latin typeface="Arial Black" panose="020B0A04020102020204" pitchFamily="34" charset="0"/>
              </a:rPr>
              <a:t>Hazard, Cause, Remedy</a:t>
            </a:r>
          </a:p>
        </p:txBody>
      </p:sp>
    </p:spTree>
    <p:extLst>
      <p:ext uri="{BB962C8B-B14F-4D97-AF65-F5344CB8AC3E}">
        <p14:creationId xmlns:p14="http://schemas.microsoft.com/office/powerpoint/2010/main" val="240131979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E779C6D-2D3D-407B-ABDD-AB2C83943F7F}" type="slidenum">
              <a:rPr lang="en-US" smtClean="0"/>
              <a:t>63</a:t>
            </a:fld>
            <a:endParaRPr lang="en-US"/>
          </a:p>
        </p:txBody>
      </p:sp>
      <p:pic>
        <p:nvPicPr>
          <p:cNvPr id="5" name="Picture 4" descr="Personnel working in a trench with visible utilities in it. ">
            <a:extLst>
              <a:ext uri="{FF2B5EF4-FFF2-40B4-BE49-F238E27FC236}">
                <a16:creationId xmlns:a16="http://schemas.microsoft.com/office/drawing/2014/main" id="{44BEFCA2-D2FC-4D5F-B944-864C55E08325}"/>
              </a:ext>
            </a:extLst>
          </p:cNvPr>
          <p:cNvPicPr>
            <a:picLocks noChangeAspect="1"/>
          </p:cNvPicPr>
          <p:nvPr/>
        </p:nvPicPr>
        <p:blipFill rotWithShape="1">
          <a:blip r:embed="rId2"/>
          <a:srcRect l="1590" t="1123" r="1384"/>
          <a:stretch/>
        </p:blipFill>
        <p:spPr>
          <a:xfrm>
            <a:off x="456325" y="561783"/>
            <a:ext cx="7653403" cy="5982440"/>
          </a:xfrm>
          <a:prstGeom prst="rect">
            <a:avLst/>
          </a:prstGeom>
        </p:spPr>
      </p:pic>
      <p:sp>
        <p:nvSpPr>
          <p:cNvPr id="7" name="TextBox 6">
            <a:extLst>
              <a:ext uri="{FF2B5EF4-FFF2-40B4-BE49-F238E27FC236}">
                <a16:creationId xmlns:a16="http://schemas.microsoft.com/office/drawing/2014/main" id="{6A1CA0DD-2362-48BE-A4E2-7EBC35512317}"/>
              </a:ext>
            </a:extLst>
          </p:cNvPr>
          <p:cNvSpPr txBox="1"/>
          <p:nvPr/>
        </p:nvSpPr>
        <p:spPr>
          <a:xfrm>
            <a:off x="8569554" y="3375642"/>
            <a:ext cx="2289921" cy="369332"/>
          </a:xfrm>
          <a:prstGeom prst="rect">
            <a:avLst/>
          </a:prstGeom>
          <a:noFill/>
        </p:spPr>
        <p:txBody>
          <a:bodyPr wrap="square" rtlCol="0">
            <a:spAutoFit/>
          </a:bodyPr>
          <a:lstStyle/>
          <a:p>
            <a:r>
              <a:rPr lang="en-US" dirty="0"/>
              <a:t>No sidewall protection </a:t>
            </a:r>
          </a:p>
        </p:txBody>
      </p:sp>
      <p:cxnSp>
        <p:nvCxnSpPr>
          <p:cNvPr id="13" name="Straight Arrow Connector 12" descr="An arrow pointing out that there is no sidewall protection in a trench.">
            <a:extLst>
              <a:ext uri="{FF2B5EF4-FFF2-40B4-BE49-F238E27FC236}">
                <a16:creationId xmlns:a16="http://schemas.microsoft.com/office/drawing/2014/main" id="{F5890AF7-D5D9-4A95-BAB0-B11859149EA2}"/>
              </a:ext>
            </a:extLst>
          </p:cNvPr>
          <p:cNvCxnSpPr>
            <a:cxnSpLocks/>
          </p:cNvCxnSpPr>
          <p:nvPr/>
        </p:nvCxnSpPr>
        <p:spPr>
          <a:xfrm flipH="1" flipV="1">
            <a:off x="3194137" y="2570878"/>
            <a:ext cx="5375417" cy="982126"/>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14" name="TextBox 13">
            <a:extLst>
              <a:ext uri="{FF2B5EF4-FFF2-40B4-BE49-F238E27FC236}">
                <a16:creationId xmlns:a16="http://schemas.microsoft.com/office/drawing/2014/main" id="{6A1CA0DD-2362-48BE-A4E2-7EBC35512317}"/>
              </a:ext>
            </a:extLst>
          </p:cNvPr>
          <p:cNvSpPr txBox="1"/>
          <p:nvPr/>
        </p:nvSpPr>
        <p:spPr>
          <a:xfrm>
            <a:off x="8404344" y="2814340"/>
            <a:ext cx="2289921" cy="369332"/>
          </a:xfrm>
          <a:prstGeom prst="rect">
            <a:avLst/>
          </a:prstGeom>
          <a:noFill/>
        </p:spPr>
        <p:txBody>
          <a:bodyPr wrap="square" rtlCol="0">
            <a:spAutoFit/>
          </a:bodyPr>
          <a:lstStyle/>
          <a:p>
            <a:r>
              <a:rPr lang="en-US" dirty="0"/>
              <a:t>No access/egress</a:t>
            </a:r>
          </a:p>
        </p:txBody>
      </p:sp>
      <p:cxnSp>
        <p:nvCxnSpPr>
          <p:cNvPr id="6" name="Straight Arrow Connector 5" descr="An arrow pointing out that there is no Access/Egress in a trench.">
            <a:extLst>
              <a:ext uri="{FF2B5EF4-FFF2-40B4-BE49-F238E27FC236}">
                <a16:creationId xmlns:a16="http://schemas.microsoft.com/office/drawing/2014/main" id="{F5890AF7-D5D9-4A95-BAB0-B11859149EA2}"/>
              </a:ext>
            </a:extLst>
          </p:cNvPr>
          <p:cNvCxnSpPr>
            <a:cxnSpLocks/>
          </p:cNvCxnSpPr>
          <p:nvPr/>
        </p:nvCxnSpPr>
        <p:spPr>
          <a:xfrm flipH="1" flipV="1">
            <a:off x="6012493" y="2514080"/>
            <a:ext cx="2401315" cy="469323"/>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11" name="TextBox 10">
            <a:extLst>
              <a:ext uri="{FF2B5EF4-FFF2-40B4-BE49-F238E27FC236}">
                <a16:creationId xmlns:a16="http://schemas.microsoft.com/office/drawing/2014/main" id="{6A1CA0DD-2362-48BE-A4E2-7EBC35512317}"/>
              </a:ext>
            </a:extLst>
          </p:cNvPr>
          <p:cNvSpPr txBox="1"/>
          <p:nvPr/>
        </p:nvSpPr>
        <p:spPr>
          <a:xfrm>
            <a:off x="8263003" y="2077221"/>
            <a:ext cx="5477099" cy="369332"/>
          </a:xfrm>
          <a:prstGeom prst="rect">
            <a:avLst/>
          </a:prstGeom>
          <a:noFill/>
        </p:spPr>
        <p:txBody>
          <a:bodyPr wrap="square" rtlCol="0">
            <a:spAutoFit/>
          </a:bodyPr>
          <a:lstStyle/>
          <a:p>
            <a:r>
              <a:rPr lang="en-US" dirty="0"/>
              <a:t>Spoils are too close to the trenches edge</a:t>
            </a:r>
          </a:p>
        </p:txBody>
      </p:sp>
      <p:cxnSp>
        <p:nvCxnSpPr>
          <p:cNvPr id="10" name="Straight Arrow Connector 9" descr="An arrow pointing out that spoils are too close to the edge of the trench.">
            <a:extLst>
              <a:ext uri="{FF2B5EF4-FFF2-40B4-BE49-F238E27FC236}">
                <a16:creationId xmlns:a16="http://schemas.microsoft.com/office/drawing/2014/main" id="{F5890AF7-D5D9-4A95-BAB0-B11859149EA2}"/>
              </a:ext>
            </a:extLst>
          </p:cNvPr>
          <p:cNvCxnSpPr>
            <a:cxnSpLocks/>
          </p:cNvCxnSpPr>
          <p:nvPr/>
        </p:nvCxnSpPr>
        <p:spPr>
          <a:xfrm flipH="1" flipV="1">
            <a:off x="6187858" y="1011964"/>
            <a:ext cx="2009006" cy="1269481"/>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12" name="Title 1">
            <a:extLst>
              <a:ext uri="{FF2B5EF4-FFF2-40B4-BE49-F238E27FC236}">
                <a16:creationId xmlns:a16="http://schemas.microsoft.com/office/drawing/2014/main" id="{53916028-D9DF-4A1E-B92B-DD26D2C20E5E}"/>
              </a:ext>
            </a:extLst>
          </p:cNvPr>
          <p:cNvSpPr>
            <a:spLocks noGrp="1"/>
          </p:cNvSpPr>
          <p:nvPr>
            <p:ph type="title"/>
          </p:nvPr>
        </p:nvSpPr>
        <p:spPr>
          <a:xfrm>
            <a:off x="8366731" y="561783"/>
            <a:ext cx="3586537" cy="950243"/>
          </a:xfrm>
        </p:spPr>
        <p:txBody>
          <a:bodyPr>
            <a:normAutofit fontScale="90000"/>
          </a:bodyPr>
          <a:lstStyle/>
          <a:p>
            <a:pPr algn="ctr"/>
            <a:r>
              <a:rPr lang="en-US" sz="3200" dirty="0">
                <a:latin typeface="Arial Black" panose="020B0A04020102020204" pitchFamily="34" charset="0"/>
              </a:rPr>
              <a:t>Hazard, Cause, Remedy</a:t>
            </a:r>
          </a:p>
        </p:txBody>
      </p:sp>
    </p:spTree>
    <p:extLst>
      <p:ext uri="{BB962C8B-B14F-4D97-AF65-F5344CB8AC3E}">
        <p14:creationId xmlns:p14="http://schemas.microsoft.com/office/powerpoint/2010/main" val="204487674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100FEF7-740A-4DC0-8167-1891D79B5640}"/>
              </a:ext>
            </a:extLst>
          </p:cNvPr>
          <p:cNvSpPr>
            <a:spLocks noGrp="1"/>
          </p:cNvSpPr>
          <p:nvPr>
            <p:ph type="sldNum" sz="quarter" idx="12"/>
          </p:nvPr>
        </p:nvSpPr>
        <p:spPr/>
        <p:txBody>
          <a:bodyPr/>
          <a:lstStyle/>
          <a:p>
            <a:fld id="{5E779C6D-2D3D-407B-ABDD-AB2C83943F7F}" type="slidenum">
              <a:rPr lang="en-US" smtClean="0"/>
              <a:t>64</a:t>
            </a:fld>
            <a:endParaRPr lang="en-US"/>
          </a:p>
        </p:txBody>
      </p:sp>
      <p:graphicFrame>
        <p:nvGraphicFramePr>
          <p:cNvPr id="5" name="Table 4">
            <a:extLst>
              <a:ext uri="{FF2B5EF4-FFF2-40B4-BE49-F238E27FC236}">
                <a16:creationId xmlns:a16="http://schemas.microsoft.com/office/drawing/2014/main" id="{0A7ACE81-37FC-4036-B02F-1BB917DED4B0}"/>
              </a:ext>
            </a:extLst>
          </p:cNvPr>
          <p:cNvGraphicFramePr>
            <a:graphicFrameLocks noGrp="1"/>
          </p:cNvGraphicFramePr>
          <p:nvPr>
            <p:extLst>
              <p:ext uri="{D42A27DB-BD31-4B8C-83A1-F6EECF244321}">
                <p14:modId xmlns:p14="http://schemas.microsoft.com/office/powerpoint/2010/main" val="1978361708"/>
              </p:ext>
            </p:extLst>
          </p:nvPr>
        </p:nvGraphicFramePr>
        <p:xfrm>
          <a:off x="1066799" y="2123825"/>
          <a:ext cx="10515601" cy="3342478"/>
        </p:xfrm>
        <a:graphic>
          <a:graphicData uri="http://schemas.openxmlformats.org/drawingml/2006/table">
            <a:tbl>
              <a:tblPr firstRow="1" bandRow="1">
                <a:tableStyleId>{073A0DAA-6AF3-43AB-8588-CEC1D06C72B9}</a:tableStyleId>
              </a:tblPr>
              <a:tblGrid>
                <a:gridCol w="3505201">
                  <a:extLst>
                    <a:ext uri="{9D8B030D-6E8A-4147-A177-3AD203B41FA5}">
                      <a16:colId xmlns:a16="http://schemas.microsoft.com/office/drawing/2014/main" val="2071702093"/>
                    </a:ext>
                  </a:extLst>
                </a:gridCol>
                <a:gridCol w="3075308">
                  <a:extLst>
                    <a:ext uri="{9D8B030D-6E8A-4147-A177-3AD203B41FA5}">
                      <a16:colId xmlns:a16="http://schemas.microsoft.com/office/drawing/2014/main" val="4288869066"/>
                    </a:ext>
                  </a:extLst>
                </a:gridCol>
                <a:gridCol w="3935092">
                  <a:extLst>
                    <a:ext uri="{9D8B030D-6E8A-4147-A177-3AD203B41FA5}">
                      <a16:colId xmlns:a16="http://schemas.microsoft.com/office/drawing/2014/main" val="364086323"/>
                    </a:ext>
                  </a:extLst>
                </a:gridCol>
              </a:tblGrid>
              <a:tr h="675903">
                <a:tc>
                  <a:txBody>
                    <a:bodyPr/>
                    <a:lstStyle/>
                    <a:p>
                      <a:r>
                        <a:rPr lang="en-US" sz="3200" dirty="0"/>
                        <a:t>Hazards</a:t>
                      </a:r>
                    </a:p>
                  </a:txBody>
                  <a:tcPr/>
                </a:tc>
                <a:tc>
                  <a:txBody>
                    <a:bodyPr/>
                    <a:lstStyle/>
                    <a:p>
                      <a:r>
                        <a:rPr lang="en-US" sz="3200" dirty="0"/>
                        <a:t>Causes</a:t>
                      </a:r>
                    </a:p>
                  </a:txBody>
                  <a:tcPr/>
                </a:tc>
                <a:tc>
                  <a:txBody>
                    <a:bodyPr/>
                    <a:lstStyle/>
                    <a:p>
                      <a:r>
                        <a:rPr lang="en-US" sz="3200" dirty="0"/>
                        <a:t>Remedies</a:t>
                      </a:r>
                    </a:p>
                  </a:txBody>
                  <a:tcPr/>
                </a:tc>
                <a:extLst>
                  <a:ext uri="{0D108BD9-81ED-4DB2-BD59-A6C34878D82A}">
                    <a16:rowId xmlns:a16="http://schemas.microsoft.com/office/drawing/2014/main" val="524374167"/>
                  </a:ext>
                </a:extLst>
              </a:tr>
              <a:tr h="2666575">
                <a:tc>
                  <a:txBody>
                    <a:bodyPr/>
                    <a:lstStyle/>
                    <a:p>
                      <a:r>
                        <a:rPr lang="en-US" sz="3200" dirty="0"/>
                        <a:t>Release of energy, weaken faces of excavation</a:t>
                      </a:r>
                    </a:p>
                  </a:txBody>
                  <a:tcPr/>
                </a:tc>
                <a:tc>
                  <a:txBody>
                    <a:bodyPr/>
                    <a:lstStyle/>
                    <a:p>
                      <a:r>
                        <a:rPr lang="en-US" sz="3200" dirty="0"/>
                        <a:t>Damage to or contact with utility</a:t>
                      </a:r>
                    </a:p>
                  </a:txBody>
                  <a:tcPr/>
                </a:tc>
                <a:tc>
                  <a:txBody>
                    <a:bodyPr/>
                    <a:lstStyle/>
                    <a:p>
                      <a:r>
                        <a:rPr lang="en-US" sz="3200" dirty="0"/>
                        <a:t>Avoid area, locate, purge or disconnect utility support or protect utility</a:t>
                      </a:r>
                    </a:p>
                  </a:txBody>
                  <a:tcPr/>
                </a:tc>
                <a:extLst>
                  <a:ext uri="{0D108BD9-81ED-4DB2-BD59-A6C34878D82A}">
                    <a16:rowId xmlns:a16="http://schemas.microsoft.com/office/drawing/2014/main" val="1509940269"/>
                  </a:ext>
                </a:extLst>
              </a:tr>
            </a:tbl>
          </a:graphicData>
        </a:graphic>
      </p:graphicFrame>
      <p:sp>
        <p:nvSpPr>
          <p:cNvPr id="8" name="Content Placeholder 2">
            <a:extLst>
              <a:ext uri="{FF2B5EF4-FFF2-40B4-BE49-F238E27FC236}">
                <a16:creationId xmlns:a16="http://schemas.microsoft.com/office/drawing/2014/main" id="{2EC3C5B2-B19F-4424-A0E9-C305564D1DA1}"/>
              </a:ext>
            </a:extLst>
          </p:cNvPr>
          <p:cNvSpPr>
            <a:spLocks noGrp="1"/>
          </p:cNvSpPr>
          <p:nvPr>
            <p:ph idx="1"/>
          </p:nvPr>
        </p:nvSpPr>
        <p:spPr>
          <a:xfrm>
            <a:off x="676274" y="1272336"/>
            <a:ext cx="6592392" cy="643662"/>
          </a:xfrm>
        </p:spPr>
        <p:txBody>
          <a:bodyPr>
            <a:normAutofit/>
          </a:bodyPr>
          <a:lstStyle/>
          <a:p>
            <a:pPr marL="0" indent="0">
              <a:buNone/>
            </a:pPr>
            <a:r>
              <a:rPr lang="en-US" sz="3600" dirty="0"/>
              <a:t>Underground Utilities</a:t>
            </a:r>
          </a:p>
          <a:p>
            <a:pPr marL="0" indent="0">
              <a:buNone/>
            </a:pPr>
            <a:endParaRPr lang="en-US" sz="3600" dirty="0"/>
          </a:p>
          <a:p>
            <a:pPr marL="0" indent="0">
              <a:buNone/>
            </a:pPr>
            <a:endParaRPr lang="en-US" sz="3600" dirty="0"/>
          </a:p>
        </p:txBody>
      </p:sp>
      <p:sp>
        <p:nvSpPr>
          <p:cNvPr id="2" name="Title 1"/>
          <p:cNvSpPr>
            <a:spLocks noGrp="1"/>
          </p:cNvSpPr>
          <p:nvPr>
            <p:ph type="title"/>
          </p:nvPr>
        </p:nvSpPr>
        <p:spPr>
          <a:xfrm>
            <a:off x="838200" y="136525"/>
            <a:ext cx="10515600" cy="1325563"/>
          </a:xfrm>
        </p:spPr>
        <p:txBody>
          <a:bodyPr/>
          <a:lstStyle/>
          <a:p>
            <a:pPr algn="ctr"/>
            <a:r>
              <a:rPr lang="en-US" dirty="0">
                <a:latin typeface="Arial Black" panose="020B0A04020102020204" pitchFamily="34" charset="0"/>
              </a:rPr>
              <a:t>Hazard, Cause, Remedy</a:t>
            </a:r>
          </a:p>
        </p:txBody>
      </p:sp>
    </p:spTree>
    <p:extLst>
      <p:ext uri="{BB962C8B-B14F-4D97-AF65-F5344CB8AC3E}">
        <p14:creationId xmlns:p14="http://schemas.microsoft.com/office/powerpoint/2010/main" val="104412418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100FEF7-740A-4DC0-8167-1891D79B5640}"/>
              </a:ext>
            </a:extLst>
          </p:cNvPr>
          <p:cNvSpPr>
            <a:spLocks noGrp="1"/>
          </p:cNvSpPr>
          <p:nvPr>
            <p:ph type="sldNum" sz="quarter" idx="12"/>
          </p:nvPr>
        </p:nvSpPr>
        <p:spPr/>
        <p:txBody>
          <a:bodyPr/>
          <a:lstStyle/>
          <a:p>
            <a:fld id="{5E779C6D-2D3D-407B-ABDD-AB2C83943F7F}" type="slidenum">
              <a:rPr lang="en-US" smtClean="0"/>
              <a:t>65</a:t>
            </a:fld>
            <a:endParaRPr lang="en-US"/>
          </a:p>
        </p:txBody>
      </p:sp>
      <p:sp>
        <p:nvSpPr>
          <p:cNvPr id="6" name="TextBox 5">
            <a:extLst>
              <a:ext uri="{FF2B5EF4-FFF2-40B4-BE49-F238E27FC236}">
                <a16:creationId xmlns:a16="http://schemas.microsoft.com/office/drawing/2014/main" id="{2264C715-2D24-48A4-B114-C1B53D1322FA}"/>
              </a:ext>
            </a:extLst>
          </p:cNvPr>
          <p:cNvSpPr txBox="1"/>
          <p:nvPr/>
        </p:nvSpPr>
        <p:spPr>
          <a:xfrm>
            <a:off x="6506436" y="5567009"/>
            <a:ext cx="4847364" cy="369332"/>
          </a:xfrm>
          <a:prstGeom prst="rect">
            <a:avLst/>
          </a:prstGeom>
          <a:noFill/>
        </p:spPr>
        <p:txBody>
          <a:bodyPr wrap="square" rtlCol="0">
            <a:spAutoFit/>
          </a:bodyPr>
          <a:lstStyle/>
          <a:p>
            <a:r>
              <a:rPr lang="en-US" dirty="0"/>
              <a:t>This image courtesy of </a:t>
            </a:r>
            <a:r>
              <a:rPr lang="en-US" dirty="0">
                <a:hlinkClick r:id="rId3"/>
              </a:rPr>
              <a:t>MNOSHA</a:t>
            </a:r>
            <a:r>
              <a:rPr lang="en-US" dirty="0"/>
              <a:t>. </a:t>
            </a:r>
          </a:p>
        </p:txBody>
      </p:sp>
      <p:pic>
        <p:nvPicPr>
          <p:cNvPr id="5" name="Picture 4" descr="Excavation at a jobsite showing workers exiting a hole using a ladder. ">
            <a:extLst>
              <a:ext uri="{FF2B5EF4-FFF2-40B4-BE49-F238E27FC236}">
                <a16:creationId xmlns:a16="http://schemas.microsoft.com/office/drawing/2014/main" id="{09C0CFBF-9E7B-4F0F-B62F-79AA891B2DD5}"/>
              </a:ext>
            </a:extLst>
          </p:cNvPr>
          <p:cNvPicPr>
            <a:picLocks noChangeAspect="1"/>
          </p:cNvPicPr>
          <p:nvPr/>
        </p:nvPicPr>
        <p:blipFill>
          <a:blip r:embed="rId4"/>
          <a:stretch>
            <a:fillRect/>
          </a:stretch>
        </p:blipFill>
        <p:spPr>
          <a:xfrm>
            <a:off x="6298244" y="1896528"/>
            <a:ext cx="4847364" cy="3616879"/>
          </a:xfrm>
          <a:prstGeom prst="rect">
            <a:avLst/>
          </a:prstGeom>
        </p:spPr>
      </p:pic>
      <p:pic>
        <p:nvPicPr>
          <p:cNvPr id="10" name="Picture 9" descr="A hole with a platform and latter installed for access and egress.">
            <a:extLst>
              <a:ext uri="{FF2B5EF4-FFF2-40B4-BE49-F238E27FC236}">
                <a16:creationId xmlns:a16="http://schemas.microsoft.com/office/drawing/2014/main" id="{5D7894C0-D803-4DE7-955E-407DC31C23DD}"/>
              </a:ext>
            </a:extLst>
          </p:cNvPr>
          <p:cNvPicPr>
            <a:picLocks noChangeAspect="1"/>
          </p:cNvPicPr>
          <p:nvPr/>
        </p:nvPicPr>
        <p:blipFill>
          <a:blip r:embed="rId5"/>
          <a:stretch>
            <a:fillRect/>
          </a:stretch>
        </p:blipFill>
        <p:spPr>
          <a:xfrm>
            <a:off x="1004342" y="1982721"/>
            <a:ext cx="4889416" cy="4669941"/>
          </a:xfrm>
          <a:prstGeom prst="rect">
            <a:avLst/>
          </a:prstGeom>
        </p:spPr>
      </p:pic>
      <p:sp>
        <p:nvSpPr>
          <p:cNvPr id="11" name="Content Placeholder 2">
            <a:extLst>
              <a:ext uri="{FF2B5EF4-FFF2-40B4-BE49-F238E27FC236}">
                <a16:creationId xmlns:a16="http://schemas.microsoft.com/office/drawing/2014/main" id="{336A9477-24C2-4346-8CEB-8B40663DDF57}"/>
              </a:ext>
            </a:extLst>
          </p:cNvPr>
          <p:cNvSpPr>
            <a:spLocks noGrp="1"/>
          </p:cNvSpPr>
          <p:nvPr>
            <p:ph idx="1"/>
          </p:nvPr>
        </p:nvSpPr>
        <p:spPr>
          <a:xfrm>
            <a:off x="676274" y="1272336"/>
            <a:ext cx="6592392" cy="643662"/>
          </a:xfrm>
        </p:spPr>
        <p:txBody>
          <a:bodyPr>
            <a:normAutofit/>
          </a:bodyPr>
          <a:lstStyle/>
          <a:p>
            <a:pPr marL="0" indent="0">
              <a:buNone/>
            </a:pPr>
            <a:r>
              <a:rPr lang="en-US" sz="3600" dirty="0"/>
              <a:t>Access &amp; Egress</a:t>
            </a:r>
          </a:p>
          <a:p>
            <a:pPr marL="0" indent="0">
              <a:buNone/>
            </a:pPr>
            <a:endParaRPr lang="en-US" sz="3600" dirty="0"/>
          </a:p>
          <a:p>
            <a:pPr marL="0" indent="0">
              <a:buNone/>
            </a:pPr>
            <a:endParaRPr lang="en-US" sz="3600" dirty="0"/>
          </a:p>
        </p:txBody>
      </p:sp>
      <p:sp>
        <p:nvSpPr>
          <p:cNvPr id="2" name="Title 1"/>
          <p:cNvSpPr>
            <a:spLocks noGrp="1"/>
          </p:cNvSpPr>
          <p:nvPr>
            <p:ph type="title"/>
          </p:nvPr>
        </p:nvSpPr>
        <p:spPr>
          <a:xfrm>
            <a:off x="838200" y="136525"/>
            <a:ext cx="10515600" cy="1325563"/>
          </a:xfrm>
        </p:spPr>
        <p:txBody>
          <a:bodyPr/>
          <a:lstStyle/>
          <a:p>
            <a:pPr algn="ctr"/>
            <a:r>
              <a:rPr lang="en-US" dirty="0">
                <a:latin typeface="Arial Black" panose="020B0A04020102020204" pitchFamily="34" charset="0"/>
              </a:rPr>
              <a:t>Hazard, Cause, Remedy</a:t>
            </a:r>
          </a:p>
        </p:txBody>
      </p:sp>
    </p:spTree>
    <p:extLst>
      <p:ext uri="{BB962C8B-B14F-4D97-AF65-F5344CB8AC3E}">
        <p14:creationId xmlns:p14="http://schemas.microsoft.com/office/powerpoint/2010/main" val="111454507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E779C6D-2D3D-407B-ABDD-AB2C83943F7F}" type="slidenum">
              <a:rPr lang="en-US" smtClean="0"/>
              <a:t>66</a:t>
            </a:fld>
            <a:endParaRPr lang="en-US"/>
          </a:p>
        </p:txBody>
      </p:sp>
      <p:sp>
        <p:nvSpPr>
          <p:cNvPr id="10" name="TextBox 9">
            <a:extLst>
              <a:ext uri="{FF2B5EF4-FFF2-40B4-BE49-F238E27FC236}">
                <a16:creationId xmlns:a16="http://schemas.microsoft.com/office/drawing/2014/main" id="{6A1CA0DD-2362-48BE-A4E2-7EBC35512317}"/>
              </a:ext>
            </a:extLst>
          </p:cNvPr>
          <p:cNvSpPr txBox="1"/>
          <p:nvPr/>
        </p:nvSpPr>
        <p:spPr>
          <a:xfrm>
            <a:off x="9190421" y="3808209"/>
            <a:ext cx="2289921" cy="369332"/>
          </a:xfrm>
          <a:prstGeom prst="rect">
            <a:avLst/>
          </a:prstGeom>
          <a:noFill/>
        </p:spPr>
        <p:txBody>
          <a:bodyPr wrap="square" rtlCol="0">
            <a:spAutoFit/>
          </a:bodyPr>
          <a:lstStyle/>
          <a:p>
            <a:r>
              <a:rPr lang="en-US" dirty="0"/>
              <a:t>No sidewall protection </a:t>
            </a:r>
          </a:p>
        </p:txBody>
      </p:sp>
      <p:pic>
        <p:nvPicPr>
          <p:cNvPr id="5" name="Picture 4" descr="Excavation at a jobsite showing workers exiting a hole using a ladder. ">
            <a:extLst>
              <a:ext uri="{FF2B5EF4-FFF2-40B4-BE49-F238E27FC236}">
                <a16:creationId xmlns:a16="http://schemas.microsoft.com/office/drawing/2014/main" id="{09C0CFBF-9E7B-4F0F-B62F-79AA891B2DD5}"/>
              </a:ext>
            </a:extLst>
          </p:cNvPr>
          <p:cNvPicPr>
            <a:picLocks noChangeAspect="1"/>
          </p:cNvPicPr>
          <p:nvPr/>
        </p:nvPicPr>
        <p:blipFill>
          <a:blip r:embed="rId2"/>
          <a:stretch>
            <a:fillRect/>
          </a:stretch>
        </p:blipFill>
        <p:spPr>
          <a:xfrm>
            <a:off x="609600" y="671067"/>
            <a:ext cx="7292912" cy="5441634"/>
          </a:xfrm>
          <a:prstGeom prst="rect">
            <a:avLst/>
          </a:prstGeom>
        </p:spPr>
      </p:pic>
      <p:cxnSp>
        <p:nvCxnSpPr>
          <p:cNvPr id="9" name="Straight Arrow Connector 8" descr="An arrow pointing out there is no sidewall protection in an excavation. ">
            <a:extLst>
              <a:ext uri="{FF2B5EF4-FFF2-40B4-BE49-F238E27FC236}">
                <a16:creationId xmlns:a16="http://schemas.microsoft.com/office/drawing/2014/main" id="{F5890AF7-D5D9-4A95-BAB0-B11859149EA2}"/>
              </a:ext>
            </a:extLst>
          </p:cNvPr>
          <p:cNvCxnSpPr>
            <a:cxnSpLocks/>
          </p:cNvCxnSpPr>
          <p:nvPr/>
        </p:nvCxnSpPr>
        <p:spPr>
          <a:xfrm flipH="1">
            <a:off x="6186961" y="3992876"/>
            <a:ext cx="3003460" cy="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7" name="TextBox 6">
            <a:extLst>
              <a:ext uri="{FF2B5EF4-FFF2-40B4-BE49-F238E27FC236}">
                <a16:creationId xmlns:a16="http://schemas.microsoft.com/office/drawing/2014/main" id="{6A1CA0DD-2362-48BE-A4E2-7EBC35512317}"/>
              </a:ext>
            </a:extLst>
          </p:cNvPr>
          <p:cNvSpPr txBox="1"/>
          <p:nvPr/>
        </p:nvSpPr>
        <p:spPr>
          <a:xfrm>
            <a:off x="8191105" y="2614066"/>
            <a:ext cx="5477099" cy="369332"/>
          </a:xfrm>
          <a:prstGeom prst="rect">
            <a:avLst/>
          </a:prstGeom>
          <a:noFill/>
        </p:spPr>
        <p:txBody>
          <a:bodyPr wrap="square" rtlCol="0">
            <a:spAutoFit/>
          </a:bodyPr>
          <a:lstStyle/>
          <a:p>
            <a:r>
              <a:rPr lang="en-US" dirty="0"/>
              <a:t>Ladder not used as intended</a:t>
            </a:r>
          </a:p>
        </p:txBody>
      </p:sp>
      <p:cxnSp>
        <p:nvCxnSpPr>
          <p:cNvPr id="6" name="Straight Arrow Connector 5" descr="An arrow pointing out that a ladder is not being used as intended. (A step ladder used for access/egress leaning against a vertical surface.)">
            <a:extLst>
              <a:ext uri="{FF2B5EF4-FFF2-40B4-BE49-F238E27FC236}">
                <a16:creationId xmlns:a16="http://schemas.microsoft.com/office/drawing/2014/main" id="{F5890AF7-D5D9-4A95-BAB0-B11859149EA2}"/>
              </a:ext>
            </a:extLst>
          </p:cNvPr>
          <p:cNvCxnSpPr>
            <a:cxnSpLocks/>
          </p:cNvCxnSpPr>
          <p:nvPr/>
        </p:nvCxnSpPr>
        <p:spPr>
          <a:xfrm flipH="1" flipV="1">
            <a:off x="2768252" y="2091847"/>
            <a:ext cx="5422854" cy="706885"/>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11" name="Title 1">
            <a:extLst>
              <a:ext uri="{FF2B5EF4-FFF2-40B4-BE49-F238E27FC236}">
                <a16:creationId xmlns:a16="http://schemas.microsoft.com/office/drawing/2014/main" id="{3B1AAD6F-B39A-4057-A959-4D961E4D5F2E}"/>
              </a:ext>
            </a:extLst>
          </p:cNvPr>
          <p:cNvSpPr>
            <a:spLocks noGrp="1"/>
          </p:cNvSpPr>
          <p:nvPr>
            <p:ph type="title"/>
          </p:nvPr>
        </p:nvSpPr>
        <p:spPr>
          <a:xfrm>
            <a:off x="7993293" y="587179"/>
            <a:ext cx="4068567" cy="1187721"/>
          </a:xfrm>
        </p:spPr>
        <p:txBody>
          <a:bodyPr>
            <a:noAutofit/>
          </a:bodyPr>
          <a:lstStyle/>
          <a:p>
            <a:pPr algn="ctr"/>
            <a:r>
              <a:rPr lang="en-US" sz="3200" dirty="0">
                <a:latin typeface="Arial Black" panose="020B0A04020102020204" pitchFamily="34" charset="0"/>
              </a:rPr>
              <a:t>Hazard, Cause, Remedy</a:t>
            </a:r>
          </a:p>
        </p:txBody>
      </p:sp>
    </p:spTree>
    <p:extLst>
      <p:ext uri="{BB962C8B-B14F-4D97-AF65-F5344CB8AC3E}">
        <p14:creationId xmlns:p14="http://schemas.microsoft.com/office/powerpoint/2010/main" val="283726432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100FEF7-740A-4DC0-8167-1891D79B5640}"/>
              </a:ext>
            </a:extLst>
          </p:cNvPr>
          <p:cNvSpPr>
            <a:spLocks noGrp="1"/>
          </p:cNvSpPr>
          <p:nvPr>
            <p:ph type="sldNum" sz="quarter" idx="12"/>
          </p:nvPr>
        </p:nvSpPr>
        <p:spPr/>
        <p:txBody>
          <a:bodyPr/>
          <a:lstStyle/>
          <a:p>
            <a:fld id="{5E779C6D-2D3D-407B-ABDD-AB2C83943F7F}" type="slidenum">
              <a:rPr lang="en-US" smtClean="0"/>
              <a:t>67</a:t>
            </a:fld>
            <a:endParaRPr lang="en-US"/>
          </a:p>
        </p:txBody>
      </p:sp>
      <p:graphicFrame>
        <p:nvGraphicFramePr>
          <p:cNvPr id="7" name="Table 6">
            <a:extLst>
              <a:ext uri="{FF2B5EF4-FFF2-40B4-BE49-F238E27FC236}">
                <a16:creationId xmlns:a16="http://schemas.microsoft.com/office/drawing/2014/main" id="{668B782C-BCAD-42CB-AE24-B5993A180FCE}"/>
              </a:ext>
            </a:extLst>
          </p:cNvPr>
          <p:cNvGraphicFramePr>
            <a:graphicFrameLocks noGrp="1"/>
          </p:cNvGraphicFramePr>
          <p:nvPr>
            <p:extLst>
              <p:ext uri="{D42A27DB-BD31-4B8C-83A1-F6EECF244321}">
                <p14:modId xmlns:p14="http://schemas.microsoft.com/office/powerpoint/2010/main" val="3583757131"/>
              </p:ext>
            </p:extLst>
          </p:nvPr>
        </p:nvGraphicFramePr>
        <p:xfrm>
          <a:off x="1511215" y="2097635"/>
          <a:ext cx="9169569" cy="3657247"/>
        </p:xfrm>
        <a:graphic>
          <a:graphicData uri="http://schemas.openxmlformats.org/drawingml/2006/table">
            <a:tbl>
              <a:tblPr firstRow="1" bandRow="1">
                <a:tableStyleId>{073A0DAA-6AF3-43AB-8588-CEC1D06C72B9}</a:tableStyleId>
              </a:tblPr>
              <a:tblGrid>
                <a:gridCol w="3056523">
                  <a:extLst>
                    <a:ext uri="{9D8B030D-6E8A-4147-A177-3AD203B41FA5}">
                      <a16:colId xmlns:a16="http://schemas.microsoft.com/office/drawing/2014/main" val="2071702093"/>
                    </a:ext>
                  </a:extLst>
                </a:gridCol>
                <a:gridCol w="3056523">
                  <a:extLst>
                    <a:ext uri="{9D8B030D-6E8A-4147-A177-3AD203B41FA5}">
                      <a16:colId xmlns:a16="http://schemas.microsoft.com/office/drawing/2014/main" val="4288869066"/>
                    </a:ext>
                  </a:extLst>
                </a:gridCol>
                <a:gridCol w="3056523">
                  <a:extLst>
                    <a:ext uri="{9D8B030D-6E8A-4147-A177-3AD203B41FA5}">
                      <a16:colId xmlns:a16="http://schemas.microsoft.com/office/drawing/2014/main" val="364086323"/>
                    </a:ext>
                  </a:extLst>
                </a:gridCol>
              </a:tblGrid>
              <a:tr h="639727">
                <a:tc>
                  <a:txBody>
                    <a:bodyPr/>
                    <a:lstStyle/>
                    <a:p>
                      <a:r>
                        <a:rPr lang="en-US" sz="3200" dirty="0"/>
                        <a:t>Hazards</a:t>
                      </a:r>
                    </a:p>
                  </a:txBody>
                  <a:tcPr/>
                </a:tc>
                <a:tc>
                  <a:txBody>
                    <a:bodyPr/>
                    <a:lstStyle/>
                    <a:p>
                      <a:r>
                        <a:rPr lang="en-US" sz="3200" dirty="0"/>
                        <a:t>Causes</a:t>
                      </a:r>
                    </a:p>
                  </a:txBody>
                  <a:tcPr/>
                </a:tc>
                <a:tc>
                  <a:txBody>
                    <a:bodyPr/>
                    <a:lstStyle/>
                    <a:p>
                      <a:r>
                        <a:rPr lang="en-US" sz="3200" dirty="0"/>
                        <a:t>Remedies</a:t>
                      </a:r>
                    </a:p>
                  </a:txBody>
                  <a:tcPr/>
                </a:tc>
                <a:extLst>
                  <a:ext uri="{0D108BD9-81ED-4DB2-BD59-A6C34878D82A}">
                    <a16:rowId xmlns:a16="http://schemas.microsoft.com/office/drawing/2014/main" val="524374167"/>
                  </a:ext>
                </a:extLst>
              </a:tr>
              <a:tr h="2809328">
                <a:tc>
                  <a:txBody>
                    <a:bodyPr/>
                    <a:lstStyle/>
                    <a:p>
                      <a:r>
                        <a:rPr lang="en-US" sz="3200" dirty="0"/>
                        <a:t>Unable to evacuate, slip, trip, fall, collapse, contact with equipment</a:t>
                      </a:r>
                    </a:p>
                  </a:txBody>
                  <a:tcPr/>
                </a:tc>
                <a:tc>
                  <a:txBody>
                    <a:bodyPr/>
                    <a:lstStyle/>
                    <a:p>
                      <a:r>
                        <a:rPr lang="en-US" sz="3200" dirty="0"/>
                        <a:t>Nonexistent or poor means or setup</a:t>
                      </a:r>
                    </a:p>
                  </a:txBody>
                  <a:tcPr/>
                </a:tc>
                <a:tc>
                  <a:txBody>
                    <a:bodyPr/>
                    <a:lstStyle/>
                    <a:p>
                      <a:r>
                        <a:rPr lang="en-US" sz="3200" dirty="0"/>
                        <a:t>Ensure adequate quantity and integrity of equipment, separate vehicles and personnel</a:t>
                      </a:r>
                    </a:p>
                  </a:txBody>
                  <a:tcPr/>
                </a:tc>
                <a:extLst>
                  <a:ext uri="{0D108BD9-81ED-4DB2-BD59-A6C34878D82A}">
                    <a16:rowId xmlns:a16="http://schemas.microsoft.com/office/drawing/2014/main" val="1509940269"/>
                  </a:ext>
                </a:extLst>
              </a:tr>
            </a:tbl>
          </a:graphicData>
        </a:graphic>
      </p:graphicFrame>
      <p:sp>
        <p:nvSpPr>
          <p:cNvPr id="8" name="Content Placeholder 2">
            <a:extLst>
              <a:ext uri="{FF2B5EF4-FFF2-40B4-BE49-F238E27FC236}">
                <a16:creationId xmlns:a16="http://schemas.microsoft.com/office/drawing/2014/main" id="{79E0258C-7D4E-40C2-B6F8-D96C66F872F8}"/>
              </a:ext>
            </a:extLst>
          </p:cNvPr>
          <p:cNvSpPr>
            <a:spLocks noGrp="1"/>
          </p:cNvSpPr>
          <p:nvPr>
            <p:ph idx="1"/>
          </p:nvPr>
        </p:nvSpPr>
        <p:spPr>
          <a:xfrm>
            <a:off x="676274" y="1272336"/>
            <a:ext cx="6592392" cy="643662"/>
          </a:xfrm>
        </p:spPr>
        <p:txBody>
          <a:bodyPr>
            <a:normAutofit/>
          </a:bodyPr>
          <a:lstStyle/>
          <a:p>
            <a:pPr marL="0" indent="0">
              <a:buNone/>
            </a:pPr>
            <a:r>
              <a:rPr lang="en-US" sz="3600" dirty="0"/>
              <a:t>Access &amp; Egress</a:t>
            </a:r>
          </a:p>
          <a:p>
            <a:pPr marL="0" indent="0">
              <a:buNone/>
            </a:pPr>
            <a:endParaRPr lang="en-US" sz="3600" dirty="0"/>
          </a:p>
          <a:p>
            <a:pPr marL="0" indent="0">
              <a:buNone/>
            </a:pPr>
            <a:endParaRPr lang="en-US" sz="3600" dirty="0"/>
          </a:p>
        </p:txBody>
      </p:sp>
      <p:sp>
        <p:nvSpPr>
          <p:cNvPr id="2" name="Title 1"/>
          <p:cNvSpPr>
            <a:spLocks noGrp="1"/>
          </p:cNvSpPr>
          <p:nvPr>
            <p:ph type="title"/>
          </p:nvPr>
        </p:nvSpPr>
        <p:spPr>
          <a:xfrm>
            <a:off x="838200" y="136525"/>
            <a:ext cx="10515600" cy="1325563"/>
          </a:xfrm>
        </p:spPr>
        <p:txBody>
          <a:bodyPr/>
          <a:lstStyle/>
          <a:p>
            <a:pPr algn="ctr"/>
            <a:r>
              <a:rPr lang="en-US" dirty="0">
                <a:latin typeface="Arial Black" panose="020B0A04020102020204" pitchFamily="34" charset="0"/>
              </a:rPr>
              <a:t>Hazard, Cause, Remedy</a:t>
            </a:r>
          </a:p>
        </p:txBody>
      </p:sp>
    </p:spTree>
    <p:extLst>
      <p:ext uri="{BB962C8B-B14F-4D97-AF65-F5344CB8AC3E}">
        <p14:creationId xmlns:p14="http://schemas.microsoft.com/office/powerpoint/2010/main" val="191394673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100FEF7-740A-4DC0-8167-1891D79B5640}"/>
              </a:ext>
            </a:extLst>
          </p:cNvPr>
          <p:cNvSpPr>
            <a:spLocks noGrp="1"/>
          </p:cNvSpPr>
          <p:nvPr>
            <p:ph type="sldNum" sz="quarter" idx="12"/>
          </p:nvPr>
        </p:nvSpPr>
        <p:spPr/>
        <p:txBody>
          <a:bodyPr/>
          <a:lstStyle/>
          <a:p>
            <a:fld id="{5E779C6D-2D3D-407B-ABDD-AB2C83943F7F}" type="slidenum">
              <a:rPr lang="en-US" smtClean="0"/>
              <a:t>68</a:t>
            </a:fld>
            <a:endParaRPr lang="en-US"/>
          </a:p>
        </p:txBody>
      </p:sp>
      <p:sp>
        <p:nvSpPr>
          <p:cNvPr id="6" name="TextBox 5">
            <a:extLst>
              <a:ext uri="{FF2B5EF4-FFF2-40B4-BE49-F238E27FC236}">
                <a16:creationId xmlns:a16="http://schemas.microsoft.com/office/drawing/2014/main" id="{8C3E1016-4A54-42A6-8EE1-B3462882799C}"/>
              </a:ext>
            </a:extLst>
          </p:cNvPr>
          <p:cNvSpPr txBox="1"/>
          <p:nvPr/>
        </p:nvSpPr>
        <p:spPr>
          <a:xfrm>
            <a:off x="6897446" y="5757706"/>
            <a:ext cx="3262554" cy="369332"/>
          </a:xfrm>
          <a:prstGeom prst="rect">
            <a:avLst/>
          </a:prstGeom>
          <a:noFill/>
        </p:spPr>
        <p:txBody>
          <a:bodyPr wrap="square" rtlCol="0">
            <a:spAutoFit/>
          </a:bodyPr>
          <a:lstStyle/>
          <a:p>
            <a:r>
              <a:rPr lang="en-US" dirty="0"/>
              <a:t>This image courtesy of </a:t>
            </a:r>
            <a:r>
              <a:rPr lang="en-US" dirty="0">
                <a:hlinkClick r:id="rId3"/>
              </a:rPr>
              <a:t>OSHA</a:t>
            </a:r>
            <a:r>
              <a:rPr lang="en-US" dirty="0"/>
              <a:t>. </a:t>
            </a:r>
          </a:p>
        </p:txBody>
      </p:sp>
      <p:pic>
        <p:nvPicPr>
          <p:cNvPr id="7" name="Picture 6" descr="A photo showing various issues with a trench (Explained in detailed in the next slide).">
            <a:extLst>
              <a:ext uri="{FF2B5EF4-FFF2-40B4-BE49-F238E27FC236}">
                <a16:creationId xmlns:a16="http://schemas.microsoft.com/office/drawing/2014/main" id="{C2F43FC7-19BD-43B4-8415-CFE8DD5F3A3B}"/>
              </a:ext>
            </a:extLst>
          </p:cNvPr>
          <p:cNvPicPr>
            <a:picLocks noChangeAspect="1"/>
          </p:cNvPicPr>
          <p:nvPr/>
        </p:nvPicPr>
        <p:blipFill>
          <a:blip r:embed="rId4"/>
          <a:stretch>
            <a:fillRect/>
          </a:stretch>
        </p:blipFill>
        <p:spPr>
          <a:xfrm>
            <a:off x="6934578" y="2025106"/>
            <a:ext cx="2973943" cy="3768226"/>
          </a:xfrm>
          <a:prstGeom prst="rect">
            <a:avLst/>
          </a:prstGeom>
        </p:spPr>
      </p:pic>
      <p:pic>
        <p:nvPicPr>
          <p:cNvPr id="10" name="Picture 9" descr="A hardhat and high visibility safety vest. ">
            <a:extLst>
              <a:ext uri="{FF2B5EF4-FFF2-40B4-BE49-F238E27FC236}">
                <a16:creationId xmlns:a16="http://schemas.microsoft.com/office/drawing/2014/main" id="{33ED4E33-108E-4E6F-A4B7-805B378FABAE}"/>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40000"/>
                    </a14:imgEffect>
                  </a14:imgLayer>
                </a14:imgProps>
              </a:ext>
            </a:extLst>
          </a:blip>
          <a:srcRect t="12022" r="16868" b="13880"/>
          <a:stretch/>
        </p:blipFill>
        <p:spPr>
          <a:xfrm>
            <a:off x="1063054" y="2304242"/>
            <a:ext cx="4194370" cy="3953656"/>
          </a:xfrm>
          <a:prstGeom prst="rect">
            <a:avLst/>
          </a:prstGeom>
        </p:spPr>
      </p:pic>
      <p:sp>
        <p:nvSpPr>
          <p:cNvPr id="11" name="Content Placeholder 2">
            <a:extLst>
              <a:ext uri="{FF2B5EF4-FFF2-40B4-BE49-F238E27FC236}">
                <a16:creationId xmlns:a16="http://schemas.microsoft.com/office/drawing/2014/main" id="{99F1F342-5B98-49FB-853B-E5B986F5AD38}"/>
              </a:ext>
            </a:extLst>
          </p:cNvPr>
          <p:cNvSpPr>
            <a:spLocks noGrp="1"/>
          </p:cNvSpPr>
          <p:nvPr>
            <p:ph idx="1"/>
          </p:nvPr>
        </p:nvSpPr>
        <p:spPr>
          <a:xfrm>
            <a:off x="676274" y="1272336"/>
            <a:ext cx="6592392" cy="643662"/>
          </a:xfrm>
        </p:spPr>
        <p:txBody>
          <a:bodyPr>
            <a:normAutofit/>
          </a:bodyPr>
          <a:lstStyle/>
          <a:p>
            <a:pPr marL="0" indent="0">
              <a:buNone/>
            </a:pPr>
            <a:r>
              <a:rPr lang="en-US" sz="3600" dirty="0"/>
              <a:t>Vehicle &amp; Equipment</a:t>
            </a:r>
          </a:p>
          <a:p>
            <a:pPr marL="0" indent="0">
              <a:buNone/>
            </a:pPr>
            <a:endParaRPr lang="en-US" sz="3600" dirty="0"/>
          </a:p>
          <a:p>
            <a:pPr marL="0" indent="0">
              <a:buNone/>
            </a:pPr>
            <a:endParaRPr lang="en-US" sz="3600" dirty="0"/>
          </a:p>
        </p:txBody>
      </p:sp>
      <p:sp>
        <p:nvSpPr>
          <p:cNvPr id="2" name="Title 1"/>
          <p:cNvSpPr>
            <a:spLocks noGrp="1"/>
          </p:cNvSpPr>
          <p:nvPr>
            <p:ph type="title"/>
          </p:nvPr>
        </p:nvSpPr>
        <p:spPr>
          <a:xfrm>
            <a:off x="838200" y="136525"/>
            <a:ext cx="10515600" cy="1325563"/>
          </a:xfrm>
        </p:spPr>
        <p:txBody>
          <a:bodyPr/>
          <a:lstStyle/>
          <a:p>
            <a:pPr algn="ctr"/>
            <a:r>
              <a:rPr lang="en-US" dirty="0">
                <a:latin typeface="Arial Black" panose="020B0A04020102020204" pitchFamily="34" charset="0"/>
              </a:rPr>
              <a:t>Hazard, Cause, Remedy</a:t>
            </a:r>
          </a:p>
        </p:txBody>
      </p:sp>
    </p:spTree>
    <p:extLst>
      <p:ext uri="{BB962C8B-B14F-4D97-AF65-F5344CB8AC3E}">
        <p14:creationId xmlns:p14="http://schemas.microsoft.com/office/powerpoint/2010/main" val="290743153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E779C6D-2D3D-407B-ABDD-AB2C83943F7F}" type="slidenum">
              <a:rPr lang="en-US" smtClean="0"/>
              <a:t>69</a:t>
            </a:fld>
            <a:endParaRPr lang="en-US"/>
          </a:p>
        </p:txBody>
      </p:sp>
      <p:pic>
        <p:nvPicPr>
          <p:cNvPr id="5" name="Picture 4" descr="Enlarged photo showing various issues with a trench.">
            <a:extLst>
              <a:ext uri="{FF2B5EF4-FFF2-40B4-BE49-F238E27FC236}">
                <a16:creationId xmlns:a16="http://schemas.microsoft.com/office/drawing/2014/main" id="{C2F43FC7-19BD-43B4-8415-CFE8DD5F3A3B}"/>
              </a:ext>
            </a:extLst>
          </p:cNvPr>
          <p:cNvPicPr>
            <a:picLocks noChangeAspect="1"/>
          </p:cNvPicPr>
          <p:nvPr/>
        </p:nvPicPr>
        <p:blipFill>
          <a:blip r:embed="rId2"/>
          <a:stretch>
            <a:fillRect/>
          </a:stretch>
        </p:blipFill>
        <p:spPr>
          <a:xfrm>
            <a:off x="884507" y="382618"/>
            <a:ext cx="5002726" cy="6338858"/>
          </a:xfrm>
          <a:prstGeom prst="rect">
            <a:avLst/>
          </a:prstGeom>
        </p:spPr>
      </p:pic>
      <p:sp>
        <p:nvSpPr>
          <p:cNvPr id="10" name="TextBox 9">
            <a:extLst>
              <a:ext uri="{FF2B5EF4-FFF2-40B4-BE49-F238E27FC236}">
                <a16:creationId xmlns:a16="http://schemas.microsoft.com/office/drawing/2014/main" id="{6A1CA0DD-2362-48BE-A4E2-7EBC35512317}"/>
              </a:ext>
            </a:extLst>
          </p:cNvPr>
          <p:cNvSpPr txBox="1"/>
          <p:nvPr/>
        </p:nvSpPr>
        <p:spPr>
          <a:xfrm>
            <a:off x="7530484" y="5371685"/>
            <a:ext cx="2289921" cy="369332"/>
          </a:xfrm>
          <a:prstGeom prst="rect">
            <a:avLst/>
          </a:prstGeom>
          <a:noFill/>
        </p:spPr>
        <p:txBody>
          <a:bodyPr wrap="square" rtlCol="0">
            <a:spAutoFit/>
          </a:bodyPr>
          <a:lstStyle/>
          <a:p>
            <a:r>
              <a:rPr lang="en-US" dirty="0"/>
              <a:t>No sidewall protection </a:t>
            </a:r>
          </a:p>
        </p:txBody>
      </p:sp>
      <p:cxnSp>
        <p:nvCxnSpPr>
          <p:cNvPr id="9" name="Straight Arrow Connector 8" descr="An arrow pointing out there is no sidewall protection in a trench.">
            <a:extLst>
              <a:ext uri="{FF2B5EF4-FFF2-40B4-BE49-F238E27FC236}">
                <a16:creationId xmlns:a16="http://schemas.microsoft.com/office/drawing/2014/main" id="{F5890AF7-D5D9-4A95-BAB0-B11859149EA2}"/>
              </a:ext>
            </a:extLst>
          </p:cNvPr>
          <p:cNvCxnSpPr>
            <a:cxnSpLocks/>
          </p:cNvCxnSpPr>
          <p:nvPr/>
        </p:nvCxnSpPr>
        <p:spPr>
          <a:xfrm flipH="1">
            <a:off x="4527024" y="5556352"/>
            <a:ext cx="3003460" cy="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7" name="TextBox 6">
            <a:extLst>
              <a:ext uri="{FF2B5EF4-FFF2-40B4-BE49-F238E27FC236}">
                <a16:creationId xmlns:a16="http://schemas.microsoft.com/office/drawing/2014/main" id="{6A1CA0DD-2362-48BE-A4E2-7EBC35512317}"/>
              </a:ext>
            </a:extLst>
          </p:cNvPr>
          <p:cNvSpPr txBox="1"/>
          <p:nvPr/>
        </p:nvSpPr>
        <p:spPr>
          <a:xfrm>
            <a:off x="6222211" y="3032763"/>
            <a:ext cx="5477099" cy="646331"/>
          </a:xfrm>
          <a:prstGeom prst="rect">
            <a:avLst/>
          </a:prstGeom>
          <a:noFill/>
        </p:spPr>
        <p:txBody>
          <a:bodyPr wrap="square" rtlCol="0">
            <a:spAutoFit/>
          </a:bodyPr>
          <a:lstStyle/>
          <a:p>
            <a:r>
              <a:rPr lang="en-US" dirty="0"/>
              <a:t>Ladder not used as intended (looks like an extension ladder taken apart)</a:t>
            </a:r>
          </a:p>
        </p:txBody>
      </p:sp>
      <p:cxnSp>
        <p:nvCxnSpPr>
          <p:cNvPr id="6" name="Straight Arrow Connector 5" descr="An arrow pointing out a ladder is not used as intended. (An extension ladder taken apart.)">
            <a:extLst>
              <a:ext uri="{FF2B5EF4-FFF2-40B4-BE49-F238E27FC236}">
                <a16:creationId xmlns:a16="http://schemas.microsoft.com/office/drawing/2014/main" id="{F5890AF7-D5D9-4A95-BAB0-B11859149EA2}"/>
              </a:ext>
            </a:extLst>
          </p:cNvPr>
          <p:cNvCxnSpPr>
            <a:cxnSpLocks/>
          </p:cNvCxnSpPr>
          <p:nvPr/>
        </p:nvCxnSpPr>
        <p:spPr>
          <a:xfrm flipH="1">
            <a:off x="3218751" y="3217430"/>
            <a:ext cx="3003460" cy="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12" name="TextBox 11">
            <a:extLst>
              <a:ext uri="{FF2B5EF4-FFF2-40B4-BE49-F238E27FC236}">
                <a16:creationId xmlns:a16="http://schemas.microsoft.com/office/drawing/2014/main" id="{6A1CA0DD-2362-48BE-A4E2-7EBC35512317}"/>
              </a:ext>
            </a:extLst>
          </p:cNvPr>
          <p:cNvSpPr txBox="1"/>
          <p:nvPr/>
        </p:nvSpPr>
        <p:spPr>
          <a:xfrm>
            <a:off x="6162140" y="2047969"/>
            <a:ext cx="5477099" cy="369332"/>
          </a:xfrm>
          <a:prstGeom prst="rect">
            <a:avLst/>
          </a:prstGeom>
          <a:noFill/>
        </p:spPr>
        <p:txBody>
          <a:bodyPr wrap="square" rtlCol="0">
            <a:spAutoFit/>
          </a:bodyPr>
          <a:lstStyle/>
          <a:p>
            <a:r>
              <a:rPr lang="en-US" dirty="0"/>
              <a:t>Spoils are too close to the trenches edge</a:t>
            </a:r>
          </a:p>
        </p:txBody>
      </p:sp>
      <p:cxnSp>
        <p:nvCxnSpPr>
          <p:cNvPr id="11" name="Straight Arrow Connector 10" descr="An arrow pointing out spoils are too close to the edge of a trench.">
            <a:extLst>
              <a:ext uri="{FF2B5EF4-FFF2-40B4-BE49-F238E27FC236}">
                <a16:creationId xmlns:a16="http://schemas.microsoft.com/office/drawing/2014/main" id="{F5890AF7-D5D9-4A95-BAB0-B11859149EA2}"/>
              </a:ext>
            </a:extLst>
          </p:cNvPr>
          <p:cNvCxnSpPr>
            <a:cxnSpLocks/>
          </p:cNvCxnSpPr>
          <p:nvPr/>
        </p:nvCxnSpPr>
        <p:spPr>
          <a:xfrm flipH="1" flipV="1">
            <a:off x="2856557" y="1958943"/>
            <a:ext cx="3239443" cy="29325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13" name="Title 1">
            <a:extLst>
              <a:ext uri="{FF2B5EF4-FFF2-40B4-BE49-F238E27FC236}">
                <a16:creationId xmlns:a16="http://schemas.microsoft.com/office/drawing/2014/main" id="{B02645AB-2294-4BAC-8414-43077F532FDD}"/>
              </a:ext>
            </a:extLst>
          </p:cNvPr>
          <p:cNvSpPr>
            <a:spLocks noGrp="1"/>
          </p:cNvSpPr>
          <p:nvPr>
            <p:ph type="title"/>
          </p:nvPr>
        </p:nvSpPr>
        <p:spPr>
          <a:xfrm>
            <a:off x="6096000" y="382618"/>
            <a:ext cx="5486400" cy="1431895"/>
          </a:xfrm>
        </p:spPr>
        <p:txBody>
          <a:bodyPr>
            <a:noAutofit/>
          </a:bodyPr>
          <a:lstStyle/>
          <a:p>
            <a:pPr algn="ctr"/>
            <a:r>
              <a:rPr lang="en-US" sz="4800" dirty="0">
                <a:latin typeface="Arial Black" panose="020B0A04020102020204" pitchFamily="34" charset="0"/>
              </a:rPr>
              <a:t>Hazard, Cause, Remedy</a:t>
            </a:r>
          </a:p>
        </p:txBody>
      </p:sp>
    </p:spTree>
    <p:extLst>
      <p:ext uri="{BB962C8B-B14F-4D97-AF65-F5344CB8AC3E}">
        <p14:creationId xmlns:p14="http://schemas.microsoft.com/office/powerpoint/2010/main" val="7248604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Black" panose="020B0A04020102020204" pitchFamily="34" charset="0"/>
              </a:rPr>
              <a:t>Let’s Test Our Knowledge</a:t>
            </a:r>
          </a:p>
        </p:txBody>
      </p:sp>
      <p:sp>
        <p:nvSpPr>
          <p:cNvPr id="3" name="Content Placeholder 2"/>
          <p:cNvSpPr>
            <a:spLocks noGrp="1"/>
          </p:cNvSpPr>
          <p:nvPr>
            <p:ph idx="1"/>
          </p:nvPr>
        </p:nvSpPr>
        <p:spPr/>
        <p:txBody>
          <a:bodyPr/>
          <a:lstStyle/>
          <a:p>
            <a:r>
              <a:rPr lang="en-US" dirty="0"/>
              <a:t>Pre-class Quiz</a:t>
            </a:r>
          </a:p>
        </p:txBody>
      </p:sp>
      <p:sp>
        <p:nvSpPr>
          <p:cNvPr id="4" name="Slide Number Placeholder 3"/>
          <p:cNvSpPr>
            <a:spLocks noGrp="1"/>
          </p:cNvSpPr>
          <p:nvPr>
            <p:ph type="sldNum" sz="quarter" idx="12"/>
          </p:nvPr>
        </p:nvSpPr>
        <p:spPr/>
        <p:txBody>
          <a:bodyPr/>
          <a:lstStyle/>
          <a:p>
            <a:fld id="{5E779C6D-2D3D-407B-ABDD-AB2C83943F7F}" type="slidenum">
              <a:rPr lang="en-US" smtClean="0"/>
              <a:t>7</a:t>
            </a:fld>
            <a:endParaRPr lang="en-US"/>
          </a:p>
        </p:txBody>
      </p:sp>
    </p:spTree>
    <p:extLst>
      <p:ext uri="{BB962C8B-B14F-4D97-AF65-F5344CB8AC3E}">
        <p14:creationId xmlns:p14="http://schemas.microsoft.com/office/powerpoint/2010/main" val="269273505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100FEF7-740A-4DC0-8167-1891D79B5640}"/>
              </a:ext>
            </a:extLst>
          </p:cNvPr>
          <p:cNvSpPr>
            <a:spLocks noGrp="1"/>
          </p:cNvSpPr>
          <p:nvPr>
            <p:ph type="sldNum" sz="quarter" idx="12"/>
          </p:nvPr>
        </p:nvSpPr>
        <p:spPr/>
        <p:txBody>
          <a:bodyPr/>
          <a:lstStyle/>
          <a:p>
            <a:fld id="{5E779C6D-2D3D-407B-ABDD-AB2C83943F7F}" type="slidenum">
              <a:rPr lang="en-US" smtClean="0"/>
              <a:t>70</a:t>
            </a:fld>
            <a:endParaRPr lang="en-US"/>
          </a:p>
        </p:txBody>
      </p:sp>
      <p:graphicFrame>
        <p:nvGraphicFramePr>
          <p:cNvPr id="8" name="Table 7">
            <a:extLst>
              <a:ext uri="{FF2B5EF4-FFF2-40B4-BE49-F238E27FC236}">
                <a16:creationId xmlns:a16="http://schemas.microsoft.com/office/drawing/2014/main" id="{0595D136-564A-48E4-9DA2-7D549F972EC0}"/>
              </a:ext>
            </a:extLst>
          </p:cNvPr>
          <p:cNvGraphicFramePr>
            <a:graphicFrameLocks noGrp="1"/>
          </p:cNvGraphicFramePr>
          <p:nvPr>
            <p:extLst>
              <p:ext uri="{D42A27DB-BD31-4B8C-83A1-F6EECF244321}">
                <p14:modId xmlns:p14="http://schemas.microsoft.com/office/powerpoint/2010/main" val="1923894580"/>
              </p:ext>
            </p:extLst>
          </p:nvPr>
        </p:nvGraphicFramePr>
        <p:xfrm>
          <a:off x="1433089" y="2064734"/>
          <a:ext cx="9600003" cy="3421668"/>
        </p:xfrm>
        <a:graphic>
          <a:graphicData uri="http://schemas.openxmlformats.org/drawingml/2006/table">
            <a:tbl>
              <a:tblPr firstRow="1" bandRow="1">
                <a:tableStyleId>{073A0DAA-6AF3-43AB-8588-CEC1D06C72B9}</a:tableStyleId>
              </a:tblPr>
              <a:tblGrid>
                <a:gridCol w="3200001">
                  <a:extLst>
                    <a:ext uri="{9D8B030D-6E8A-4147-A177-3AD203B41FA5}">
                      <a16:colId xmlns:a16="http://schemas.microsoft.com/office/drawing/2014/main" val="2071702093"/>
                    </a:ext>
                  </a:extLst>
                </a:gridCol>
                <a:gridCol w="3200001">
                  <a:extLst>
                    <a:ext uri="{9D8B030D-6E8A-4147-A177-3AD203B41FA5}">
                      <a16:colId xmlns:a16="http://schemas.microsoft.com/office/drawing/2014/main" val="4288869066"/>
                    </a:ext>
                  </a:extLst>
                </a:gridCol>
                <a:gridCol w="3200001">
                  <a:extLst>
                    <a:ext uri="{9D8B030D-6E8A-4147-A177-3AD203B41FA5}">
                      <a16:colId xmlns:a16="http://schemas.microsoft.com/office/drawing/2014/main" val="364086323"/>
                    </a:ext>
                  </a:extLst>
                </a:gridCol>
              </a:tblGrid>
              <a:tr h="623209">
                <a:tc>
                  <a:txBody>
                    <a:bodyPr/>
                    <a:lstStyle/>
                    <a:p>
                      <a:r>
                        <a:rPr lang="en-US" sz="2400" dirty="0"/>
                        <a:t>Hazards</a:t>
                      </a:r>
                    </a:p>
                  </a:txBody>
                  <a:tcPr/>
                </a:tc>
                <a:tc>
                  <a:txBody>
                    <a:bodyPr/>
                    <a:lstStyle/>
                    <a:p>
                      <a:r>
                        <a:rPr lang="en-US" sz="2400" dirty="0"/>
                        <a:t>Causes</a:t>
                      </a:r>
                    </a:p>
                  </a:txBody>
                  <a:tcPr/>
                </a:tc>
                <a:tc>
                  <a:txBody>
                    <a:bodyPr/>
                    <a:lstStyle/>
                    <a:p>
                      <a:r>
                        <a:rPr lang="en-US" sz="2400" dirty="0"/>
                        <a:t>Remedies</a:t>
                      </a:r>
                    </a:p>
                  </a:txBody>
                  <a:tcPr/>
                </a:tc>
                <a:extLst>
                  <a:ext uri="{0D108BD9-81ED-4DB2-BD59-A6C34878D82A}">
                    <a16:rowId xmlns:a16="http://schemas.microsoft.com/office/drawing/2014/main" val="524374167"/>
                  </a:ext>
                </a:extLst>
              </a:tr>
              <a:tr h="2798459">
                <a:tc>
                  <a:txBody>
                    <a:bodyPr/>
                    <a:lstStyle/>
                    <a:p>
                      <a:r>
                        <a:rPr lang="en-US" sz="2400" dirty="0"/>
                        <a:t>Vehicle entry, struck-by load or equipment</a:t>
                      </a:r>
                    </a:p>
                  </a:txBody>
                  <a:tcPr/>
                </a:tc>
                <a:tc>
                  <a:txBody>
                    <a:bodyPr/>
                    <a:lstStyle/>
                    <a:p>
                      <a:r>
                        <a:rPr lang="en-US" sz="2400" dirty="0"/>
                        <a:t>Insufficient warning &amp; barriers, personnel within working area of equipment</a:t>
                      </a:r>
                    </a:p>
                  </a:txBody>
                  <a:tcPr/>
                </a:tc>
                <a:tc>
                  <a:txBody>
                    <a:bodyPr/>
                    <a:lstStyle/>
                    <a:p>
                      <a:r>
                        <a:rPr lang="en-US" sz="2400" dirty="0"/>
                        <a:t>Designate and mark vehicle routes, establish restricted access zones for pedestrians</a:t>
                      </a:r>
                    </a:p>
                  </a:txBody>
                  <a:tcPr/>
                </a:tc>
                <a:extLst>
                  <a:ext uri="{0D108BD9-81ED-4DB2-BD59-A6C34878D82A}">
                    <a16:rowId xmlns:a16="http://schemas.microsoft.com/office/drawing/2014/main" val="1509940269"/>
                  </a:ext>
                </a:extLst>
              </a:tr>
            </a:tbl>
          </a:graphicData>
        </a:graphic>
      </p:graphicFrame>
      <p:sp>
        <p:nvSpPr>
          <p:cNvPr id="9" name="Content Placeholder 2">
            <a:extLst>
              <a:ext uri="{FF2B5EF4-FFF2-40B4-BE49-F238E27FC236}">
                <a16:creationId xmlns:a16="http://schemas.microsoft.com/office/drawing/2014/main" id="{A8D2E7B6-E8B1-4EC1-BA1B-5617AF9C2EC0}"/>
              </a:ext>
            </a:extLst>
          </p:cNvPr>
          <p:cNvSpPr>
            <a:spLocks noGrp="1"/>
          </p:cNvSpPr>
          <p:nvPr>
            <p:ph idx="1"/>
          </p:nvPr>
        </p:nvSpPr>
        <p:spPr>
          <a:xfrm>
            <a:off x="676274" y="1272336"/>
            <a:ext cx="6592392" cy="643662"/>
          </a:xfrm>
        </p:spPr>
        <p:txBody>
          <a:bodyPr>
            <a:normAutofit/>
          </a:bodyPr>
          <a:lstStyle/>
          <a:p>
            <a:pPr marL="0" indent="0">
              <a:buNone/>
            </a:pPr>
            <a:r>
              <a:rPr lang="en-US" sz="3600" dirty="0"/>
              <a:t>Vehicle &amp; Equipment</a:t>
            </a:r>
          </a:p>
          <a:p>
            <a:pPr marL="0" indent="0">
              <a:buNone/>
            </a:pPr>
            <a:endParaRPr lang="en-US" sz="3600" dirty="0"/>
          </a:p>
          <a:p>
            <a:pPr marL="0" indent="0">
              <a:buNone/>
            </a:pPr>
            <a:endParaRPr lang="en-US" sz="3600" dirty="0"/>
          </a:p>
        </p:txBody>
      </p:sp>
      <p:sp>
        <p:nvSpPr>
          <p:cNvPr id="2" name="Title 1"/>
          <p:cNvSpPr>
            <a:spLocks noGrp="1"/>
          </p:cNvSpPr>
          <p:nvPr>
            <p:ph type="title"/>
          </p:nvPr>
        </p:nvSpPr>
        <p:spPr>
          <a:xfrm>
            <a:off x="838200" y="136525"/>
            <a:ext cx="10515600" cy="1325563"/>
          </a:xfrm>
        </p:spPr>
        <p:txBody>
          <a:bodyPr/>
          <a:lstStyle/>
          <a:p>
            <a:pPr algn="ctr"/>
            <a:r>
              <a:rPr lang="en-US" dirty="0">
                <a:latin typeface="Arial Black" panose="020B0A04020102020204" pitchFamily="34" charset="0"/>
              </a:rPr>
              <a:t>Hazard, Cause, Remedy</a:t>
            </a:r>
          </a:p>
        </p:txBody>
      </p:sp>
    </p:spTree>
    <p:extLst>
      <p:ext uri="{BB962C8B-B14F-4D97-AF65-F5344CB8AC3E}">
        <p14:creationId xmlns:p14="http://schemas.microsoft.com/office/powerpoint/2010/main" val="276319105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100FEF7-740A-4DC0-8167-1891D79B5640}"/>
              </a:ext>
            </a:extLst>
          </p:cNvPr>
          <p:cNvSpPr>
            <a:spLocks noGrp="1"/>
          </p:cNvSpPr>
          <p:nvPr>
            <p:ph type="sldNum" sz="quarter" idx="12"/>
          </p:nvPr>
        </p:nvSpPr>
        <p:spPr/>
        <p:txBody>
          <a:bodyPr/>
          <a:lstStyle/>
          <a:p>
            <a:fld id="{5E779C6D-2D3D-407B-ABDD-AB2C83943F7F}" type="slidenum">
              <a:rPr lang="en-US" smtClean="0"/>
              <a:t>71</a:t>
            </a:fld>
            <a:endParaRPr lang="en-US"/>
          </a:p>
        </p:txBody>
      </p:sp>
      <p:sp>
        <p:nvSpPr>
          <p:cNvPr id="11" name="TextBox 10">
            <a:extLst>
              <a:ext uri="{FF2B5EF4-FFF2-40B4-BE49-F238E27FC236}">
                <a16:creationId xmlns:a16="http://schemas.microsoft.com/office/drawing/2014/main" id="{6D878296-EC85-4EC3-BABA-8C62AF04CA70}"/>
              </a:ext>
            </a:extLst>
          </p:cNvPr>
          <p:cNvSpPr txBox="1"/>
          <p:nvPr/>
        </p:nvSpPr>
        <p:spPr>
          <a:xfrm>
            <a:off x="7803629" y="5190078"/>
            <a:ext cx="4793521" cy="230832"/>
          </a:xfrm>
          <a:prstGeom prst="rect">
            <a:avLst/>
          </a:prstGeom>
          <a:noFill/>
        </p:spPr>
        <p:txBody>
          <a:bodyPr wrap="square" rtlCol="0">
            <a:spAutoFit/>
          </a:bodyPr>
          <a:lstStyle/>
          <a:p>
            <a:r>
              <a:rPr lang="en-US" sz="900" dirty="0"/>
              <a:t>This image courtesy of creative commons.</a:t>
            </a:r>
          </a:p>
        </p:txBody>
      </p:sp>
      <p:sp>
        <p:nvSpPr>
          <p:cNvPr id="10" name="TextBox 9">
            <a:extLst>
              <a:ext uri="{FF2B5EF4-FFF2-40B4-BE49-F238E27FC236}">
                <a16:creationId xmlns:a16="http://schemas.microsoft.com/office/drawing/2014/main" id="{5924CD46-D953-42B0-830F-8C316048FE32}"/>
              </a:ext>
            </a:extLst>
          </p:cNvPr>
          <p:cNvSpPr txBox="1"/>
          <p:nvPr/>
        </p:nvSpPr>
        <p:spPr>
          <a:xfrm>
            <a:off x="7803629" y="4959246"/>
            <a:ext cx="3810000" cy="230832"/>
          </a:xfrm>
          <a:prstGeom prst="rect">
            <a:avLst/>
          </a:prstGeom>
          <a:noFill/>
        </p:spPr>
        <p:txBody>
          <a:bodyPr wrap="square" rtlCol="0">
            <a:spAutoFit/>
          </a:bodyPr>
          <a:lstStyle/>
          <a:p>
            <a:r>
              <a:rPr lang="en-US" sz="900" dirty="0">
                <a:hlinkClick r:id="rId3" tooltip="https://biology.stackexchange.com/questions/21939/ebola-cleaning-of-protective-suit"/>
              </a:rPr>
              <a:t>This Photo</a:t>
            </a:r>
            <a:r>
              <a:rPr lang="en-US" sz="900" dirty="0"/>
              <a:t> by Unknown Author is licensed under </a:t>
            </a:r>
            <a:r>
              <a:rPr lang="en-US" sz="900" dirty="0">
                <a:hlinkClick r:id="rId4" tooltip="https://creativecommons.org/licenses/by-sa/3.0/"/>
              </a:rPr>
              <a:t>CC BY-SA</a:t>
            </a:r>
            <a:endParaRPr lang="en-US" sz="900" dirty="0"/>
          </a:p>
        </p:txBody>
      </p:sp>
      <p:pic>
        <p:nvPicPr>
          <p:cNvPr id="9" name="Picture 8" descr="A picture of a full face respirator.">
            <a:extLst>
              <a:ext uri="{FF2B5EF4-FFF2-40B4-BE49-F238E27FC236}">
                <a16:creationId xmlns:a16="http://schemas.microsoft.com/office/drawing/2014/main" id="{529B5C1A-9AD3-4EAB-BB57-4A3EB5747C95}"/>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7204023" y="1149246"/>
            <a:ext cx="3810000" cy="3810000"/>
          </a:xfrm>
          <a:prstGeom prst="rect">
            <a:avLst/>
          </a:prstGeom>
        </p:spPr>
      </p:pic>
      <p:sp>
        <p:nvSpPr>
          <p:cNvPr id="3" name="Content Placeholder 2"/>
          <p:cNvSpPr>
            <a:spLocks noGrp="1"/>
          </p:cNvSpPr>
          <p:nvPr>
            <p:ph idx="1"/>
          </p:nvPr>
        </p:nvSpPr>
        <p:spPr>
          <a:xfrm>
            <a:off x="838199" y="1951173"/>
            <a:ext cx="6701853" cy="4351338"/>
          </a:xfrm>
        </p:spPr>
        <p:txBody>
          <a:bodyPr>
            <a:normAutofit/>
          </a:bodyPr>
          <a:lstStyle/>
          <a:p>
            <a:pPr marL="0" indent="0">
              <a:buNone/>
            </a:pPr>
            <a:r>
              <a:rPr lang="en-US" sz="3600" dirty="0"/>
              <a:t>Hazardous atmosphere:</a:t>
            </a:r>
          </a:p>
          <a:p>
            <a:pPr marL="0" indent="0">
              <a:buNone/>
            </a:pPr>
            <a:endParaRPr lang="en-US" sz="3600" dirty="0"/>
          </a:p>
          <a:p>
            <a:pPr marL="457200" lvl="1" indent="0">
              <a:buNone/>
            </a:pPr>
            <a:r>
              <a:rPr lang="en-US" sz="3200" i="1" dirty="0">
                <a:ea typeface="Tahoma" panose="020B0604030504040204" pitchFamily="34" charset="0"/>
              </a:rPr>
              <a:t>an atmosphere which by reason of being explosive, flammable, poisonous, corrosive, oxidizing, irritating, oxygen deficient, toxic, or otherwise harmful, may cause death, illness, or injury</a:t>
            </a:r>
            <a:endParaRPr lang="en-US" altLang="en-US" sz="3200" i="1" dirty="0">
              <a:ea typeface="Tahoma" panose="020B0604030504040204" pitchFamily="34" charset="0"/>
              <a:cs typeface="Tahoma" panose="020B0604030504040204" pitchFamily="34" charset="0"/>
            </a:endParaRPr>
          </a:p>
        </p:txBody>
      </p:sp>
      <p:sp>
        <p:nvSpPr>
          <p:cNvPr id="2" name="Title 1"/>
          <p:cNvSpPr>
            <a:spLocks noGrp="1"/>
          </p:cNvSpPr>
          <p:nvPr>
            <p:ph type="title"/>
          </p:nvPr>
        </p:nvSpPr>
        <p:spPr>
          <a:xfrm>
            <a:off x="838200" y="136525"/>
            <a:ext cx="10515600" cy="1325563"/>
          </a:xfrm>
        </p:spPr>
        <p:txBody>
          <a:bodyPr/>
          <a:lstStyle/>
          <a:p>
            <a:pPr algn="ctr"/>
            <a:r>
              <a:rPr lang="en-US" dirty="0">
                <a:latin typeface="Arial Black" panose="020B0A04020102020204" pitchFamily="34" charset="0"/>
              </a:rPr>
              <a:t>Definition</a:t>
            </a:r>
          </a:p>
        </p:txBody>
      </p:sp>
    </p:spTree>
    <p:extLst>
      <p:ext uri="{BB962C8B-B14F-4D97-AF65-F5344CB8AC3E}">
        <p14:creationId xmlns:p14="http://schemas.microsoft.com/office/powerpoint/2010/main" val="140393780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100FEF7-740A-4DC0-8167-1891D79B5640}"/>
              </a:ext>
            </a:extLst>
          </p:cNvPr>
          <p:cNvSpPr>
            <a:spLocks noGrp="1"/>
          </p:cNvSpPr>
          <p:nvPr>
            <p:ph type="sldNum" sz="quarter" idx="12"/>
          </p:nvPr>
        </p:nvSpPr>
        <p:spPr/>
        <p:txBody>
          <a:bodyPr/>
          <a:lstStyle/>
          <a:p>
            <a:fld id="{5E779C6D-2D3D-407B-ABDD-AB2C83943F7F}" type="slidenum">
              <a:rPr lang="en-US" smtClean="0"/>
              <a:t>72</a:t>
            </a:fld>
            <a:endParaRPr lang="en-US"/>
          </a:p>
        </p:txBody>
      </p:sp>
      <p:sp>
        <p:nvSpPr>
          <p:cNvPr id="6" name="TextBox 5">
            <a:extLst>
              <a:ext uri="{FF2B5EF4-FFF2-40B4-BE49-F238E27FC236}">
                <a16:creationId xmlns:a16="http://schemas.microsoft.com/office/drawing/2014/main" id="{96416949-0170-47ED-801F-0F93637F2005}"/>
              </a:ext>
            </a:extLst>
          </p:cNvPr>
          <p:cNvSpPr txBox="1"/>
          <p:nvPr/>
        </p:nvSpPr>
        <p:spPr>
          <a:xfrm>
            <a:off x="6394941" y="5622477"/>
            <a:ext cx="3403605" cy="369332"/>
          </a:xfrm>
          <a:prstGeom prst="rect">
            <a:avLst/>
          </a:prstGeom>
          <a:noFill/>
        </p:spPr>
        <p:txBody>
          <a:bodyPr wrap="square" rtlCol="0">
            <a:spAutoFit/>
          </a:bodyPr>
          <a:lstStyle/>
          <a:p>
            <a:r>
              <a:rPr lang="en-US" dirty="0"/>
              <a:t>This image courtesy of </a:t>
            </a:r>
            <a:r>
              <a:rPr lang="en-US" dirty="0">
                <a:hlinkClick r:id="rId3"/>
              </a:rPr>
              <a:t>CPWR</a:t>
            </a:r>
            <a:r>
              <a:rPr lang="en-US" dirty="0"/>
              <a:t>. </a:t>
            </a:r>
          </a:p>
        </p:txBody>
      </p:sp>
      <p:pic>
        <p:nvPicPr>
          <p:cNvPr id="5" name="Picture 4" descr="Firefighters working in and around a trench.">
            <a:extLst>
              <a:ext uri="{FF2B5EF4-FFF2-40B4-BE49-F238E27FC236}">
                <a16:creationId xmlns:a16="http://schemas.microsoft.com/office/drawing/2014/main" id="{B9F9B116-A9B3-499C-85F7-9D005429492C}"/>
              </a:ext>
            </a:extLst>
          </p:cNvPr>
          <p:cNvPicPr>
            <a:picLocks noChangeAspect="1"/>
          </p:cNvPicPr>
          <p:nvPr/>
        </p:nvPicPr>
        <p:blipFill rotWithShape="1">
          <a:blip r:embed="rId4"/>
          <a:srcRect l="21596"/>
          <a:stretch/>
        </p:blipFill>
        <p:spPr>
          <a:xfrm>
            <a:off x="5501390" y="2261391"/>
            <a:ext cx="5270443" cy="3361086"/>
          </a:xfrm>
          <a:prstGeom prst="rect">
            <a:avLst/>
          </a:prstGeom>
        </p:spPr>
      </p:pic>
      <p:pic>
        <p:nvPicPr>
          <p:cNvPr id="8" name="Picture 7" descr="An equipment case labeled &quot;Bacharach&quot;. ">
            <a:extLst>
              <a:ext uri="{FF2B5EF4-FFF2-40B4-BE49-F238E27FC236}">
                <a16:creationId xmlns:a16="http://schemas.microsoft.com/office/drawing/2014/main" id="{92B8E92D-548E-4A01-BCC6-4D1CA09DA405}"/>
              </a:ext>
            </a:extLst>
          </p:cNvPr>
          <p:cNvPicPr>
            <a:picLocks noChangeAspect="1"/>
          </p:cNvPicPr>
          <p:nvPr/>
        </p:nvPicPr>
        <p:blipFill rotWithShape="1">
          <a:blip r:embed="rId5"/>
          <a:srcRect l="1745" t="14107" r="7988"/>
          <a:stretch/>
        </p:blipFill>
        <p:spPr>
          <a:xfrm>
            <a:off x="1063052" y="2171980"/>
            <a:ext cx="3284095" cy="4184370"/>
          </a:xfrm>
          <a:prstGeom prst="rect">
            <a:avLst/>
          </a:prstGeom>
        </p:spPr>
      </p:pic>
      <p:sp>
        <p:nvSpPr>
          <p:cNvPr id="9" name="Content Placeholder 2">
            <a:extLst>
              <a:ext uri="{FF2B5EF4-FFF2-40B4-BE49-F238E27FC236}">
                <a16:creationId xmlns:a16="http://schemas.microsoft.com/office/drawing/2014/main" id="{F00D9053-B84B-427C-B936-2AA76F183FC9}"/>
              </a:ext>
            </a:extLst>
          </p:cNvPr>
          <p:cNvSpPr>
            <a:spLocks noGrp="1"/>
          </p:cNvSpPr>
          <p:nvPr>
            <p:ph idx="1"/>
          </p:nvPr>
        </p:nvSpPr>
        <p:spPr>
          <a:xfrm>
            <a:off x="676274" y="1272336"/>
            <a:ext cx="6592392" cy="643662"/>
          </a:xfrm>
        </p:spPr>
        <p:txBody>
          <a:bodyPr>
            <a:normAutofit/>
          </a:bodyPr>
          <a:lstStyle/>
          <a:p>
            <a:pPr marL="0" indent="0">
              <a:buNone/>
            </a:pPr>
            <a:r>
              <a:rPr lang="en-US" sz="3600" dirty="0"/>
              <a:t>Hazardous Atmosphere</a:t>
            </a:r>
          </a:p>
          <a:p>
            <a:pPr marL="0" indent="0">
              <a:buNone/>
            </a:pPr>
            <a:endParaRPr lang="en-US" sz="3600" dirty="0"/>
          </a:p>
          <a:p>
            <a:pPr marL="0" indent="0">
              <a:buNone/>
            </a:pPr>
            <a:endParaRPr lang="en-US" sz="3600" dirty="0"/>
          </a:p>
        </p:txBody>
      </p:sp>
      <p:sp>
        <p:nvSpPr>
          <p:cNvPr id="2" name="Title 1"/>
          <p:cNvSpPr>
            <a:spLocks noGrp="1"/>
          </p:cNvSpPr>
          <p:nvPr>
            <p:ph type="title"/>
          </p:nvPr>
        </p:nvSpPr>
        <p:spPr>
          <a:xfrm>
            <a:off x="838200" y="136525"/>
            <a:ext cx="10515600" cy="1325563"/>
          </a:xfrm>
        </p:spPr>
        <p:txBody>
          <a:bodyPr/>
          <a:lstStyle/>
          <a:p>
            <a:pPr algn="ctr"/>
            <a:r>
              <a:rPr lang="en-US" dirty="0">
                <a:latin typeface="Arial Black" panose="020B0A04020102020204" pitchFamily="34" charset="0"/>
              </a:rPr>
              <a:t>Hazard, Cause, Remedy</a:t>
            </a:r>
          </a:p>
        </p:txBody>
      </p:sp>
    </p:spTree>
    <p:extLst>
      <p:ext uri="{BB962C8B-B14F-4D97-AF65-F5344CB8AC3E}">
        <p14:creationId xmlns:p14="http://schemas.microsoft.com/office/powerpoint/2010/main" val="329892725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100FEF7-740A-4DC0-8167-1891D79B5640}"/>
              </a:ext>
            </a:extLst>
          </p:cNvPr>
          <p:cNvSpPr>
            <a:spLocks noGrp="1"/>
          </p:cNvSpPr>
          <p:nvPr>
            <p:ph type="sldNum" sz="quarter" idx="12"/>
          </p:nvPr>
        </p:nvSpPr>
        <p:spPr/>
        <p:txBody>
          <a:bodyPr/>
          <a:lstStyle/>
          <a:p>
            <a:fld id="{5E779C6D-2D3D-407B-ABDD-AB2C83943F7F}" type="slidenum">
              <a:rPr lang="en-US" smtClean="0"/>
              <a:t>73</a:t>
            </a:fld>
            <a:endParaRPr lang="en-US"/>
          </a:p>
        </p:txBody>
      </p:sp>
      <p:graphicFrame>
        <p:nvGraphicFramePr>
          <p:cNvPr id="7" name="Table 6">
            <a:extLst>
              <a:ext uri="{FF2B5EF4-FFF2-40B4-BE49-F238E27FC236}">
                <a16:creationId xmlns:a16="http://schemas.microsoft.com/office/drawing/2014/main" id="{8EF4C860-2F05-4508-8F57-A341D2C5C0DD}"/>
              </a:ext>
            </a:extLst>
          </p:cNvPr>
          <p:cNvGraphicFramePr>
            <a:graphicFrameLocks noGrp="1"/>
          </p:cNvGraphicFramePr>
          <p:nvPr>
            <p:extLst>
              <p:ext uri="{D42A27DB-BD31-4B8C-83A1-F6EECF244321}">
                <p14:modId xmlns:p14="http://schemas.microsoft.com/office/powerpoint/2010/main" val="3093768776"/>
              </p:ext>
            </p:extLst>
          </p:nvPr>
        </p:nvGraphicFramePr>
        <p:xfrm>
          <a:off x="676274" y="2091381"/>
          <a:ext cx="10123266" cy="3698859"/>
        </p:xfrm>
        <a:graphic>
          <a:graphicData uri="http://schemas.openxmlformats.org/drawingml/2006/table">
            <a:tbl>
              <a:tblPr firstRow="1" bandRow="1">
                <a:tableStyleId>{073A0DAA-6AF3-43AB-8588-CEC1D06C72B9}</a:tableStyleId>
              </a:tblPr>
              <a:tblGrid>
                <a:gridCol w="3374422">
                  <a:extLst>
                    <a:ext uri="{9D8B030D-6E8A-4147-A177-3AD203B41FA5}">
                      <a16:colId xmlns:a16="http://schemas.microsoft.com/office/drawing/2014/main" val="2071702093"/>
                    </a:ext>
                  </a:extLst>
                </a:gridCol>
                <a:gridCol w="3374422">
                  <a:extLst>
                    <a:ext uri="{9D8B030D-6E8A-4147-A177-3AD203B41FA5}">
                      <a16:colId xmlns:a16="http://schemas.microsoft.com/office/drawing/2014/main" val="4288869066"/>
                    </a:ext>
                  </a:extLst>
                </a:gridCol>
                <a:gridCol w="3374422">
                  <a:extLst>
                    <a:ext uri="{9D8B030D-6E8A-4147-A177-3AD203B41FA5}">
                      <a16:colId xmlns:a16="http://schemas.microsoft.com/office/drawing/2014/main" val="364086323"/>
                    </a:ext>
                  </a:extLst>
                </a:gridCol>
              </a:tblGrid>
              <a:tr h="681339">
                <a:tc>
                  <a:txBody>
                    <a:bodyPr/>
                    <a:lstStyle/>
                    <a:p>
                      <a:r>
                        <a:rPr lang="en-US" sz="3200" dirty="0"/>
                        <a:t>Hazards</a:t>
                      </a:r>
                    </a:p>
                  </a:txBody>
                  <a:tcPr/>
                </a:tc>
                <a:tc>
                  <a:txBody>
                    <a:bodyPr/>
                    <a:lstStyle/>
                    <a:p>
                      <a:r>
                        <a:rPr lang="en-US" sz="3200" dirty="0"/>
                        <a:t>Causes</a:t>
                      </a:r>
                    </a:p>
                  </a:txBody>
                  <a:tcPr/>
                </a:tc>
                <a:tc>
                  <a:txBody>
                    <a:bodyPr/>
                    <a:lstStyle/>
                    <a:p>
                      <a:r>
                        <a:rPr lang="en-US" sz="3200" dirty="0"/>
                        <a:t>Remedies</a:t>
                      </a:r>
                    </a:p>
                  </a:txBody>
                  <a:tcPr/>
                </a:tc>
                <a:extLst>
                  <a:ext uri="{0D108BD9-81ED-4DB2-BD59-A6C34878D82A}">
                    <a16:rowId xmlns:a16="http://schemas.microsoft.com/office/drawing/2014/main" val="524374167"/>
                  </a:ext>
                </a:extLst>
              </a:tr>
              <a:tr h="2944792">
                <a:tc>
                  <a:txBody>
                    <a:bodyPr/>
                    <a:lstStyle/>
                    <a:p>
                      <a:r>
                        <a:rPr lang="en-US" sz="3200" dirty="0"/>
                        <a:t>Lack of oxygen, flammable or toxic air, inability to rescue</a:t>
                      </a:r>
                    </a:p>
                  </a:txBody>
                  <a:tcPr/>
                </a:tc>
                <a:tc>
                  <a:txBody>
                    <a:bodyPr/>
                    <a:lstStyle/>
                    <a:p>
                      <a:r>
                        <a:rPr lang="en-US" sz="3200" dirty="0"/>
                        <a:t>Untested or monitored atmosphere, fumes introduced, insufficient training, equipment</a:t>
                      </a:r>
                    </a:p>
                  </a:txBody>
                  <a:tcPr/>
                </a:tc>
                <a:tc>
                  <a:txBody>
                    <a:bodyPr/>
                    <a:lstStyle/>
                    <a:p>
                      <a:r>
                        <a:rPr lang="en-US" sz="3200" dirty="0"/>
                        <a:t>Have detailed rescue plan, test initially and during work</a:t>
                      </a:r>
                    </a:p>
                  </a:txBody>
                  <a:tcPr/>
                </a:tc>
                <a:extLst>
                  <a:ext uri="{0D108BD9-81ED-4DB2-BD59-A6C34878D82A}">
                    <a16:rowId xmlns:a16="http://schemas.microsoft.com/office/drawing/2014/main" val="1509940269"/>
                  </a:ext>
                </a:extLst>
              </a:tr>
            </a:tbl>
          </a:graphicData>
        </a:graphic>
      </p:graphicFrame>
      <p:sp>
        <p:nvSpPr>
          <p:cNvPr id="10" name="Content Placeholder 2">
            <a:extLst>
              <a:ext uri="{FF2B5EF4-FFF2-40B4-BE49-F238E27FC236}">
                <a16:creationId xmlns:a16="http://schemas.microsoft.com/office/drawing/2014/main" id="{A27C803E-4B96-44D5-9238-6C197737A7CB}"/>
              </a:ext>
            </a:extLst>
          </p:cNvPr>
          <p:cNvSpPr>
            <a:spLocks noGrp="1"/>
          </p:cNvSpPr>
          <p:nvPr>
            <p:ph idx="1"/>
          </p:nvPr>
        </p:nvSpPr>
        <p:spPr>
          <a:xfrm>
            <a:off x="676274" y="1272336"/>
            <a:ext cx="6592392" cy="643662"/>
          </a:xfrm>
        </p:spPr>
        <p:txBody>
          <a:bodyPr>
            <a:normAutofit/>
          </a:bodyPr>
          <a:lstStyle/>
          <a:p>
            <a:pPr marL="0" indent="0">
              <a:buNone/>
            </a:pPr>
            <a:r>
              <a:rPr lang="en-US" sz="3600" dirty="0"/>
              <a:t>Hazardous Atmosphere</a:t>
            </a:r>
          </a:p>
          <a:p>
            <a:pPr marL="0" indent="0">
              <a:buNone/>
            </a:pPr>
            <a:endParaRPr lang="en-US" sz="3600" dirty="0"/>
          </a:p>
          <a:p>
            <a:pPr marL="0" indent="0">
              <a:buNone/>
            </a:pPr>
            <a:endParaRPr lang="en-US" sz="3600" dirty="0"/>
          </a:p>
        </p:txBody>
      </p:sp>
      <p:sp>
        <p:nvSpPr>
          <p:cNvPr id="2" name="Title 1"/>
          <p:cNvSpPr>
            <a:spLocks noGrp="1"/>
          </p:cNvSpPr>
          <p:nvPr>
            <p:ph type="title"/>
          </p:nvPr>
        </p:nvSpPr>
        <p:spPr>
          <a:xfrm>
            <a:off x="838200" y="136525"/>
            <a:ext cx="10515600" cy="1325563"/>
          </a:xfrm>
        </p:spPr>
        <p:txBody>
          <a:bodyPr/>
          <a:lstStyle/>
          <a:p>
            <a:pPr algn="ctr"/>
            <a:r>
              <a:rPr lang="en-US" dirty="0">
                <a:latin typeface="Arial Black" panose="020B0A04020102020204" pitchFamily="34" charset="0"/>
              </a:rPr>
              <a:t>Hazard, Cause, Remedy</a:t>
            </a:r>
          </a:p>
        </p:txBody>
      </p:sp>
    </p:spTree>
    <p:extLst>
      <p:ext uri="{BB962C8B-B14F-4D97-AF65-F5344CB8AC3E}">
        <p14:creationId xmlns:p14="http://schemas.microsoft.com/office/powerpoint/2010/main" val="62060332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100FEF7-740A-4DC0-8167-1891D79B5640}"/>
              </a:ext>
            </a:extLst>
          </p:cNvPr>
          <p:cNvSpPr>
            <a:spLocks noGrp="1"/>
          </p:cNvSpPr>
          <p:nvPr>
            <p:ph type="sldNum" sz="quarter" idx="12"/>
          </p:nvPr>
        </p:nvSpPr>
        <p:spPr/>
        <p:txBody>
          <a:bodyPr/>
          <a:lstStyle/>
          <a:p>
            <a:fld id="{5E779C6D-2D3D-407B-ABDD-AB2C83943F7F}" type="slidenum">
              <a:rPr lang="en-US" smtClean="0"/>
              <a:t>74</a:t>
            </a:fld>
            <a:endParaRPr lang="en-US"/>
          </a:p>
        </p:txBody>
      </p:sp>
      <p:pic>
        <p:nvPicPr>
          <p:cNvPr id="5" name="Picture 4" descr="A jobsite showing pooled water.">
            <a:extLst>
              <a:ext uri="{FF2B5EF4-FFF2-40B4-BE49-F238E27FC236}">
                <a16:creationId xmlns:a16="http://schemas.microsoft.com/office/drawing/2014/main" id="{10260BBD-DEDE-402C-BE4E-8E4567F86240}"/>
              </a:ext>
            </a:extLst>
          </p:cNvPr>
          <p:cNvPicPr>
            <a:picLocks noChangeAspect="1"/>
          </p:cNvPicPr>
          <p:nvPr/>
        </p:nvPicPr>
        <p:blipFill rotWithShape="1">
          <a:blip r:embed="rId3"/>
          <a:srcRect t="14776"/>
          <a:stretch/>
        </p:blipFill>
        <p:spPr>
          <a:xfrm>
            <a:off x="6978444" y="1894824"/>
            <a:ext cx="3463468" cy="3913124"/>
          </a:xfrm>
          <a:prstGeom prst="rect">
            <a:avLst/>
          </a:prstGeom>
        </p:spPr>
      </p:pic>
      <p:pic>
        <p:nvPicPr>
          <p:cNvPr id="12" name="Picture 11" descr="A trench at a jobsite with a significant amount of water in the trench. ">
            <a:extLst>
              <a:ext uri="{FF2B5EF4-FFF2-40B4-BE49-F238E27FC236}">
                <a16:creationId xmlns:a16="http://schemas.microsoft.com/office/drawing/2014/main" id="{27940F7E-EDAB-4BC9-9D40-914461A1DF02}"/>
              </a:ext>
            </a:extLst>
          </p:cNvPr>
          <p:cNvPicPr>
            <a:picLocks noChangeAspect="1"/>
          </p:cNvPicPr>
          <p:nvPr/>
        </p:nvPicPr>
        <p:blipFill>
          <a:blip r:embed="rId4"/>
          <a:stretch>
            <a:fillRect/>
          </a:stretch>
        </p:blipFill>
        <p:spPr>
          <a:xfrm>
            <a:off x="1152993" y="1894823"/>
            <a:ext cx="3519918" cy="4908509"/>
          </a:xfrm>
          <a:prstGeom prst="rect">
            <a:avLst/>
          </a:prstGeom>
        </p:spPr>
      </p:pic>
      <p:sp>
        <p:nvSpPr>
          <p:cNvPr id="11" name="Content Placeholder 2">
            <a:extLst>
              <a:ext uri="{FF2B5EF4-FFF2-40B4-BE49-F238E27FC236}">
                <a16:creationId xmlns:a16="http://schemas.microsoft.com/office/drawing/2014/main" id="{176C965F-0424-4266-BB9C-3BFC4DEA245D}"/>
              </a:ext>
            </a:extLst>
          </p:cNvPr>
          <p:cNvSpPr>
            <a:spLocks noGrp="1"/>
          </p:cNvSpPr>
          <p:nvPr>
            <p:ph idx="1"/>
          </p:nvPr>
        </p:nvSpPr>
        <p:spPr>
          <a:xfrm>
            <a:off x="676274" y="1272336"/>
            <a:ext cx="6592392" cy="643662"/>
          </a:xfrm>
        </p:spPr>
        <p:txBody>
          <a:bodyPr>
            <a:normAutofit/>
          </a:bodyPr>
          <a:lstStyle/>
          <a:p>
            <a:pPr marL="0" indent="0">
              <a:buNone/>
            </a:pPr>
            <a:r>
              <a:rPr lang="en-US" sz="3600" dirty="0"/>
              <a:t>Water Accumulation</a:t>
            </a:r>
          </a:p>
          <a:p>
            <a:pPr marL="0" indent="0">
              <a:buNone/>
            </a:pPr>
            <a:endParaRPr lang="en-US" sz="3600" dirty="0"/>
          </a:p>
          <a:p>
            <a:pPr marL="0" indent="0">
              <a:buNone/>
            </a:pPr>
            <a:endParaRPr lang="en-US" sz="3600" dirty="0"/>
          </a:p>
        </p:txBody>
      </p:sp>
      <p:sp>
        <p:nvSpPr>
          <p:cNvPr id="2" name="Title 1"/>
          <p:cNvSpPr>
            <a:spLocks noGrp="1"/>
          </p:cNvSpPr>
          <p:nvPr>
            <p:ph type="title"/>
          </p:nvPr>
        </p:nvSpPr>
        <p:spPr>
          <a:xfrm>
            <a:off x="838200" y="136525"/>
            <a:ext cx="10515600" cy="1325563"/>
          </a:xfrm>
        </p:spPr>
        <p:txBody>
          <a:bodyPr/>
          <a:lstStyle/>
          <a:p>
            <a:pPr algn="ctr"/>
            <a:r>
              <a:rPr lang="en-US" dirty="0">
                <a:latin typeface="Arial Black" panose="020B0A04020102020204" pitchFamily="34" charset="0"/>
              </a:rPr>
              <a:t>Hazard, Cause, Remedy</a:t>
            </a:r>
          </a:p>
        </p:txBody>
      </p:sp>
    </p:spTree>
    <p:extLst>
      <p:ext uri="{BB962C8B-B14F-4D97-AF65-F5344CB8AC3E}">
        <p14:creationId xmlns:p14="http://schemas.microsoft.com/office/powerpoint/2010/main" val="332100566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899A43D-FD0E-432F-934A-B75AF9A8BE50}"/>
              </a:ext>
            </a:extLst>
          </p:cNvPr>
          <p:cNvSpPr>
            <a:spLocks noGrp="1"/>
          </p:cNvSpPr>
          <p:nvPr>
            <p:ph type="sldNum" sz="quarter" idx="12"/>
          </p:nvPr>
        </p:nvSpPr>
        <p:spPr/>
        <p:txBody>
          <a:bodyPr/>
          <a:lstStyle/>
          <a:p>
            <a:fld id="{5E779C6D-2D3D-407B-ABDD-AB2C83943F7F}" type="slidenum">
              <a:rPr lang="en-US" smtClean="0"/>
              <a:t>75</a:t>
            </a:fld>
            <a:endParaRPr lang="en-US"/>
          </a:p>
        </p:txBody>
      </p:sp>
      <p:pic>
        <p:nvPicPr>
          <p:cNvPr id="3" name="Picture 2" descr="Enlarged image at a jobsite with a significant amount of water pooling at the bottom. The graphic depicts the problems with the trench and jobsite.">
            <a:extLst>
              <a:ext uri="{FF2B5EF4-FFF2-40B4-BE49-F238E27FC236}">
                <a16:creationId xmlns:a16="http://schemas.microsoft.com/office/drawing/2014/main" id="{4D9045FB-9B12-4363-A2C0-6EDE892FAF1A}"/>
              </a:ext>
            </a:extLst>
          </p:cNvPr>
          <p:cNvPicPr>
            <a:picLocks noChangeAspect="1"/>
          </p:cNvPicPr>
          <p:nvPr/>
        </p:nvPicPr>
        <p:blipFill>
          <a:blip r:embed="rId2"/>
          <a:stretch>
            <a:fillRect/>
          </a:stretch>
        </p:blipFill>
        <p:spPr>
          <a:xfrm>
            <a:off x="176463" y="192635"/>
            <a:ext cx="5101390" cy="6521043"/>
          </a:xfrm>
          <a:prstGeom prst="rect">
            <a:avLst/>
          </a:prstGeom>
        </p:spPr>
      </p:pic>
      <p:cxnSp>
        <p:nvCxnSpPr>
          <p:cNvPr id="16" name="Straight Arrow Connector 15" descr="A trench at a jobsite, emphasis on the water at the bottom of the trench with the caption: &quot;Water pooled inside the trench&quot;.">
            <a:extLst>
              <a:ext uri="{FF2B5EF4-FFF2-40B4-BE49-F238E27FC236}">
                <a16:creationId xmlns:a16="http://schemas.microsoft.com/office/drawing/2014/main" id="{6CFA169C-C3D3-4292-9EF4-A2AC9D48C4FB}"/>
              </a:ext>
            </a:extLst>
          </p:cNvPr>
          <p:cNvCxnSpPr>
            <a:cxnSpLocks/>
          </p:cNvCxnSpPr>
          <p:nvPr/>
        </p:nvCxnSpPr>
        <p:spPr>
          <a:xfrm flipH="1">
            <a:off x="2422358" y="6356351"/>
            <a:ext cx="3465095" cy="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18" name="TextBox 17">
            <a:extLst>
              <a:ext uri="{FF2B5EF4-FFF2-40B4-BE49-F238E27FC236}">
                <a16:creationId xmlns:a16="http://schemas.microsoft.com/office/drawing/2014/main" id="{45075662-A650-4543-BEAB-81BA13FCB7B3}"/>
              </a:ext>
            </a:extLst>
          </p:cNvPr>
          <p:cNvSpPr txBox="1"/>
          <p:nvPr/>
        </p:nvSpPr>
        <p:spPr>
          <a:xfrm>
            <a:off x="5791244" y="6169581"/>
            <a:ext cx="3000309" cy="369332"/>
          </a:xfrm>
          <a:prstGeom prst="rect">
            <a:avLst/>
          </a:prstGeom>
          <a:noFill/>
        </p:spPr>
        <p:txBody>
          <a:bodyPr wrap="none" rtlCol="0">
            <a:spAutoFit/>
          </a:bodyPr>
          <a:lstStyle/>
          <a:p>
            <a:r>
              <a:rPr lang="en-US" dirty="0"/>
              <a:t>Water pooled inside the trench</a:t>
            </a:r>
          </a:p>
        </p:txBody>
      </p:sp>
      <p:cxnSp>
        <p:nvCxnSpPr>
          <p:cNvPr id="24" name="Straight Arrow Connector 23" descr="A trench at a jobsite, emphasis between the side of the trench and a trench box with the caption: &quot;Distance from the excavation wall to the trench box is greater than expected  surcharge.&quot;.">
            <a:extLst>
              <a:ext uri="{FF2B5EF4-FFF2-40B4-BE49-F238E27FC236}">
                <a16:creationId xmlns:a16="http://schemas.microsoft.com/office/drawing/2014/main" id="{A8FED3AE-B339-4616-81F2-28EE1F852836}"/>
              </a:ext>
            </a:extLst>
          </p:cNvPr>
          <p:cNvCxnSpPr>
            <a:cxnSpLocks/>
          </p:cNvCxnSpPr>
          <p:nvPr/>
        </p:nvCxnSpPr>
        <p:spPr>
          <a:xfrm flipH="1">
            <a:off x="2245895" y="5550568"/>
            <a:ext cx="3641558" cy="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26" name="TextBox 25">
            <a:extLst>
              <a:ext uri="{FF2B5EF4-FFF2-40B4-BE49-F238E27FC236}">
                <a16:creationId xmlns:a16="http://schemas.microsoft.com/office/drawing/2014/main" id="{6A6BBB15-28FD-4125-B4D5-8C9D70428B1C}"/>
              </a:ext>
            </a:extLst>
          </p:cNvPr>
          <p:cNvSpPr txBox="1"/>
          <p:nvPr/>
        </p:nvSpPr>
        <p:spPr>
          <a:xfrm>
            <a:off x="5866765" y="4963011"/>
            <a:ext cx="5878532" cy="646331"/>
          </a:xfrm>
          <a:prstGeom prst="rect">
            <a:avLst/>
          </a:prstGeom>
          <a:noFill/>
        </p:spPr>
        <p:txBody>
          <a:bodyPr wrap="none" rtlCol="0">
            <a:spAutoFit/>
          </a:bodyPr>
          <a:lstStyle/>
          <a:p>
            <a:r>
              <a:rPr lang="en-US" dirty="0"/>
              <a:t>Distance from the excavation wall to the trench box is greater</a:t>
            </a:r>
          </a:p>
          <a:p>
            <a:r>
              <a:rPr lang="en-US" dirty="0"/>
              <a:t>than expected surcharge.   </a:t>
            </a:r>
          </a:p>
        </p:txBody>
      </p:sp>
      <p:cxnSp>
        <p:nvCxnSpPr>
          <p:cNvPr id="29" name="Straight Arrow Connector 28" descr="A trench at a jobsite, emphasis on the side wall of the trench with the caption: &quot;Training, competent person and inspection seem to be missing&quot;.">
            <a:extLst>
              <a:ext uri="{FF2B5EF4-FFF2-40B4-BE49-F238E27FC236}">
                <a16:creationId xmlns:a16="http://schemas.microsoft.com/office/drawing/2014/main" id="{12ED8ED4-528D-4C35-8E11-715B623C757D}"/>
              </a:ext>
            </a:extLst>
          </p:cNvPr>
          <p:cNvCxnSpPr>
            <a:cxnSpLocks/>
          </p:cNvCxnSpPr>
          <p:nvPr/>
        </p:nvCxnSpPr>
        <p:spPr>
          <a:xfrm flipH="1">
            <a:off x="3930316" y="4331368"/>
            <a:ext cx="2406316" cy="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32" name="TextBox 31">
            <a:extLst>
              <a:ext uri="{FF2B5EF4-FFF2-40B4-BE49-F238E27FC236}">
                <a16:creationId xmlns:a16="http://schemas.microsoft.com/office/drawing/2014/main" id="{BBBEF30B-E1D9-45BE-95CC-04AE03EB6B57}"/>
              </a:ext>
            </a:extLst>
          </p:cNvPr>
          <p:cNvSpPr txBox="1"/>
          <p:nvPr/>
        </p:nvSpPr>
        <p:spPr>
          <a:xfrm>
            <a:off x="6238254" y="4111317"/>
            <a:ext cx="5953746" cy="369332"/>
          </a:xfrm>
          <a:prstGeom prst="rect">
            <a:avLst/>
          </a:prstGeom>
          <a:noFill/>
        </p:spPr>
        <p:txBody>
          <a:bodyPr wrap="none" rtlCol="0">
            <a:spAutoFit/>
          </a:bodyPr>
          <a:lstStyle/>
          <a:p>
            <a:r>
              <a:rPr lang="en-US" dirty="0"/>
              <a:t>Training, competent person and inspection seem to be missing</a:t>
            </a:r>
          </a:p>
        </p:txBody>
      </p:sp>
      <p:cxnSp>
        <p:nvCxnSpPr>
          <p:cNvPr id="20" name="Straight Arrow Connector 19" descr="A trench at a jobsite, emphasis on the side wall of the trench with the caption: &quot;No access or egress&quot;.">
            <a:extLst>
              <a:ext uri="{FF2B5EF4-FFF2-40B4-BE49-F238E27FC236}">
                <a16:creationId xmlns:a16="http://schemas.microsoft.com/office/drawing/2014/main" id="{F5890AF7-D5D9-4A95-BAB0-B11859149EA2}"/>
              </a:ext>
            </a:extLst>
          </p:cNvPr>
          <p:cNvCxnSpPr>
            <a:cxnSpLocks/>
          </p:cNvCxnSpPr>
          <p:nvPr/>
        </p:nvCxnSpPr>
        <p:spPr>
          <a:xfrm flipH="1">
            <a:off x="4684295" y="3192379"/>
            <a:ext cx="2385207" cy="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22" name="TextBox 21">
            <a:extLst>
              <a:ext uri="{FF2B5EF4-FFF2-40B4-BE49-F238E27FC236}">
                <a16:creationId xmlns:a16="http://schemas.microsoft.com/office/drawing/2014/main" id="{6A1CA0DD-2362-48BE-A4E2-7EBC35512317}"/>
              </a:ext>
            </a:extLst>
          </p:cNvPr>
          <p:cNvSpPr txBox="1"/>
          <p:nvPr/>
        </p:nvSpPr>
        <p:spPr>
          <a:xfrm>
            <a:off x="7069502" y="2980336"/>
            <a:ext cx="1999265" cy="369332"/>
          </a:xfrm>
          <a:prstGeom prst="rect">
            <a:avLst/>
          </a:prstGeom>
          <a:noFill/>
        </p:spPr>
        <p:txBody>
          <a:bodyPr wrap="none" rtlCol="0">
            <a:spAutoFit/>
          </a:bodyPr>
          <a:lstStyle/>
          <a:p>
            <a:r>
              <a:rPr lang="en-US" dirty="0"/>
              <a:t>No access or egress</a:t>
            </a:r>
          </a:p>
        </p:txBody>
      </p:sp>
      <p:cxnSp>
        <p:nvCxnSpPr>
          <p:cNvPr id="34" name="Straight Arrow Connector 33" descr="A trench at a jobsite, emphasis between the top of a trench box and the top of the trench with the caption: &quot;Trench height greater than 18” from top of box&quot;.">
            <a:extLst>
              <a:ext uri="{FF2B5EF4-FFF2-40B4-BE49-F238E27FC236}">
                <a16:creationId xmlns:a16="http://schemas.microsoft.com/office/drawing/2014/main" id="{A9387C53-2C72-4239-99B5-217BDC89FED1}"/>
              </a:ext>
            </a:extLst>
          </p:cNvPr>
          <p:cNvCxnSpPr/>
          <p:nvPr/>
        </p:nvCxnSpPr>
        <p:spPr>
          <a:xfrm flipV="1">
            <a:off x="2139185" y="2217372"/>
            <a:ext cx="3184358" cy="2516887"/>
          </a:xfrm>
          <a:prstGeom prst="straightConnector1">
            <a:avLst/>
          </a:prstGeom>
          <a:ln>
            <a:headEnd type="triangle"/>
            <a:tailEnd type="triangle"/>
          </a:ln>
        </p:spPr>
        <p:style>
          <a:lnRef idx="3">
            <a:schemeClr val="accent2"/>
          </a:lnRef>
          <a:fillRef idx="0">
            <a:schemeClr val="accent2"/>
          </a:fillRef>
          <a:effectRef idx="2">
            <a:schemeClr val="accent2"/>
          </a:effectRef>
          <a:fontRef idx="minor">
            <a:schemeClr val="tx1"/>
          </a:fontRef>
        </p:style>
      </p:cxnSp>
      <p:sp>
        <p:nvSpPr>
          <p:cNvPr id="27" name="TextBox 26">
            <a:extLst>
              <a:ext uri="{FF2B5EF4-FFF2-40B4-BE49-F238E27FC236}">
                <a16:creationId xmlns:a16="http://schemas.microsoft.com/office/drawing/2014/main" id="{E4E80BC4-7AAA-44DC-B565-758D97D5C546}"/>
              </a:ext>
            </a:extLst>
          </p:cNvPr>
          <p:cNvSpPr txBox="1"/>
          <p:nvPr/>
        </p:nvSpPr>
        <p:spPr>
          <a:xfrm>
            <a:off x="5462338" y="1982421"/>
            <a:ext cx="4575163" cy="369332"/>
          </a:xfrm>
          <a:prstGeom prst="rect">
            <a:avLst/>
          </a:prstGeom>
          <a:noFill/>
        </p:spPr>
        <p:txBody>
          <a:bodyPr wrap="none" rtlCol="0">
            <a:spAutoFit/>
          </a:bodyPr>
          <a:lstStyle/>
          <a:p>
            <a:r>
              <a:rPr lang="en-US" dirty="0"/>
              <a:t>Trench height greater than 18” from top of box</a:t>
            </a:r>
          </a:p>
        </p:txBody>
      </p:sp>
      <p:sp>
        <p:nvSpPr>
          <p:cNvPr id="10" name="TextBox 9">
            <a:extLst>
              <a:ext uri="{FF2B5EF4-FFF2-40B4-BE49-F238E27FC236}">
                <a16:creationId xmlns:a16="http://schemas.microsoft.com/office/drawing/2014/main" id="{DCCDB3F9-D682-4FCD-B8C0-B8C09A85C130}"/>
              </a:ext>
            </a:extLst>
          </p:cNvPr>
          <p:cNvSpPr txBox="1"/>
          <p:nvPr/>
        </p:nvSpPr>
        <p:spPr>
          <a:xfrm>
            <a:off x="5454316" y="1507958"/>
            <a:ext cx="3230372" cy="369332"/>
          </a:xfrm>
          <a:prstGeom prst="rect">
            <a:avLst/>
          </a:prstGeom>
          <a:noFill/>
        </p:spPr>
        <p:txBody>
          <a:bodyPr wrap="none" rtlCol="0">
            <a:spAutoFit/>
          </a:bodyPr>
          <a:lstStyle/>
          <a:p>
            <a:r>
              <a:rPr lang="en-US" dirty="0"/>
              <a:t>Permit Required Confined Space</a:t>
            </a:r>
          </a:p>
        </p:txBody>
      </p:sp>
      <p:cxnSp>
        <p:nvCxnSpPr>
          <p:cNvPr id="13" name="Straight Connector 12">
            <a:extLst>
              <a:ext uri="{FF2B5EF4-FFF2-40B4-BE49-F238E27FC236}">
                <a16:creationId xmlns:a16="http://schemas.microsoft.com/office/drawing/2014/main" id="{778EACD7-37C8-4D5C-9453-5A96DD14C539}"/>
              </a:ext>
              <a:ext uri="{C183D7F6-B498-43B3-948B-1728B52AA6E4}">
                <adec:decorative xmlns:adec="http://schemas.microsoft.com/office/drawing/2017/decorative" val="1"/>
              </a:ext>
            </a:extLst>
          </p:cNvPr>
          <p:cNvCxnSpPr/>
          <p:nvPr/>
        </p:nvCxnSpPr>
        <p:spPr>
          <a:xfrm>
            <a:off x="5887453" y="1026695"/>
            <a:ext cx="0" cy="593195"/>
          </a:xfrm>
          <a:prstGeom prst="line">
            <a:avLst/>
          </a:prstGeom>
        </p:spPr>
        <p:style>
          <a:lnRef idx="3">
            <a:schemeClr val="accent2"/>
          </a:lnRef>
          <a:fillRef idx="0">
            <a:schemeClr val="accent2"/>
          </a:fillRef>
          <a:effectRef idx="2">
            <a:schemeClr val="accent2"/>
          </a:effectRef>
          <a:fontRef idx="minor">
            <a:schemeClr val="tx1"/>
          </a:fontRef>
        </p:style>
      </p:cxnSp>
      <p:cxnSp>
        <p:nvCxnSpPr>
          <p:cNvPr id="8" name="Straight Arrow Connector 7" descr="A trench at a jobsite, emphasis on the top of an uncovered manhole with the caption: &quot;Unprotected hole&quot;, and &quot;Permit Required Confined Space&quot;.">
            <a:extLst>
              <a:ext uri="{FF2B5EF4-FFF2-40B4-BE49-F238E27FC236}">
                <a16:creationId xmlns:a16="http://schemas.microsoft.com/office/drawing/2014/main" id="{5A139481-0071-4C23-BF78-4E52F71DB614}"/>
              </a:ext>
            </a:extLst>
          </p:cNvPr>
          <p:cNvCxnSpPr>
            <a:cxnSpLocks/>
          </p:cNvCxnSpPr>
          <p:nvPr/>
        </p:nvCxnSpPr>
        <p:spPr>
          <a:xfrm flipH="1">
            <a:off x="4331369" y="1187116"/>
            <a:ext cx="1556084" cy="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11" name="TextBox 10">
            <a:extLst>
              <a:ext uri="{FF2B5EF4-FFF2-40B4-BE49-F238E27FC236}">
                <a16:creationId xmlns:a16="http://schemas.microsoft.com/office/drawing/2014/main" id="{9E14DBC9-163D-4D84-96DF-E1A222CF660C}"/>
              </a:ext>
            </a:extLst>
          </p:cNvPr>
          <p:cNvSpPr txBox="1"/>
          <p:nvPr/>
        </p:nvSpPr>
        <p:spPr>
          <a:xfrm>
            <a:off x="5574384" y="681609"/>
            <a:ext cx="1781257" cy="369332"/>
          </a:xfrm>
          <a:prstGeom prst="rect">
            <a:avLst/>
          </a:prstGeom>
          <a:noFill/>
        </p:spPr>
        <p:txBody>
          <a:bodyPr wrap="none" rtlCol="0">
            <a:spAutoFit/>
          </a:bodyPr>
          <a:lstStyle/>
          <a:p>
            <a:r>
              <a:rPr lang="en-US" dirty="0"/>
              <a:t>Unprotected hole</a:t>
            </a:r>
          </a:p>
        </p:txBody>
      </p:sp>
      <p:cxnSp>
        <p:nvCxnSpPr>
          <p:cNvPr id="5" name="Straight Arrow Connector 4" descr="A trench at a jobsite, emphasis on the top to bottom of the trench with the caption: &quot;Improper Slope&quot;">
            <a:extLst>
              <a:ext uri="{FF2B5EF4-FFF2-40B4-BE49-F238E27FC236}">
                <a16:creationId xmlns:a16="http://schemas.microsoft.com/office/drawing/2014/main" id="{C2F0E944-A901-4548-A0C0-DDEE9173257F}"/>
              </a:ext>
            </a:extLst>
          </p:cNvPr>
          <p:cNvCxnSpPr/>
          <p:nvPr/>
        </p:nvCxnSpPr>
        <p:spPr>
          <a:xfrm flipH="1">
            <a:off x="2245895" y="557760"/>
            <a:ext cx="1026694" cy="3773608"/>
          </a:xfrm>
          <a:prstGeom prst="straightConnector1">
            <a:avLst/>
          </a:prstGeom>
          <a:ln>
            <a:headEnd type="triangle"/>
            <a:tailEnd type="triangle"/>
          </a:ln>
        </p:spPr>
        <p:style>
          <a:lnRef idx="3">
            <a:schemeClr val="accent2"/>
          </a:lnRef>
          <a:fillRef idx="0">
            <a:schemeClr val="accent2"/>
          </a:fillRef>
          <a:effectRef idx="2">
            <a:schemeClr val="accent2"/>
          </a:effectRef>
          <a:fontRef idx="minor">
            <a:schemeClr val="tx1"/>
          </a:fontRef>
        </p:style>
      </p:cxnSp>
      <p:sp>
        <p:nvSpPr>
          <p:cNvPr id="6" name="TextBox 5">
            <a:extLst>
              <a:ext uri="{FF2B5EF4-FFF2-40B4-BE49-F238E27FC236}">
                <a16:creationId xmlns:a16="http://schemas.microsoft.com/office/drawing/2014/main" id="{F63D5AA5-5F35-43E0-92EA-337E72C56C51}"/>
              </a:ext>
            </a:extLst>
          </p:cNvPr>
          <p:cNvSpPr txBox="1"/>
          <p:nvPr/>
        </p:nvSpPr>
        <p:spPr>
          <a:xfrm>
            <a:off x="3352800" y="395171"/>
            <a:ext cx="1588897" cy="369332"/>
          </a:xfrm>
          <a:prstGeom prst="rect">
            <a:avLst/>
          </a:prstGeom>
          <a:solidFill>
            <a:schemeClr val="bg1"/>
          </a:solidFill>
        </p:spPr>
        <p:txBody>
          <a:bodyPr wrap="none" rtlCol="0">
            <a:spAutoFit/>
          </a:bodyPr>
          <a:lstStyle/>
          <a:p>
            <a:r>
              <a:rPr lang="en-US" dirty="0"/>
              <a:t>Improper slope</a:t>
            </a:r>
          </a:p>
        </p:txBody>
      </p:sp>
      <p:sp>
        <p:nvSpPr>
          <p:cNvPr id="4" name="Title 3">
            <a:extLst>
              <a:ext uri="{FF2B5EF4-FFF2-40B4-BE49-F238E27FC236}">
                <a16:creationId xmlns:a16="http://schemas.microsoft.com/office/drawing/2014/main" id="{071EE23C-EFB5-4822-AB28-8A882909A876}"/>
              </a:ext>
            </a:extLst>
          </p:cNvPr>
          <p:cNvSpPr>
            <a:spLocks noGrp="1"/>
          </p:cNvSpPr>
          <p:nvPr>
            <p:ph type="title"/>
          </p:nvPr>
        </p:nvSpPr>
        <p:spPr>
          <a:xfrm>
            <a:off x="5034624" y="123083"/>
            <a:ext cx="7157376" cy="522752"/>
          </a:xfrm>
        </p:spPr>
        <p:txBody>
          <a:bodyPr>
            <a:noAutofit/>
          </a:bodyPr>
          <a:lstStyle/>
          <a:p>
            <a:r>
              <a:rPr lang="en-US" sz="2400" dirty="0">
                <a:solidFill>
                  <a:prstClr val="black"/>
                </a:solidFill>
                <a:latin typeface="Arial Black" panose="020B0A04020102020204" pitchFamily="34" charset="0"/>
              </a:rPr>
              <a:t>Hazards Identified within the Photo</a:t>
            </a:r>
            <a:endParaRPr lang="en-US" sz="2400" dirty="0"/>
          </a:p>
        </p:txBody>
      </p:sp>
    </p:spTree>
    <p:extLst>
      <p:ext uri="{BB962C8B-B14F-4D97-AF65-F5344CB8AC3E}">
        <p14:creationId xmlns:p14="http://schemas.microsoft.com/office/powerpoint/2010/main" val="292146317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100FEF7-740A-4DC0-8167-1891D79B5640}"/>
              </a:ext>
            </a:extLst>
          </p:cNvPr>
          <p:cNvSpPr>
            <a:spLocks noGrp="1"/>
          </p:cNvSpPr>
          <p:nvPr>
            <p:ph type="sldNum" sz="quarter" idx="12"/>
          </p:nvPr>
        </p:nvSpPr>
        <p:spPr/>
        <p:txBody>
          <a:bodyPr/>
          <a:lstStyle/>
          <a:p>
            <a:fld id="{5E779C6D-2D3D-407B-ABDD-AB2C83943F7F}" type="slidenum">
              <a:rPr lang="en-US" smtClean="0"/>
              <a:t>76</a:t>
            </a:fld>
            <a:endParaRPr lang="en-US"/>
          </a:p>
        </p:txBody>
      </p:sp>
      <p:graphicFrame>
        <p:nvGraphicFramePr>
          <p:cNvPr id="8" name="Table 7">
            <a:extLst>
              <a:ext uri="{FF2B5EF4-FFF2-40B4-BE49-F238E27FC236}">
                <a16:creationId xmlns:a16="http://schemas.microsoft.com/office/drawing/2014/main" id="{65DAE2B9-36DD-4FA6-8DAB-AAF8D69529CA}"/>
              </a:ext>
            </a:extLst>
          </p:cNvPr>
          <p:cNvGraphicFramePr>
            <a:graphicFrameLocks noGrp="1"/>
          </p:cNvGraphicFramePr>
          <p:nvPr>
            <p:extLst>
              <p:ext uri="{D42A27DB-BD31-4B8C-83A1-F6EECF244321}">
                <p14:modId xmlns:p14="http://schemas.microsoft.com/office/powerpoint/2010/main" val="3405175054"/>
              </p:ext>
            </p:extLst>
          </p:nvPr>
        </p:nvGraphicFramePr>
        <p:xfrm>
          <a:off x="1019071" y="2012802"/>
          <a:ext cx="9571893" cy="3699263"/>
        </p:xfrm>
        <a:graphic>
          <a:graphicData uri="http://schemas.openxmlformats.org/drawingml/2006/table">
            <a:tbl>
              <a:tblPr firstRow="1" bandRow="1">
                <a:tableStyleId>{073A0DAA-6AF3-43AB-8588-CEC1D06C72B9}</a:tableStyleId>
              </a:tblPr>
              <a:tblGrid>
                <a:gridCol w="3190631">
                  <a:extLst>
                    <a:ext uri="{9D8B030D-6E8A-4147-A177-3AD203B41FA5}">
                      <a16:colId xmlns:a16="http://schemas.microsoft.com/office/drawing/2014/main" val="2071702093"/>
                    </a:ext>
                  </a:extLst>
                </a:gridCol>
                <a:gridCol w="3190631">
                  <a:extLst>
                    <a:ext uri="{9D8B030D-6E8A-4147-A177-3AD203B41FA5}">
                      <a16:colId xmlns:a16="http://schemas.microsoft.com/office/drawing/2014/main" val="4288869066"/>
                    </a:ext>
                  </a:extLst>
                </a:gridCol>
                <a:gridCol w="3190631">
                  <a:extLst>
                    <a:ext uri="{9D8B030D-6E8A-4147-A177-3AD203B41FA5}">
                      <a16:colId xmlns:a16="http://schemas.microsoft.com/office/drawing/2014/main" val="364086323"/>
                    </a:ext>
                  </a:extLst>
                </a:gridCol>
              </a:tblGrid>
              <a:tr h="681743">
                <a:tc>
                  <a:txBody>
                    <a:bodyPr/>
                    <a:lstStyle/>
                    <a:p>
                      <a:r>
                        <a:rPr lang="en-US" sz="3200" dirty="0"/>
                        <a:t>Hazards</a:t>
                      </a:r>
                    </a:p>
                  </a:txBody>
                  <a:tcPr/>
                </a:tc>
                <a:tc>
                  <a:txBody>
                    <a:bodyPr/>
                    <a:lstStyle/>
                    <a:p>
                      <a:r>
                        <a:rPr lang="en-US" sz="3200" dirty="0"/>
                        <a:t>Causes</a:t>
                      </a:r>
                    </a:p>
                  </a:txBody>
                  <a:tcPr/>
                </a:tc>
                <a:tc>
                  <a:txBody>
                    <a:bodyPr/>
                    <a:lstStyle/>
                    <a:p>
                      <a:r>
                        <a:rPr lang="en-US" sz="3200" dirty="0"/>
                        <a:t>Remedies</a:t>
                      </a:r>
                    </a:p>
                  </a:txBody>
                  <a:tcPr/>
                </a:tc>
                <a:extLst>
                  <a:ext uri="{0D108BD9-81ED-4DB2-BD59-A6C34878D82A}">
                    <a16:rowId xmlns:a16="http://schemas.microsoft.com/office/drawing/2014/main" val="524374167"/>
                  </a:ext>
                </a:extLst>
              </a:tr>
              <a:tr h="2730347">
                <a:tc>
                  <a:txBody>
                    <a:bodyPr/>
                    <a:lstStyle/>
                    <a:p>
                      <a:r>
                        <a:rPr lang="en-US" sz="3200" dirty="0"/>
                        <a:t>Saturated soil cave-in, slips, drowning, electrocution</a:t>
                      </a:r>
                    </a:p>
                  </a:txBody>
                  <a:tcPr/>
                </a:tc>
                <a:tc>
                  <a:txBody>
                    <a:bodyPr/>
                    <a:lstStyle/>
                    <a:p>
                      <a:r>
                        <a:rPr lang="en-US" sz="3200" dirty="0"/>
                        <a:t>No shielding, failure to remove water, operating powered equipment in water</a:t>
                      </a:r>
                    </a:p>
                  </a:txBody>
                  <a:tcPr/>
                </a:tc>
                <a:tc>
                  <a:txBody>
                    <a:bodyPr/>
                    <a:lstStyle/>
                    <a:p>
                      <a:r>
                        <a:rPr lang="en-US" sz="3200" dirty="0"/>
                        <a:t>Pump out water, wait until dried out, protect powered equipment</a:t>
                      </a:r>
                    </a:p>
                  </a:txBody>
                  <a:tcPr/>
                </a:tc>
                <a:extLst>
                  <a:ext uri="{0D108BD9-81ED-4DB2-BD59-A6C34878D82A}">
                    <a16:rowId xmlns:a16="http://schemas.microsoft.com/office/drawing/2014/main" val="1509940269"/>
                  </a:ext>
                </a:extLst>
              </a:tr>
            </a:tbl>
          </a:graphicData>
        </a:graphic>
      </p:graphicFrame>
      <p:sp>
        <p:nvSpPr>
          <p:cNvPr id="6" name="Content Placeholder 2">
            <a:extLst>
              <a:ext uri="{FF2B5EF4-FFF2-40B4-BE49-F238E27FC236}">
                <a16:creationId xmlns:a16="http://schemas.microsoft.com/office/drawing/2014/main" id="{37705916-B533-4BD6-B855-BBFA129DEE16}"/>
              </a:ext>
            </a:extLst>
          </p:cNvPr>
          <p:cNvSpPr>
            <a:spLocks noGrp="1"/>
          </p:cNvSpPr>
          <p:nvPr>
            <p:ph idx="1"/>
          </p:nvPr>
        </p:nvSpPr>
        <p:spPr>
          <a:xfrm>
            <a:off x="676274" y="1272336"/>
            <a:ext cx="6592392" cy="643662"/>
          </a:xfrm>
        </p:spPr>
        <p:txBody>
          <a:bodyPr>
            <a:normAutofit/>
          </a:bodyPr>
          <a:lstStyle/>
          <a:p>
            <a:pPr marL="0" indent="0">
              <a:buNone/>
            </a:pPr>
            <a:r>
              <a:rPr lang="en-US" sz="3600" dirty="0"/>
              <a:t>Water Accumulation</a:t>
            </a:r>
          </a:p>
          <a:p>
            <a:pPr marL="0" indent="0">
              <a:buNone/>
            </a:pPr>
            <a:endParaRPr lang="en-US" sz="3600" dirty="0"/>
          </a:p>
          <a:p>
            <a:pPr marL="0" indent="0">
              <a:buNone/>
            </a:pPr>
            <a:endParaRPr lang="en-US" sz="3600" dirty="0"/>
          </a:p>
        </p:txBody>
      </p:sp>
      <p:sp>
        <p:nvSpPr>
          <p:cNvPr id="2" name="Title 1"/>
          <p:cNvSpPr>
            <a:spLocks noGrp="1"/>
          </p:cNvSpPr>
          <p:nvPr>
            <p:ph type="title"/>
          </p:nvPr>
        </p:nvSpPr>
        <p:spPr>
          <a:xfrm>
            <a:off x="838200" y="136525"/>
            <a:ext cx="10515600" cy="1325563"/>
          </a:xfrm>
        </p:spPr>
        <p:txBody>
          <a:bodyPr/>
          <a:lstStyle/>
          <a:p>
            <a:pPr algn="ctr"/>
            <a:r>
              <a:rPr lang="en-US" dirty="0">
                <a:latin typeface="Arial Black" panose="020B0A04020102020204" pitchFamily="34" charset="0"/>
              </a:rPr>
              <a:t>Hazard, Cause, Remedy</a:t>
            </a:r>
          </a:p>
        </p:txBody>
      </p:sp>
    </p:spTree>
    <p:extLst>
      <p:ext uri="{BB962C8B-B14F-4D97-AF65-F5344CB8AC3E}">
        <p14:creationId xmlns:p14="http://schemas.microsoft.com/office/powerpoint/2010/main" val="292475414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100FEF7-740A-4DC0-8167-1891D79B5640}"/>
              </a:ext>
            </a:extLst>
          </p:cNvPr>
          <p:cNvSpPr>
            <a:spLocks noGrp="1"/>
          </p:cNvSpPr>
          <p:nvPr>
            <p:ph type="sldNum" sz="quarter" idx="12"/>
          </p:nvPr>
        </p:nvSpPr>
        <p:spPr/>
        <p:txBody>
          <a:bodyPr/>
          <a:lstStyle/>
          <a:p>
            <a:fld id="{5E779C6D-2D3D-407B-ABDD-AB2C83943F7F}" type="slidenum">
              <a:rPr lang="en-US" smtClean="0"/>
              <a:t>77</a:t>
            </a:fld>
            <a:endParaRPr lang="en-US"/>
          </a:p>
        </p:txBody>
      </p:sp>
      <p:pic>
        <p:nvPicPr>
          <p:cNvPr id="6" name="Picture 5" descr="A photo showing a pipe in a trench, with fill rock around it.">
            <a:extLst>
              <a:ext uri="{FF2B5EF4-FFF2-40B4-BE49-F238E27FC236}">
                <a16:creationId xmlns:a16="http://schemas.microsoft.com/office/drawing/2014/main" id="{E421D9B5-FAA0-4565-A033-D52996BBC00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7932"/>
          <a:stretch/>
        </p:blipFill>
        <p:spPr>
          <a:xfrm>
            <a:off x="6942371" y="1778663"/>
            <a:ext cx="3590458" cy="3928802"/>
          </a:xfrm>
          <a:prstGeom prst="rect">
            <a:avLst/>
          </a:prstGeom>
        </p:spPr>
      </p:pic>
      <p:sp>
        <p:nvSpPr>
          <p:cNvPr id="10" name="TextBox 9">
            <a:hlinkClick r:id="rId4"/>
            <a:extLst>
              <a:ext uri="{FF2B5EF4-FFF2-40B4-BE49-F238E27FC236}">
                <a16:creationId xmlns:a16="http://schemas.microsoft.com/office/drawing/2014/main" id="{759F9E82-99D4-4D68-B3F3-DAE62CBC00FD}"/>
              </a:ext>
            </a:extLst>
          </p:cNvPr>
          <p:cNvSpPr txBox="1"/>
          <p:nvPr/>
        </p:nvSpPr>
        <p:spPr>
          <a:xfrm>
            <a:off x="1913644" y="6374707"/>
            <a:ext cx="3018273" cy="369332"/>
          </a:xfrm>
          <a:prstGeom prst="rect">
            <a:avLst/>
          </a:prstGeom>
          <a:noFill/>
        </p:spPr>
        <p:txBody>
          <a:bodyPr wrap="square" rtlCol="0">
            <a:spAutoFit/>
          </a:bodyPr>
          <a:lstStyle/>
          <a:p>
            <a:r>
              <a:rPr lang="en-US" dirty="0"/>
              <a:t>This image courtesy of </a:t>
            </a:r>
            <a:r>
              <a:rPr lang="en-US" dirty="0">
                <a:hlinkClick r:id="rId5"/>
              </a:rPr>
              <a:t>CPWR</a:t>
            </a:r>
            <a:r>
              <a:rPr lang="en-US" dirty="0"/>
              <a:t>.</a:t>
            </a:r>
          </a:p>
        </p:txBody>
      </p:sp>
      <p:pic>
        <p:nvPicPr>
          <p:cNvPr id="11" name="Picture 10" descr="An illustration showing a worker in a hole and a worker on the edge of the hole. A label says &quot;Keep rocks and dirt at least 2 feet away from the top of the trench&quot;. ">
            <a:extLst>
              <a:ext uri="{FF2B5EF4-FFF2-40B4-BE49-F238E27FC236}">
                <a16:creationId xmlns:a16="http://schemas.microsoft.com/office/drawing/2014/main" id="{C4F6E817-BD4D-4419-BF73-95E95EC54F20}"/>
              </a:ext>
            </a:extLst>
          </p:cNvPr>
          <p:cNvPicPr>
            <a:picLocks noChangeAspect="1"/>
          </p:cNvPicPr>
          <p:nvPr/>
        </p:nvPicPr>
        <p:blipFill>
          <a:blip r:embed="rId6"/>
          <a:stretch>
            <a:fillRect/>
          </a:stretch>
        </p:blipFill>
        <p:spPr>
          <a:xfrm>
            <a:off x="956274" y="1915998"/>
            <a:ext cx="4933014" cy="4373519"/>
          </a:xfrm>
          <a:prstGeom prst="rect">
            <a:avLst/>
          </a:prstGeom>
        </p:spPr>
      </p:pic>
      <p:sp>
        <p:nvSpPr>
          <p:cNvPr id="9" name="Content Placeholder 2">
            <a:extLst>
              <a:ext uri="{FF2B5EF4-FFF2-40B4-BE49-F238E27FC236}">
                <a16:creationId xmlns:a16="http://schemas.microsoft.com/office/drawing/2014/main" id="{71813280-459B-4712-B653-30657F8B37F0}"/>
              </a:ext>
            </a:extLst>
          </p:cNvPr>
          <p:cNvSpPr>
            <a:spLocks noGrp="1"/>
          </p:cNvSpPr>
          <p:nvPr>
            <p:ph idx="1"/>
          </p:nvPr>
        </p:nvSpPr>
        <p:spPr>
          <a:xfrm>
            <a:off x="676274" y="1272336"/>
            <a:ext cx="6592392" cy="643662"/>
          </a:xfrm>
        </p:spPr>
        <p:txBody>
          <a:bodyPr>
            <a:normAutofit/>
          </a:bodyPr>
          <a:lstStyle/>
          <a:p>
            <a:pPr marL="0" indent="0">
              <a:buNone/>
            </a:pPr>
            <a:r>
              <a:rPr lang="en-US" sz="3600" dirty="0"/>
              <a:t>Falling</a:t>
            </a:r>
          </a:p>
          <a:p>
            <a:pPr marL="0" indent="0">
              <a:buNone/>
            </a:pPr>
            <a:endParaRPr lang="en-US" sz="3600" dirty="0"/>
          </a:p>
          <a:p>
            <a:pPr marL="0" indent="0">
              <a:buNone/>
            </a:pPr>
            <a:endParaRPr lang="en-US" sz="3600" dirty="0"/>
          </a:p>
        </p:txBody>
      </p:sp>
      <p:sp>
        <p:nvSpPr>
          <p:cNvPr id="2" name="Title 1"/>
          <p:cNvSpPr>
            <a:spLocks noGrp="1"/>
          </p:cNvSpPr>
          <p:nvPr>
            <p:ph type="title"/>
          </p:nvPr>
        </p:nvSpPr>
        <p:spPr>
          <a:xfrm>
            <a:off x="838200" y="136525"/>
            <a:ext cx="10515600" cy="1325563"/>
          </a:xfrm>
        </p:spPr>
        <p:txBody>
          <a:bodyPr/>
          <a:lstStyle/>
          <a:p>
            <a:pPr algn="ctr"/>
            <a:r>
              <a:rPr lang="en-US" dirty="0">
                <a:latin typeface="Arial Black" panose="020B0A04020102020204" pitchFamily="34" charset="0"/>
              </a:rPr>
              <a:t>Hazard, Cause, Remedy</a:t>
            </a:r>
          </a:p>
        </p:txBody>
      </p:sp>
    </p:spTree>
    <p:extLst>
      <p:ext uri="{BB962C8B-B14F-4D97-AF65-F5344CB8AC3E}">
        <p14:creationId xmlns:p14="http://schemas.microsoft.com/office/powerpoint/2010/main" val="331778749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100FEF7-740A-4DC0-8167-1891D79B5640}"/>
              </a:ext>
            </a:extLst>
          </p:cNvPr>
          <p:cNvSpPr>
            <a:spLocks noGrp="1"/>
          </p:cNvSpPr>
          <p:nvPr>
            <p:ph type="sldNum" sz="quarter" idx="12"/>
          </p:nvPr>
        </p:nvSpPr>
        <p:spPr/>
        <p:txBody>
          <a:bodyPr/>
          <a:lstStyle/>
          <a:p>
            <a:fld id="{5E779C6D-2D3D-407B-ABDD-AB2C83943F7F}" type="slidenum">
              <a:rPr lang="en-US" smtClean="0"/>
              <a:t>78</a:t>
            </a:fld>
            <a:endParaRPr lang="en-US"/>
          </a:p>
        </p:txBody>
      </p:sp>
      <p:graphicFrame>
        <p:nvGraphicFramePr>
          <p:cNvPr id="7" name="Table 6">
            <a:extLst>
              <a:ext uri="{FF2B5EF4-FFF2-40B4-BE49-F238E27FC236}">
                <a16:creationId xmlns:a16="http://schemas.microsoft.com/office/drawing/2014/main" id="{DE4E59A6-9CED-4ED2-A784-043899312B43}"/>
              </a:ext>
            </a:extLst>
          </p:cNvPr>
          <p:cNvGraphicFramePr>
            <a:graphicFrameLocks noGrp="1"/>
          </p:cNvGraphicFramePr>
          <p:nvPr>
            <p:extLst>
              <p:ext uri="{D42A27DB-BD31-4B8C-83A1-F6EECF244321}">
                <p14:modId xmlns:p14="http://schemas.microsoft.com/office/powerpoint/2010/main" val="4043581132"/>
              </p:ext>
            </p:extLst>
          </p:nvPr>
        </p:nvGraphicFramePr>
        <p:xfrm>
          <a:off x="447601" y="2268644"/>
          <a:ext cx="10273989" cy="3366042"/>
        </p:xfrm>
        <a:graphic>
          <a:graphicData uri="http://schemas.openxmlformats.org/drawingml/2006/table">
            <a:tbl>
              <a:tblPr firstRow="1" bandRow="1">
                <a:tableStyleId>{073A0DAA-6AF3-43AB-8588-CEC1D06C72B9}</a:tableStyleId>
              </a:tblPr>
              <a:tblGrid>
                <a:gridCol w="3424663">
                  <a:extLst>
                    <a:ext uri="{9D8B030D-6E8A-4147-A177-3AD203B41FA5}">
                      <a16:colId xmlns:a16="http://schemas.microsoft.com/office/drawing/2014/main" val="2071702093"/>
                    </a:ext>
                  </a:extLst>
                </a:gridCol>
                <a:gridCol w="3424663">
                  <a:extLst>
                    <a:ext uri="{9D8B030D-6E8A-4147-A177-3AD203B41FA5}">
                      <a16:colId xmlns:a16="http://schemas.microsoft.com/office/drawing/2014/main" val="4288869066"/>
                    </a:ext>
                  </a:extLst>
                </a:gridCol>
                <a:gridCol w="3424663">
                  <a:extLst>
                    <a:ext uri="{9D8B030D-6E8A-4147-A177-3AD203B41FA5}">
                      <a16:colId xmlns:a16="http://schemas.microsoft.com/office/drawing/2014/main" val="364086323"/>
                    </a:ext>
                  </a:extLst>
                </a:gridCol>
              </a:tblGrid>
              <a:tr h="680668">
                <a:tc>
                  <a:txBody>
                    <a:bodyPr/>
                    <a:lstStyle/>
                    <a:p>
                      <a:r>
                        <a:rPr lang="en-US" sz="3200" dirty="0"/>
                        <a:t>Hazards</a:t>
                      </a:r>
                    </a:p>
                  </a:txBody>
                  <a:tcPr/>
                </a:tc>
                <a:tc>
                  <a:txBody>
                    <a:bodyPr/>
                    <a:lstStyle/>
                    <a:p>
                      <a:r>
                        <a:rPr lang="en-US" sz="3200" dirty="0"/>
                        <a:t>Causes</a:t>
                      </a:r>
                    </a:p>
                  </a:txBody>
                  <a:tcPr/>
                </a:tc>
                <a:tc>
                  <a:txBody>
                    <a:bodyPr/>
                    <a:lstStyle/>
                    <a:p>
                      <a:r>
                        <a:rPr lang="en-US" sz="3200" dirty="0"/>
                        <a:t>Remedies</a:t>
                      </a:r>
                    </a:p>
                  </a:txBody>
                  <a:tcPr/>
                </a:tc>
                <a:extLst>
                  <a:ext uri="{0D108BD9-81ED-4DB2-BD59-A6C34878D82A}">
                    <a16:rowId xmlns:a16="http://schemas.microsoft.com/office/drawing/2014/main" val="524374167"/>
                  </a:ext>
                </a:extLst>
              </a:tr>
              <a:tr h="2685374">
                <a:tc>
                  <a:txBody>
                    <a:bodyPr/>
                    <a:lstStyle/>
                    <a:p>
                      <a:r>
                        <a:rPr lang="en-US" sz="3200" dirty="0"/>
                        <a:t>Rocks or soil falling into hole, nearby structures collapsing, walls caving-in</a:t>
                      </a:r>
                    </a:p>
                  </a:txBody>
                  <a:tcPr/>
                </a:tc>
                <a:tc>
                  <a:txBody>
                    <a:bodyPr/>
                    <a:lstStyle/>
                    <a:p>
                      <a:r>
                        <a:rPr lang="en-US" sz="3200" dirty="0"/>
                        <a:t>Spoils too close, insufficient support systems, incorrect soil type assessment</a:t>
                      </a:r>
                    </a:p>
                  </a:txBody>
                  <a:tcPr/>
                </a:tc>
                <a:tc>
                  <a:txBody>
                    <a:bodyPr/>
                    <a:lstStyle/>
                    <a:p>
                      <a:r>
                        <a:rPr lang="en-US" sz="3200" dirty="0"/>
                        <a:t>Distance spoils, support or remove structures, assume worst soil &amp; protect from it</a:t>
                      </a:r>
                    </a:p>
                  </a:txBody>
                  <a:tcPr/>
                </a:tc>
                <a:extLst>
                  <a:ext uri="{0D108BD9-81ED-4DB2-BD59-A6C34878D82A}">
                    <a16:rowId xmlns:a16="http://schemas.microsoft.com/office/drawing/2014/main" val="1509940269"/>
                  </a:ext>
                </a:extLst>
              </a:tr>
            </a:tbl>
          </a:graphicData>
        </a:graphic>
      </p:graphicFrame>
      <p:sp>
        <p:nvSpPr>
          <p:cNvPr id="8" name="Content Placeholder 2">
            <a:extLst>
              <a:ext uri="{FF2B5EF4-FFF2-40B4-BE49-F238E27FC236}">
                <a16:creationId xmlns:a16="http://schemas.microsoft.com/office/drawing/2014/main" id="{6E204440-F270-47CF-B71E-6136B5D79A72}"/>
              </a:ext>
            </a:extLst>
          </p:cNvPr>
          <p:cNvSpPr>
            <a:spLocks noGrp="1"/>
          </p:cNvSpPr>
          <p:nvPr>
            <p:ph idx="1"/>
          </p:nvPr>
        </p:nvSpPr>
        <p:spPr>
          <a:xfrm>
            <a:off x="676274" y="1272336"/>
            <a:ext cx="6592392" cy="643662"/>
          </a:xfrm>
        </p:spPr>
        <p:txBody>
          <a:bodyPr>
            <a:normAutofit/>
          </a:bodyPr>
          <a:lstStyle/>
          <a:p>
            <a:pPr marL="0" indent="0">
              <a:buNone/>
            </a:pPr>
            <a:r>
              <a:rPr lang="en-US" sz="3600" dirty="0"/>
              <a:t>Falling</a:t>
            </a:r>
          </a:p>
          <a:p>
            <a:pPr marL="0" indent="0">
              <a:buNone/>
            </a:pPr>
            <a:endParaRPr lang="en-US" sz="3600" dirty="0"/>
          </a:p>
          <a:p>
            <a:pPr marL="0" indent="0">
              <a:buNone/>
            </a:pPr>
            <a:endParaRPr lang="en-US" sz="3600" dirty="0"/>
          </a:p>
        </p:txBody>
      </p:sp>
      <p:sp>
        <p:nvSpPr>
          <p:cNvPr id="2" name="Title 1"/>
          <p:cNvSpPr>
            <a:spLocks noGrp="1"/>
          </p:cNvSpPr>
          <p:nvPr>
            <p:ph type="title"/>
          </p:nvPr>
        </p:nvSpPr>
        <p:spPr>
          <a:xfrm>
            <a:off x="838200" y="136525"/>
            <a:ext cx="10515600" cy="1325563"/>
          </a:xfrm>
        </p:spPr>
        <p:txBody>
          <a:bodyPr/>
          <a:lstStyle/>
          <a:p>
            <a:pPr algn="ctr"/>
            <a:r>
              <a:rPr lang="en-US" dirty="0">
                <a:latin typeface="Arial Black" panose="020B0A04020102020204" pitchFamily="34" charset="0"/>
              </a:rPr>
              <a:t>Hazard, Cause, Remedy</a:t>
            </a:r>
          </a:p>
        </p:txBody>
      </p:sp>
    </p:spTree>
    <p:extLst>
      <p:ext uri="{BB962C8B-B14F-4D97-AF65-F5344CB8AC3E}">
        <p14:creationId xmlns:p14="http://schemas.microsoft.com/office/powerpoint/2010/main" val="321663618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100FEF7-740A-4DC0-8167-1891D79B5640}"/>
              </a:ext>
            </a:extLst>
          </p:cNvPr>
          <p:cNvSpPr>
            <a:spLocks noGrp="1"/>
          </p:cNvSpPr>
          <p:nvPr>
            <p:ph type="sldNum" sz="quarter" idx="12"/>
          </p:nvPr>
        </p:nvSpPr>
        <p:spPr/>
        <p:txBody>
          <a:bodyPr/>
          <a:lstStyle/>
          <a:p>
            <a:fld id="{5E779C6D-2D3D-407B-ABDD-AB2C83943F7F}" type="slidenum">
              <a:rPr lang="en-US" smtClean="0"/>
              <a:t>79</a:t>
            </a:fld>
            <a:endParaRPr lang="en-US"/>
          </a:p>
        </p:txBody>
      </p:sp>
      <p:pic>
        <p:nvPicPr>
          <p:cNvPr id="5" name="Picture 4" descr="A picture showing rocks being dumped from heavy equipment on a work site.">
            <a:extLst>
              <a:ext uri="{FF2B5EF4-FFF2-40B4-BE49-F238E27FC236}">
                <a16:creationId xmlns:a16="http://schemas.microsoft.com/office/drawing/2014/main" id="{9BEB7E05-A866-416E-989B-6D97C6F58D33}"/>
              </a:ext>
            </a:extLst>
          </p:cNvPr>
          <p:cNvPicPr>
            <a:picLocks noChangeAspect="1"/>
          </p:cNvPicPr>
          <p:nvPr/>
        </p:nvPicPr>
        <p:blipFill rotWithShape="1">
          <a:blip r:embed="rId3"/>
          <a:srcRect b="52349"/>
          <a:stretch/>
        </p:blipFill>
        <p:spPr>
          <a:xfrm>
            <a:off x="6418369" y="2203246"/>
            <a:ext cx="5026703" cy="3207276"/>
          </a:xfrm>
          <a:prstGeom prst="rect">
            <a:avLst/>
          </a:prstGeom>
        </p:spPr>
      </p:pic>
      <p:graphicFrame>
        <p:nvGraphicFramePr>
          <p:cNvPr id="6" name="Table 5">
            <a:extLst>
              <a:ext uri="{FF2B5EF4-FFF2-40B4-BE49-F238E27FC236}">
                <a16:creationId xmlns:a16="http://schemas.microsoft.com/office/drawing/2014/main" id="{6BCDC4CE-A7E0-44CE-9995-807B0083DFEF}"/>
              </a:ext>
            </a:extLst>
          </p:cNvPr>
          <p:cNvGraphicFramePr>
            <a:graphicFrameLocks noGrp="1"/>
          </p:cNvGraphicFramePr>
          <p:nvPr>
            <p:extLst>
              <p:ext uri="{D42A27DB-BD31-4B8C-83A1-F6EECF244321}">
                <p14:modId xmlns:p14="http://schemas.microsoft.com/office/powerpoint/2010/main" val="374999047"/>
              </p:ext>
            </p:extLst>
          </p:nvPr>
        </p:nvGraphicFramePr>
        <p:xfrm>
          <a:off x="403486" y="2219622"/>
          <a:ext cx="5722911" cy="4136728"/>
        </p:xfrm>
        <a:graphic>
          <a:graphicData uri="http://schemas.openxmlformats.org/drawingml/2006/table">
            <a:tbl>
              <a:tblPr firstRow="1" bandRow="1">
                <a:tableStyleId>{073A0DAA-6AF3-43AB-8588-CEC1D06C72B9}</a:tableStyleId>
              </a:tblPr>
              <a:tblGrid>
                <a:gridCol w="1750517">
                  <a:extLst>
                    <a:ext uri="{9D8B030D-6E8A-4147-A177-3AD203B41FA5}">
                      <a16:colId xmlns:a16="http://schemas.microsoft.com/office/drawing/2014/main" val="2071702093"/>
                    </a:ext>
                  </a:extLst>
                </a:gridCol>
                <a:gridCol w="1903751">
                  <a:extLst>
                    <a:ext uri="{9D8B030D-6E8A-4147-A177-3AD203B41FA5}">
                      <a16:colId xmlns:a16="http://schemas.microsoft.com/office/drawing/2014/main" val="4288869066"/>
                    </a:ext>
                  </a:extLst>
                </a:gridCol>
                <a:gridCol w="2068643">
                  <a:extLst>
                    <a:ext uri="{9D8B030D-6E8A-4147-A177-3AD203B41FA5}">
                      <a16:colId xmlns:a16="http://schemas.microsoft.com/office/drawing/2014/main" val="364086323"/>
                    </a:ext>
                  </a:extLst>
                </a:gridCol>
              </a:tblGrid>
              <a:tr h="753448">
                <a:tc>
                  <a:txBody>
                    <a:bodyPr/>
                    <a:lstStyle/>
                    <a:p>
                      <a:r>
                        <a:rPr lang="en-US" sz="2400" dirty="0"/>
                        <a:t>Hazards</a:t>
                      </a:r>
                    </a:p>
                  </a:txBody>
                  <a:tcPr/>
                </a:tc>
                <a:tc>
                  <a:txBody>
                    <a:bodyPr/>
                    <a:lstStyle/>
                    <a:p>
                      <a:r>
                        <a:rPr lang="en-US" sz="2400" dirty="0"/>
                        <a:t>Causes</a:t>
                      </a:r>
                    </a:p>
                  </a:txBody>
                  <a:tcPr/>
                </a:tc>
                <a:tc>
                  <a:txBody>
                    <a:bodyPr/>
                    <a:lstStyle/>
                    <a:p>
                      <a:r>
                        <a:rPr lang="en-US" sz="2400" dirty="0"/>
                        <a:t>Remedies</a:t>
                      </a:r>
                    </a:p>
                  </a:txBody>
                  <a:tcPr/>
                </a:tc>
                <a:extLst>
                  <a:ext uri="{0D108BD9-81ED-4DB2-BD59-A6C34878D82A}">
                    <a16:rowId xmlns:a16="http://schemas.microsoft.com/office/drawing/2014/main" val="524374167"/>
                  </a:ext>
                </a:extLst>
              </a:tr>
              <a:tr h="2972505">
                <a:tc>
                  <a:txBody>
                    <a:bodyPr/>
                    <a:lstStyle/>
                    <a:p>
                      <a:r>
                        <a:rPr lang="en-US" sz="2400" dirty="0"/>
                        <a:t>Operator mistake (drops load, hits something), not knowing or following safe  procedure</a:t>
                      </a:r>
                    </a:p>
                  </a:txBody>
                  <a:tcPr/>
                </a:tc>
                <a:tc>
                  <a:txBody>
                    <a:bodyPr/>
                    <a:lstStyle/>
                    <a:p>
                      <a:r>
                        <a:rPr lang="en-US" sz="2400" dirty="0"/>
                        <a:t>No competent person on site, untrained, poor safety program, lack of safe expectations</a:t>
                      </a:r>
                    </a:p>
                  </a:txBody>
                  <a:tcPr/>
                </a:tc>
                <a:tc>
                  <a:txBody>
                    <a:bodyPr/>
                    <a:lstStyle/>
                    <a:p>
                      <a:r>
                        <a:rPr lang="en-US" sz="2400" dirty="0"/>
                        <a:t>Train all workers, perform JSA, go over and use program, have consequences for unsafe behavior</a:t>
                      </a:r>
                    </a:p>
                  </a:txBody>
                  <a:tcPr/>
                </a:tc>
                <a:extLst>
                  <a:ext uri="{0D108BD9-81ED-4DB2-BD59-A6C34878D82A}">
                    <a16:rowId xmlns:a16="http://schemas.microsoft.com/office/drawing/2014/main" val="1509940269"/>
                  </a:ext>
                </a:extLst>
              </a:tr>
            </a:tbl>
          </a:graphicData>
        </a:graphic>
      </p:graphicFrame>
      <p:sp>
        <p:nvSpPr>
          <p:cNvPr id="9" name="Content Placeholder 2">
            <a:extLst>
              <a:ext uri="{FF2B5EF4-FFF2-40B4-BE49-F238E27FC236}">
                <a16:creationId xmlns:a16="http://schemas.microsoft.com/office/drawing/2014/main" id="{57590828-8A61-4B2F-AE7C-0C8E9618DD2E}"/>
              </a:ext>
            </a:extLst>
          </p:cNvPr>
          <p:cNvSpPr>
            <a:spLocks noGrp="1"/>
          </p:cNvSpPr>
          <p:nvPr>
            <p:ph idx="1"/>
          </p:nvPr>
        </p:nvSpPr>
        <p:spPr>
          <a:xfrm>
            <a:off x="676274" y="1272336"/>
            <a:ext cx="6592392" cy="643662"/>
          </a:xfrm>
        </p:spPr>
        <p:txBody>
          <a:bodyPr>
            <a:normAutofit/>
          </a:bodyPr>
          <a:lstStyle/>
          <a:p>
            <a:pPr marL="0" indent="0">
              <a:buNone/>
            </a:pPr>
            <a:r>
              <a:rPr lang="en-US" sz="3600" dirty="0"/>
              <a:t>Behavior</a:t>
            </a:r>
          </a:p>
          <a:p>
            <a:pPr marL="0" indent="0">
              <a:buNone/>
            </a:pPr>
            <a:endParaRPr lang="en-US" sz="3600" dirty="0"/>
          </a:p>
          <a:p>
            <a:pPr marL="0" indent="0">
              <a:buNone/>
            </a:pPr>
            <a:endParaRPr lang="en-US" sz="3600" dirty="0"/>
          </a:p>
        </p:txBody>
      </p:sp>
      <p:sp>
        <p:nvSpPr>
          <p:cNvPr id="2" name="Title 1"/>
          <p:cNvSpPr>
            <a:spLocks noGrp="1"/>
          </p:cNvSpPr>
          <p:nvPr>
            <p:ph type="title"/>
          </p:nvPr>
        </p:nvSpPr>
        <p:spPr>
          <a:xfrm>
            <a:off x="838200" y="136525"/>
            <a:ext cx="10515600" cy="1325563"/>
          </a:xfrm>
        </p:spPr>
        <p:txBody>
          <a:bodyPr/>
          <a:lstStyle/>
          <a:p>
            <a:pPr algn="ctr"/>
            <a:r>
              <a:rPr lang="en-US" dirty="0">
                <a:latin typeface="Arial Black" panose="020B0A04020102020204" pitchFamily="34" charset="0"/>
              </a:rPr>
              <a:t>Hazard, Cause, Remedy</a:t>
            </a:r>
          </a:p>
        </p:txBody>
      </p:sp>
    </p:spTree>
    <p:extLst>
      <p:ext uri="{BB962C8B-B14F-4D97-AF65-F5344CB8AC3E}">
        <p14:creationId xmlns:p14="http://schemas.microsoft.com/office/powerpoint/2010/main" val="23161082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prstClr val="black"/>
                </a:solidFill>
                <a:latin typeface="Arial Black" panose="020B0A04020102020204" pitchFamily="34" charset="0"/>
              </a:rPr>
              <a:t>Pre-Assessment (Q1)</a:t>
            </a:r>
            <a:endParaRPr lang="en-US" dirty="0"/>
          </a:p>
        </p:txBody>
      </p:sp>
      <p:sp>
        <p:nvSpPr>
          <p:cNvPr id="3" name="Content Placeholder 2"/>
          <p:cNvSpPr>
            <a:spLocks noGrp="1"/>
          </p:cNvSpPr>
          <p:nvPr>
            <p:ph idx="1"/>
          </p:nvPr>
        </p:nvSpPr>
        <p:spPr/>
        <p:txBody>
          <a:bodyPr>
            <a:normAutofit fontScale="85000" lnSpcReduction="10000"/>
          </a:bodyPr>
          <a:lstStyle/>
          <a:p>
            <a:pPr marL="342900" marR="0" lvl="0" indent="-342900">
              <a:lnSpc>
                <a:spcPct val="107000"/>
              </a:lnSpc>
              <a:spcBef>
                <a:spcPts val="0"/>
              </a:spcBef>
              <a:spcAft>
                <a:spcPts val="0"/>
              </a:spcAft>
              <a:buFont typeface="+mj-lt"/>
              <a:buAutoNum type="arabicPeriod"/>
            </a:pPr>
            <a:r>
              <a:rPr lang="en-US" sz="4000" dirty="0">
                <a:ea typeface="Calibri" panose="020F0502020204030204" pitchFamily="34" charset="0"/>
                <a:cs typeface="Times New Roman" panose="02020603050405020304" pitchFamily="18" charset="0"/>
              </a:rPr>
              <a:t>Structural ramps used solely by employees as a means of access and egress from excavations shall be designed by a:</a:t>
            </a:r>
          </a:p>
          <a:p>
            <a:pPr marL="342900" marR="0" lvl="0" indent="-342900">
              <a:lnSpc>
                <a:spcPct val="107000"/>
              </a:lnSpc>
              <a:spcBef>
                <a:spcPts val="0"/>
              </a:spcBef>
              <a:spcAft>
                <a:spcPts val="0"/>
              </a:spcAft>
              <a:buFont typeface="+mj-lt"/>
              <a:buAutoNum type="alphaLcPeriod"/>
            </a:pPr>
            <a:r>
              <a:rPr lang="en-US" sz="4000" dirty="0">
                <a:ea typeface="Calibri" panose="020F0502020204030204" pitchFamily="34" charset="0"/>
                <a:cs typeface="Times New Roman" panose="02020603050405020304" pitchFamily="18" charset="0"/>
              </a:rPr>
              <a:t>Qualified Engineer</a:t>
            </a:r>
          </a:p>
          <a:p>
            <a:pPr marL="342900" marR="0" lvl="0" indent="-342900">
              <a:lnSpc>
                <a:spcPct val="107000"/>
              </a:lnSpc>
              <a:spcBef>
                <a:spcPts val="0"/>
              </a:spcBef>
              <a:spcAft>
                <a:spcPts val="0"/>
              </a:spcAft>
              <a:buFont typeface="+mj-lt"/>
              <a:buAutoNum type="alphaLcPeriod"/>
            </a:pPr>
            <a:r>
              <a:rPr lang="en-US" sz="4000" dirty="0">
                <a:ea typeface="Calibri" panose="020F0502020204030204" pitchFamily="34" charset="0"/>
                <a:cs typeface="Times New Roman" panose="02020603050405020304" pitchFamily="18" charset="0"/>
              </a:rPr>
              <a:t>Competent Person</a:t>
            </a:r>
          </a:p>
          <a:p>
            <a:pPr marL="342900" marR="0" lvl="0" indent="-342900">
              <a:lnSpc>
                <a:spcPct val="107000"/>
              </a:lnSpc>
              <a:spcBef>
                <a:spcPts val="0"/>
              </a:spcBef>
              <a:spcAft>
                <a:spcPts val="0"/>
              </a:spcAft>
              <a:buFont typeface="+mj-lt"/>
              <a:buAutoNum type="alphaLcPeriod"/>
            </a:pPr>
            <a:r>
              <a:rPr lang="en-US" sz="4000" dirty="0">
                <a:ea typeface="Calibri" panose="020F0502020204030204" pitchFamily="34" charset="0"/>
                <a:cs typeface="Times New Roman" panose="02020603050405020304" pitchFamily="18" charset="0"/>
              </a:rPr>
              <a:t>Architect</a:t>
            </a:r>
          </a:p>
          <a:p>
            <a:pPr marL="342900" marR="0" lvl="0" indent="-342900">
              <a:lnSpc>
                <a:spcPct val="107000"/>
              </a:lnSpc>
              <a:spcBef>
                <a:spcPts val="0"/>
              </a:spcBef>
              <a:spcAft>
                <a:spcPts val="800"/>
              </a:spcAft>
              <a:buFont typeface="+mj-lt"/>
              <a:buAutoNum type="alphaLcPeriod"/>
            </a:pPr>
            <a:r>
              <a:rPr lang="en-US" sz="4000" dirty="0">
                <a:ea typeface="Calibri" panose="020F0502020204030204" pitchFamily="34" charset="0"/>
                <a:cs typeface="Times New Roman" panose="02020603050405020304" pitchFamily="18" charset="0"/>
              </a:rPr>
              <a:t>Employees</a:t>
            </a:r>
          </a:p>
          <a:p>
            <a:endParaRPr lang="en-US" dirty="0"/>
          </a:p>
        </p:txBody>
      </p:sp>
      <p:sp>
        <p:nvSpPr>
          <p:cNvPr id="4" name="Slide Number Placeholder 3"/>
          <p:cNvSpPr>
            <a:spLocks noGrp="1"/>
          </p:cNvSpPr>
          <p:nvPr>
            <p:ph type="sldNum" sz="quarter" idx="12"/>
          </p:nvPr>
        </p:nvSpPr>
        <p:spPr/>
        <p:txBody>
          <a:bodyPr/>
          <a:lstStyle/>
          <a:p>
            <a:fld id="{5E779C6D-2D3D-407B-ABDD-AB2C83943F7F}" type="slidenum">
              <a:rPr lang="en-US" smtClean="0"/>
              <a:t>8</a:t>
            </a:fld>
            <a:endParaRPr lang="en-US"/>
          </a:p>
        </p:txBody>
      </p:sp>
    </p:spTree>
    <p:extLst>
      <p:ext uri="{BB962C8B-B14F-4D97-AF65-F5344CB8AC3E}">
        <p14:creationId xmlns:p14="http://schemas.microsoft.com/office/powerpoint/2010/main" val="296398452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07987"/>
            <a:ext cx="10515600" cy="1325563"/>
          </a:xfrm>
        </p:spPr>
        <p:txBody>
          <a:bodyPr/>
          <a:lstStyle/>
          <a:p>
            <a:pPr algn="ctr"/>
            <a:r>
              <a:rPr lang="en-US" dirty="0">
                <a:latin typeface="Arial Black" panose="020B0A04020102020204" pitchFamily="34" charset="0"/>
              </a:rPr>
              <a:t>Competent Person</a:t>
            </a:r>
          </a:p>
        </p:txBody>
      </p:sp>
      <p:sp>
        <p:nvSpPr>
          <p:cNvPr id="3" name="Content Placeholder 2"/>
          <p:cNvSpPr>
            <a:spLocks noGrp="1"/>
          </p:cNvSpPr>
          <p:nvPr>
            <p:ph idx="1"/>
          </p:nvPr>
        </p:nvSpPr>
        <p:spPr>
          <a:xfrm>
            <a:off x="964367" y="1733550"/>
            <a:ext cx="10389433" cy="4351338"/>
          </a:xfrm>
        </p:spPr>
        <p:txBody>
          <a:bodyPr>
            <a:normAutofit/>
          </a:bodyPr>
          <a:lstStyle/>
          <a:p>
            <a:pPr marL="0" indent="0">
              <a:buNone/>
            </a:pPr>
            <a:endParaRPr lang="en-US" sz="3600" dirty="0"/>
          </a:p>
          <a:p>
            <a:pPr marL="457200" lvl="1" indent="0">
              <a:buNone/>
            </a:pPr>
            <a:r>
              <a:rPr lang="en-US" sz="3600" dirty="0">
                <a:ea typeface="Tahoma" panose="020B0604030504040204" pitchFamily="34" charset="0"/>
              </a:rPr>
              <a:t>one who is capable of identifying existing and predictable hazards in the surroundings…and who has authorization to take prompt corrective measures to eliminate them.</a:t>
            </a:r>
            <a:endParaRPr lang="en-US" altLang="en-US" sz="3600" dirty="0">
              <a:ea typeface="Tahoma" panose="020B0604030504040204" pitchFamily="34" charset="0"/>
              <a:cs typeface="Tahoma" panose="020B0604030504040204" pitchFamily="34" charset="0"/>
            </a:endParaRPr>
          </a:p>
        </p:txBody>
      </p:sp>
      <p:sp>
        <p:nvSpPr>
          <p:cNvPr id="4" name="Slide Number Placeholder 3">
            <a:extLst>
              <a:ext uri="{FF2B5EF4-FFF2-40B4-BE49-F238E27FC236}">
                <a16:creationId xmlns:a16="http://schemas.microsoft.com/office/drawing/2014/main" id="{3100FEF7-740A-4DC0-8167-1891D79B5640}"/>
              </a:ext>
            </a:extLst>
          </p:cNvPr>
          <p:cNvSpPr>
            <a:spLocks noGrp="1"/>
          </p:cNvSpPr>
          <p:nvPr>
            <p:ph type="sldNum" sz="quarter" idx="12"/>
          </p:nvPr>
        </p:nvSpPr>
        <p:spPr/>
        <p:txBody>
          <a:bodyPr/>
          <a:lstStyle/>
          <a:p>
            <a:fld id="{5E779C6D-2D3D-407B-ABDD-AB2C83943F7F}" type="slidenum">
              <a:rPr lang="en-US" smtClean="0"/>
              <a:t>80</a:t>
            </a:fld>
            <a:endParaRPr lang="en-US"/>
          </a:p>
        </p:txBody>
      </p:sp>
    </p:spTree>
    <p:extLst>
      <p:ext uri="{BB962C8B-B14F-4D97-AF65-F5344CB8AC3E}">
        <p14:creationId xmlns:p14="http://schemas.microsoft.com/office/powerpoint/2010/main" val="38430100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36525"/>
            <a:ext cx="10515600" cy="1325563"/>
          </a:xfrm>
        </p:spPr>
        <p:txBody>
          <a:bodyPr/>
          <a:lstStyle/>
          <a:p>
            <a:pPr algn="ctr"/>
            <a:r>
              <a:rPr lang="en-US" dirty="0">
                <a:latin typeface="Arial Black" panose="020B0A04020102020204" pitchFamily="34" charset="0"/>
              </a:rPr>
              <a:t>Competent Person</a:t>
            </a:r>
          </a:p>
        </p:txBody>
      </p:sp>
      <p:sp>
        <p:nvSpPr>
          <p:cNvPr id="3" name="Content Placeholder 2"/>
          <p:cNvSpPr>
            <a:spLocks noGrp="1"/>
          </p:cNvSpPr>
          <p:nvPr>
            <p:ph idx="1"/>
          </p:nvPr>
        </p:nvSpPr>
        <p:spPr>
          <a:xfrm>
            <a:off x="838199" y="1951173"/>
            <a:ext cx="10515599" cy="4351338"/>
          </a:xfrm>
        </p:spPr>
        <p:txBody>
          <a:bodyPr>
            <a:normAutofit lnSpcReduction="10000"/>
          </a:bodyPr>
          <a:lstStyle/>
          <a:p>
            <a:pPr marL="0" indent="0">
              <a:buNone/>
            </a:pPr>
            <a:r>
              <a:rPr lang="en-US" sz="3600" dirty="0"/>
              <a:t>Role &amp; responsibilities:</a:t>
            </a:r>
          </a:p>
          <a:p>
            <a:pPr marL="0" indent="0">
              <a:buNone/>
            </a:pPr>
            <a:endParaRPr lang="en-US" sz="3600" dirty="0"/>
          </a:p>
          <a:p>
            <a:r>
              <a:rPr lang="en-US" sz="3600" dirty="0"/>
              <a:t>Design structural ramps used for workers only</a:t>
            </a:r>
          </a:p>
          <a:p>
            <a:r>
              <a:rPr lang="en-US" sz="3600" dirty="0"/>
              <a:t>Monitor water removal operations</a:t>
            </a:r>
          </a:p>
          <a:p>
            <a:r>
              <a:rPr lang="en-US" sz="3600" dirty="0"/>
              <a:t>Inspection prior to work and during shift </a:t>
            </a:r>
          </a:p>
          <a:p>
            <a:r>
              <a:rPr lang="en-US" sz="3600" dirty="0"/>
              <a:t>Remove workers exposed to hazardous area</a:t>
            </a:r>
          </a:p>
          <a:p>
            <a:r>
              <a:rPr lang="en-US" sz="3600" dirty="0"/>
              <a:t>Take precautions for worker safety</a:t>
            </a:r>
          </a:p>
          <a:p>
            <a:pPr marL="0" indent="0">
              <a:buNone/>
            </a:pPr>
            <a:endParaRPr lang="en-US" sz="3600" dirty="0"/>
          </a:p>
          <a:p>
            <a:endParaRPr lang="en-US" sz="3600" dirty="0"/>
          </a:p>
          <a:p>
            <a:endParaRPr lang="en-US" sz="3600" dirty="0"/>
          </a:p>
        </p:txBody>
      </p:sp>
      <p:sp>
        <p:nvSpPr>
          <p:cNvPr id="4" name="Slide Number Placeholder 3">
            <a:extLst>
              <a:ext uri="{FF2B5EF4-FFF2-40B4-BE49-F238E27FC236}">
                <a16:creationId xmlns:a16="http://schemas.microsoft.com/office/drawing/2014/main" id="{3100FEF7-740A-4DC0-8167-1891D79B5640}"/>
              </a:ext>
            </a:extLst>
          </p:cNvPr>
          <p:cNvSpPr>
            <a:spLocks noGrp="1"/>
          </p:cNvSpPr>
          <p:nvPr>
            <p:ph type="sldNum" sz="quarter" idx="12"/>
          </p:nvPr>
        </p:nvSpPr>
        <p:spPr/>
        <p:txBody>
          <a:bodyPr/>
          <a:lstStyle/>
          <a:p>
            <a:fld id="{5E779C6D-2D3D-407B-ABDD-AB2C83943F7F}" type="slidenum">
              <a:rPr lang="en-US" smtClean="0"/>
              <a:t>81</a:t>
            </a:fld>
            <a:endParaRPr lang="en-US"/>
          </a:p>
        </p:txBody>
      </p:sp>
    </p:spTree>
    <p:extLst>
      <p:ext uri="{BB962C8B-B14F-4D97-AF65-F5344CB8AC3E}">
        <p14:creationId xmlns:p14="http://schemas.microsoft.com/office/powerpoint/2010/main" val="279040604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36525"/>
            <a:ext cx="10515600" cy="1325563"/>
          </a:xfrm>
        </p:spPr>
        <p:txBody>
          <a:bodyPr/>
          <a:lstStyle/>
          <a:p>
            <a:pPr algn="ctr"/>
            <a:r>
              <a:rPr lang="en-US" dirty="0">
                <a:latin typeface="Arial Black" panose="020B0A04020102020204" pitchFamily="34" charset="0"/>
              </a:rPr>
              <a:t>Competent Person</a:t>
            </a:r>
          </a:p>
        </p:txBody>
      </p:sp>
      <p:sp>
        <p:nvSpPr>
          <p:cNvPr id="3" name="Content Placeholder 2"/>
          <p:cNvSpPr>
            <a:spLocks noGrp="1"/>
          </p:cNvSpPr>
          <p:nvPr>
            <p:ph idx="1"/>
          </p:nvPr>
        </p:nvSpPr>
        <p:spPr>
          <a:xfrm>
            <a:off x="838201" y="1733550"/>
            <a:ext cx="10515599" cy="4351338"/>
          </a:xfrm>
        </p:spPr>
        <p:txBody>
          <a:bodyPr>
            <a:normAutofit fontScale="92500" lnSpcReduction="10000"/>
          </a:bodyPr>
          <a:lstStyle/>
          <a:p>
            <a:pPr marL="0" indent="0">
              <a:buNone/>
            </a:pPr>
            <a:r>
              <a:rPr lang="en-US" sz="3600" dirty="0"/>
              <a:t>Role &amp; responsibilities:</a:t>
            </a:r>
          </a:p>
          <a:p>
            <a:pPr marL="0" indent="0">
              <a:buNone/>
            </a:pPr>
            <a:endParaRPr lang="en-US" sz="3600" dirty="0"/>
          </a:p>
          <a:p>
            <a:r>
              <a:rPr lang="en-US" sz="3600" dirty="0"/>
              <a:t>Examine ground of &lt;5 ft. excavations </a:t>
            </a:r>
          </a:p>
          <a:p>
            <a:r>
              <a:rPr lang="en-US" sz="3600" dirty="0"/>
              <a:t>Examine damaged equipment used in protective systems</a:t>
            </a:r>
          </a:p>
          <a:p>
            <a:r>
              <a:rPr lang="en-US" sz="3600" dirty="0"/>
              <a:t>Classify and reclassify soil &amp; rock</a:t>
            </a:r>
          </a:p>
          <a:p>
            <a:r>
              <a:rPr lang="en-US" sz="3600" dirty="0"/>
              <a:t>Reduce maximum slope based on surcharge                    loads</a:t>
            </a:r>
          </a:p>
          <a:p>
            <a:r>
              <a:rPr lang="en-US" sz="3600" dirty="0"/>
              <a:t>Evaluate the effects of surcharge</a:t>
            </a:r>
          </a:p>
          <a:p>
            <a:pPr marL="0" indent="0">
              <a:buNone/>
            </a:pPr>
            <a:endParaRPr lang="en-US" sz="3600" dirty="0"/>
          </a:p>
          <a:p>
            <a:endParaRPr lang="en-US" sz="3600" dirty="0"/>
          </a:p>
          <a:p>
            <a:endParaRPr lang="en-US" sz="3600" dirty="0"/>
          </a:p>
        </p:txBody>
      </p:sp>
      <p:sp>
        <p:nvSpPr>
          <p:cNvPr id="4" name="Slide Number Placeholder 3">
            <a:extLst>
              <a:ext uri="{FF2B5EF4-FFF2-40B4-BE49-F238E27FC236}">
                <a16:creationId xmlns:a16="http://schemas.microsoft.com/office/drawing/2014/main" id="{3100FEF7-740A-4DC0-8167-1891D79B5640}"/>
              </a:ext>
            </a:extLst>
          </p:cNvPr>
          <p:cNvSpPr>
            <a:spLocks noGrp="1"/>
          </p:cNvSpPr>
          <p:nvPr>
            <p:ph type="sldNum" sz="quarter" idx="12"/>
          </p:nvPr>
        </p:nvSpPr>
        <p:spPr/>
        <p:txBody>
          <a:bodyPr/>
          <a:lstStyle/>
          <a:p>
            <a:fld id="{5E779C6D-2D3D-407B-ABDD-AB2C83943F7F}" type="slidenum">
              <a:rPr lang="en-US" smtClean="0"/>
              <a:t>82</a:t>
            </a:fld>
            <a:endParaRPr lang="en-US"/>
          </a:p>
        </p:txBody>
      </p:sp>
    </p:spTree>
    <p:extLst>
      <p:ext uri="{BB962C8B-B14F-4D97-AF65-F5344CB8AC3E}">
        <p14:creationId xmlns:p14="http://schemas.microsoft.com/office/powerpoint/2010/main" val="298776687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latin typeface="Arial Black" panose="020B0A04020102020204" pitchFamily="34" charset="0"/>
              </a:rPr>
              <a:t>Designating the Competent Person</a:t>
            </a:r>
            <a:endParaRPr lang="en-US" dirty="0"/>
          </a:p>
        </p:txBody>
      </p:sp>
      <p:sp>
        <p:nvSpPr>
          <p:cNvPr id="3" name="Content Placeholder 2"/>
          <p:cNvSpPr>
            <a:spLocks noGrp="1"/>
          </p:cNvSpPr>
          <p:nvPr>
            <p:ph idx="1"/>
          </p:nvPr>
        </p:nvSpPr>
        <p:spPr/>
        <p:txBody>
          <a:bodyPr/>
          <a:lstStyle/>
          <a:p>
            <a:endParaRPr lang="en-US" dirty="0"/>
          </a:p>
          <a:p>
            <a:r>
              <a:rPr lang="en-US" dirty="0"/>
              <a:t>Who should it be within your crew? </a:t>
            </a:r>
          </a:p>
        </p:txBody>
      </p:sp>
      <p:sp>
        <p:nvSpPr>
          <p:cNvPr id="4" name="Slide Number Placeholder 3"/>
          <p:cNvSpPr>
            <a:spLocks noGrp="1"/>
          </p:cNvSpPr>
          <p:nvPr>
            <p:ph type="sldNum" sz="quarter" idx="12"/>
          </p:nvPr>
        </p:nvSpPr>
        <p:spPr/>
        <p:txBody>
          <a:bodyPr/>
          <a:lstStyle/>
          <a:p>
            <a:fld id="{5E779C6D-2D3D-407B-ABDD-AB2C83943F7F}" type="slidenum">
              <a:rPr lang="en-US" smtClean="0"/>
              <a:t>83</a:t>
            </a:fld>
            <a:endParaRPr lang="en-US"/>
          </a:p>
        </p:txBody>
      </p:sp>
    </p:spTree>
    <p:extLst>
      <p:ext uri="{BB962C8B-B14F-4D97-AF65-F5344CB8AC3E}">
        <p14:creationId xmlns:p14="http://schemas.microsoft.com/office/powerpoint/2010/main" val="28314626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100FEF7-740A-4DC0-8167-1891D79B5640}"/>
              </a:ext>
            </a:extLst>
          </p:cNvPr>
          <p:cNvSpPr>
            <a:spLocks noGrp="1"/>
          </p:cNvSpPr>
          <p:nvPr>
            <p:ph type="sldNum" sz="quarter" idx="12"/>
          </p:nvPr>
        </p:nvSpPr>
        <p:spPr/>
        <p:txBody>
          <a:bodyPr/>
          <a:lstStyle/>
          <a:p>
            <a:fld id="{5E779C6D-2D3D-407B-ABDD-AB2C83943F7F}" type="slidenum">
              <a:rPr lang="en-US" smtClean="0"/>
              <a:t>84</a:t>
            </a:fld>
            <a:endParaRPr lang="en-US"/>
          </a:p>
        </p:txBody>
      </p:sp>
      <p:pic>
        <p:nvPicPr>
          <p:cNvPr id="5" name="Picture 4" descr="A photo of CFR 1926.651, text accessible here: https://www.osha.gov/laws-regs/regulations/standardnumber/1926/1926.651">
            <a:extLst>
              <a:ext uri="{FF2B5EF4-FFF2-40B4-BE49-F238E27FC236}">
                <a16:creationId xmlns:a16="http://schemas.microsoft.com/office/drawing/2014/main" id="{4EC6BBBE-1E57-4470-99E3-28E35BCC6F9C}"/>
              </a:ext>
            </a:extLst>
          </p:cNvPr>
          <p:cNvPicPr>
            <a:picLocks noChangeAspect="1"/>
          </p:cNvPicPr>
          <p:nvPr/>
        </p:nvPicPr>
        <p:blipFill rotWithShape="1">
          <a:blip r:embed="rId3"/>
          <a:srcRect l="6320" t="5759" r="9761"/>
          <a:stretch/>
        </p:blipFill>
        <p:spPr>
          <a:xfrm>
            <a:off x="6245298" y="1370808"/>
            <a:ext cx="3327816" cy="5076824"/>
          </a:xfrm>
          <a:prstGeom prst="rect">
            <a:avLst/>
          </a:prstGeom>
        </p:spPr>
      </p:pic>
      <p:sp>
        <p:nvSpPr>
          <p:cNvPr id="3" name="Content Placeholder 2"/>
          <p:cNvSpPr>
            <a:spLocks noGrp="1"/>
          </p:cNvSpPr>
          <p:nvPr>
            <p:ph idx="1"/>
          </p:nvPr>
        </p:nvSpPr>
        <p:spPr>
          <a:xfrm>
            <a:off x="838199" y="1951173"/>
            <a:ext cx="5257801" cy="4351338"/>
          </a:xfrm>
        </p:spPr>
        <p:txBody>
          <a:bodyPr>
            <a:normAutofit/>
          </a:bodyPr>
          <a:lstStyle/>
          <a:p>
            <a:r>
              <a:rPr lang="en-US" altLang="en-US" sz="3200" dirty="0">
                <a:ea typeface="Tahoma" panose="020B0604030504040204" pitchFamily="34" charset="0"/>
                <a:cs typeface="Tahoma" panose="020B0604030504040204" pitchFamily="34" charset="0"/>
              </a:rPr>
              <a:t>Surface encumbrances removed, supported</a:t>
            </a:r>
          </a:p>
          <a:p>
            <a:r>
              <a:rPr lang="en-US" altLang="en-US" sz="3200" dirty="0">
                <a:ea typeface="Tahoma" panose="020B0604030504040204" pitchFamily="34" charset="0"/>
                <a:cs typeface="Tahoma" panose="020B0604030504040204" pitchFamily="34" charset="0"/>
              </a:rPr>
              <a:t>Utilities located, safely dug, supported, protected</a:t>
            </a:r>
          </a:p>
          <a:p>
            <a:r>
              <a:rPr lang="en-US" altLang="en-US" sz="3200" dirty="0">
                <a:ea typeface="Tahoma" panose="020B0604030504040204" pitchFamily="34" charset="0"/>
                <a:cs typeface="Tahoma" panose="020B0604030504040204" pitchFamily="34" charset="0"/>
              </a:rPr>
              <a:t>Ramp design, no movement, uniform thickness</a:t>
            </a:r>
          </a:p>
          <a:p>
            <a:pPr marL="0" indent="0">
              <a:buNone/>
            </a:pPr>
            <a:endParaRPr lang="en-US" altLang="en-US" sz="3200" dirty="0">
              <a:ea typeface="Tahoma" panose="020B0604030504040204" pitchFamily="34" charset="0"/>
              <a:cs typeface="Tahoma" panose="020B0604030504040204" pitchFamily="34" charset="0"/>
            </a:endParaRPr>
          </a:p>
        </p:txBody>
      </p:sp>
      <p:sp>
        <p:nvSpPr>
          <p:cNvPr id="2" name="Title 1"/>
          <p:cNvSpPr>
            <a:spLocks noGrp="1"/>
          </p:cNvSpPr>
          <p:nvPr>
            <p:ph type="title"/>
          </p:nvPr>
        </p:nvSpPr>
        <p:spPr>
          <a:xfrm>
            <a:off x="838200" y="136525"/>
            <a:ext cx="10515600" cy="1325563"/>
          </a:xfrm>
        </p:spPr>
        <p:txBody>
          <a:bodyPr/>
          <a:lstStyle/>
          <a:p>
            <a:pPr algn="ctr"/>
            <a:r>
              <a:rPr lang="en-US" dirty="0">
                <a:latin typeface="Arial Black" panose="020B0A04020102020204" pitchFamily="34" charset="0"/>
              </a:rPr>
              <a:t>1926.651</a:t>
            </a:r>
          </a:p>
        </p:txBody>
      </p:sp>
    </p:spTree>
    <p:extLst>
      <p:ext uri="{BB962C8B-B14F-4D97-AF65-F5344CB8AC3E}">
        <p14:creationId xmlns:p14="http://schemas.microsoft.com/office/powerpoint/2010/main" val="425861734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100FEF7-740A-4DC0-8167-1891D79B5640}"/>
              </a:ext>
            </a:extLst>
          </p:cNvPr>
          <p:cNvSpPr>
            <a:spLocks noGrp="1"/>
          </p:cNvSpPr>
          <p:nvPr>
            <p:ph type="sldNum" sz="quarter" idx="12"/>
          </p:nvPr>
        </p:nvSpPr>
        <p:spPr/>
        <p:txBody>
          <a:bodyPr/>
          <a:lstStyle/>
          <a:p>
            <a:fld id="{5E779C6D-2D3D-407B-ABDD-AB2C83943F7F}" type="slidenum">
              <a:rPr lang="en-US" smtClean="0"/>
              <a:t>85</a:t>
            </a:fld>
            <a:endParaRPr lang="en-US"/>
          </a:p>
        </p:txBody>
      </p:sp>
      <p:pic>
        <p:nvPicPr>
          <p:cNvPr id="5" name="Picture 4" descr="A photo of CFR 1926.651, text accessible here: https://www.osha.gov/laws-regs/regulations/standardnumber/1926/1926.651">
            <a:extLst>
              <a:ext uri="{FF2B5EF4-FFF2-40B4-BE49-F238E27FC236}">
                <a16:creationId xmlns:a16="http://schemas.microsoft.com/office/drawing/2014/main" id="{5CA41616-6ED7-4AEF-9611-12A84AE7B170}"/>
              </a:ext>
            </a:extLst>
          </p:cNvPr>
          <p:cNvPicPr>
            <a:picLocks noChangeAspect="1"/>
          </p:cNvPicPr>
          <p:nvPr/>
        </p:nvPicPr>
        <p:blipFill rotWithShape="1">
          <a:blip r:embed="rId3"/>
          <a:srcRect b="69836"/>
          <a:stretch/>
        </p:blipFill>
        <p:spPr>
          <a:xfrm>
            <a:off x="6524937" y="2503357"/>
            <a:ext cx="5048250" cy="2068643"/>
          </a:xfrm>
          <a:prstGeom prst="rect">
            <a:avLst/>
          </a:prstGeom>
        </p:spPr>
      </p:pic>
      <p:sp>
        <p:nvSpPr>
          <p:cNvPr id="3" name="Content Placeholder 2"/>
          <p:cNvSpPr>
            <a:spLocks noGrp="1"/>
          </p:cNvSpPr>
          <p:nvPr>
            <p:ph idx="1"/>
          </p:nvPr>
        </p:nvSpPr>
        <p:spPr>
          <a:xfrm>
            <a:off x="838199" y="1951173"/>
            <a:ext cx="5257801" cy="4351338"/>
          </a:xfrm>
        </p:spPr>
        <p:txBody>
          <a:bodyPr>
            <a:normAutofit/>
          </a:bodyPr>
          <a:lstStyle/>
          <a:p>
            <a:r>
              <a:rPr lang="en-US" altLang="en-US" sz="3200" dirty="0">
                <a:ea typeface="Tahoma" panose="020B0604030504040204" pitchFamily="34" charset="0"/>
                <a:cs typeface="Tahoma" panose="020B0604030504040204" pitchFamily="34" charset="0"/>
              </a:rPr>
              <a:t>Egress every 25 ft, high viz, falling loads, warning system</a:t>
            </a:r>
          </a:p>
          <a:p>
            <a:r>
              <a:rPr lang="en-US" altLang="en-US" sz="3200" dirty="0">
                <a:ea typeface="Tahoma" panose="020B0604030504040204" pitchFamily="34" charset="0"/>
                <a:cs typeface="Tahoma" panose="020B0604030504040204" pitchFamily="34" charset="0"/>
              </a:rPr>
              <a:t>Atmospheres’ tested, controlled, retested</a:t>
            </a:r>
          </a:p>
          <a:p>
            <a:r>
              <a:rPr lang="en-US" altLang="en-US" sz="3200" dirty="0">
                <a:ea typeface="Tahoma" panose="020B0604030504040204" pitchFamily="34" charset="0"/>
                <a:cs typeface="Tahoma" panose="020B0604030504040204" pitchFamily="34" charset="0"/>
              </a:rPr>
              <a:t>Rescue equipment available and attended, lifeline</a:t>
            </a:r>
          </a:p>
          <a:p>
            <a:pPr marL="0" indent="0">
              <a:buNone/>
            </a:pPr>
            <a:endParaRPr lang="en-US" altLang="en-US" sz="3200" dirty="0">
              <a:ea typeface="Tahoma" panose="020B0604030504040204" pitchFamily="34" charset="0"/>
              <a:cs typeface="Tahoma" panose="020B0604030504040204" pitchFamily="34" charset="0"/>
            </a:endParaRPr>
          </a:p>
        </p:txBody>
      </p:sp>
      <p:sp>
        <p:nvSpPr>
          <p:cNvPr id="2" name="Title 1"/>
          <p:cNvSpPr>
            <a:spLocks noGrp="1"/>
          </p:cNvSpPr>
          <p:nvPr>
            <p:ph type="title"/>
          </p:nvPr>
        </p:nvSpPr>
        <p:spPr>
          <a:xfrm>
            <a:off x="838200" y="136525"/>
            <a:ext cx="10515600" cy="1325563"/>
          </a:xfrm>
        </p:spPr>
        <p:txBody>
          <a:bodyPr/>
          <a:lstStyle/>
          <a:p>
            <a:pPr algn="ctr"/>
            <a:r>
              <a:rPr lang="en-US" dirty="0">
                <a:latin typeface="Arial Black" panose="020B0A04020102020204" pitchFamily="34" charset="0"/>
              </a:rPr>
              <a:t>1926.651</a:t>
            </a:r>
          </a:p>
        </p:txBody>
      </p:sp>
    </p:spTree>
    <p:extLst>
      <p:ext uri="{BB962C8B-B14F-4D97-AF65-F5344CB8AC3E}">
        <p14:creationId xmlns:p14="http://schemas.microsoft.com/office/powerpoint/2010/main" val="314384336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100FEF7-740A-4DC0-8167-1891D79B5640}"/>
              </a:ext>
            </a:extLst>
          </p:cNvPr>
          <p:cNvSpPr>
            <a:spLocks noGrp="1"/>
          </p:cNvSpPr>
          <p:nvPr>
            <p:ph type="sldNum" sz="quarter" idx="12"/>
          </p:nvPr>
        </p:nvSpPr>
        <p:spPr/>
        <p:txBody>
          <a:bodyPr/>
          <a:lstStyle/>
          <a:p>
            <a:fld id="{5E779C6D-2D3D-407B-ABDD-AB2C83943F7F}" type="slidenum">
              <a:rPr lang="en-US" smtClean="0"/>
              <a:t>86</a:t>
            </a:fld>
            <a:endParaRPr lang="en-US"/>
          </a:p>
        </p:txBody>
      </p:sp>
      <p:pic>
        <p:nvPicPr>
          <p:cNvPr id="6" name="Picture 5" descr="A photo of CFR 1926.651, text accessible here: https://www.osha.gov/laws-regs/regulations/standardnumber/1926/1926.651">
            <a:extLst>
              <a:ext uri="{FF2B5EF4-FFF2-40B4-BE49-F238E27FC236}">
                <a16:creationId xmlns:a16="http://schemas.microsoft.com/office/drawing/2014/main" id="{D20CADAB-15F3-43FF-99D8-E825437524EA}"/>
              </a:ext>
            </a:extLst>
          </p:cNvPr>
          <p:cNvPicPr>
            <a:picLocks noChangeAspect="1"/>
          </p:cNvPicPr>
          <p:nvPr/>
        </p:nvPicPr>
        <p:blipFill rotWithShape="1">
          <a:blip r:embed="rId3"/>
          <a:srcRect l="10606" t="1990" r="9518" b="1990"/>
          <a:stretch/>
        </p:blipFill>
        <p:spPr>
          <a:xfrm>
            <a:off x="6266359" y="1279526"/>
            <a:ext cx="3220633" cy="5259387"/>
          </a:xfrm>
          <a:prstGeom prst="rect">
            <a:avLst/>
          </a:prstGeom>
        </p:spPr>
      </p:pic>
      <p:sp>
        <p:nvSpPr>
          <p:cNvPr id="3" name="Content Placeholder 2"/>
          <p:cNvSpPr>
            <a:spLocks noGrp="1"/>
          </p:cNvSpPr>
          <p:nvPr>
            <p:ph idx="1"/>
          </p:nvPr>
        </p:nvSpPr>
        <p:spPr>
          <a:xfrm>
            <a:off x="838199" y="1951173"/>
            <a:ext cx="5257801" cy="4351338"/>
          </a:xfrm>
        </p:spPr>
        <p:txBody>
          <a:bodyPr>
            <a:normAutofit lnSpcReduction="10000"/>
          </a:bodyPr>
          <a:lstStyle/>
          <a:p>
            <a:r>
              <a:rPr lang="en-US" altLang="en-US" sz="3200" dirty="0">
                <a:ea typeface="Tahoma" panose="020B0604030504040204" pitchFamily="34" charset="0"/>
                <a:cs typeface="Tahoma" panose="020B0604030504040204" pitchFamily="34" charset="0"/>
              </a:rPr>
              <a:t>Water accumulating precautions, monitoring, inspections</a:t>
            </a:r>
          </a:p>
          <a:p>
            <a:r>
              <a:rPr lang="en-US" altLang="en-US" sz="3200" dirty="0">
                <a:ea typeface="Tahoma" panose="020B0604030504040204" pitchFamily="34" charset="0"/>
                <a:cs typeface="Tahoma" panose="020B0604030504040204" pitchFamily="34" charset="0"/>
              </a:rPr>
              <a:t>Existing structures supported or dig approved by PE</a:t>
            </a:r>
          </a:p>
          <a:p>
            <a:r>
              <a:rPr lang="en-US" altLang="en-US" sz="3200" dirty="0">
                <a:ea typeface="Tahoma" panose="020B0604030504040204" pitchFamily="34" charset="0"/>
                <a:cs typeface="Tahoma" panose="020B0604030504040204" pitchFamily="34" charset="0"/>
              </a:rPr>
              <a:t>Protection from loose soil</a:t>
            </a:r>
          </a:p>
          <a:p>
            <a:r>
              <a:rPr lang="en-US" altLang="en-US" sz="3200" dirty="0">
                <a:ea typeface="Tahoma" panose="020B0604030504040204" pitchFamily="34" charset="0"/>
                <a:cs typeface="Tahoma" panose="020B0604030504040204" pitchFamily="34" charset="0"/>
              </a:rPr>
              <a:t>Competent person inspections</a:t>
            </a:r>
          </a:p>
          <a:p>
            <a:pPr marL="0" indent="0">
              <a:buNone/>
            </a:pPr>
            <a:endParaRPr lang="en-US" altLang="en-US" sz="3200" dirty="0">
              <a:ea typeface="Tahoma" panose="020B0604030504040204" pitchFamily="34" charset="0"/>
              <a:cs typeface="Tahoma" panose="020B0604030504040204" pitchFamily="34" charset="0"/>
            </a:endParaRPr>
          </a:p>
        </p:txBody>
      </p:sp>
      <p:sp>
        <p:nvSpPr>
          <p:cNvPr id="2" name="Title 1"/>
          <p:cNvSpPr>
            <a:spLocks noGrp="1"/>
          </p:cNvSpPr>
          <p:nvPr>
            <p:ph type="title"/>
          </p:nvPr>
        </p:nvSpPr>
        <p:spPr>
          <a:xfrm>
            <a:off x="838200" y="136525"/>
            <a:ext cx="10515600" cy="1325563"/>
          </a:xfrm>
        </p:spPr>
        <p:txBody>
          <a:bodyPr/>
          <a:lstStyle/>
          <a:p>
            <a:pPr algn="ctr"/>
            <a:r>
              <a:rPr lang="en-US" dirty="0">
                <a:latin typeface="Arial Black" panose="020B0A04020102020204" pitchFamily="34" charset="0"/>
              </a:rPr>
              <a:t>1926.651</a:t>
            </a:r>
          </a:p>
        </p:txBody>
      </p:sp>
    </p:spTree>
    <p:extLst>
      <p:ext uri="{BB962C8B-B14F-4D97-AF65-F5344CB8AC3E}">
        <p14:creationId xmlns:p14="http://schemas.microsoft.com/office/powerpoint/2010/main" val="316296292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100FEF7-740A-4DC0-8167-1891D79B5640}"/>
              </a:ext>
            </a:extLst>
          </p:cNvPr>
          <p:cNvSpPr>
            <a:spLocks noGrp="1"/>
          </p:cNvSpPr>
          <p:nvPr>
            <p:ph type="sldNum" sz="quarter" idx="12"/>
          </p:nvPr>
        </p:nvSpPr>
        <p:spPr/>
        <p:txBody>
          <a:bodyPr/>
          <a:lstStyle/>
          <a:p>
            <a:fld id="{5E779C6D-2D3D-407B-ABDD-AB2C83943F7F}" type="slidenum">
              <a:rPr lang="en-US" smtClean="0"/>
              <a:t>87</a:t>
            </a:fld>
            <a:endParaRPr lang="en-US"/>
          </a:p>
        </p:txBody>
      </p:sp>
      <p:pic>
        <p:nvPicPr>
          <p:cNvPr id="6" name="Picture 5" descr="A photo of CFR 1926.652, text accessible here: https://www.osha.gov/laws-regs/regulations/standardnumber/1926/1926.652">
            <a:extLst>
              <a:ext uri="{FF2B5EF4-FFF2-40B4-BE49-F238E27FC236}">
                <a16:creationId xmlns:a16="http://schemas.microsoft.com/office/drawing/2014/main" id="{1553AA00-85F9-450D-89D9-4FC205DC5430}"/>
              </a:ext>
            </a:extLst>
          </p:cNvPr>
          <p:cNvPicPr>
            <a:picLocks noChangeAspect="1"/>
          </p:cNvPicPr>
          <p:nvPr/>
        </p:nvPicPr>
        <p:blipFill rotWithShape="1">
          <a:blip r:embed="rId3"/>
          <a:srcRect l="5558" t="1713" r="11596" b="7315"/>
          <a:stretch/>
        </p:blipFill>
        <p:spPr>
          <a:xfrm>
            <a:off x="5926518" y="1224061"/>
            <a:ext cx="3685212" cy="5497414"/>
          </a:xfrm>
          <a:prstGeom prst="rect">
            <a:avLst/>
          </a:prstGeom>
        </p:spPr>
      </p:pic>
      <p:sp>
        <p:nvSpPr>
          <p:cNvPr id="3" name="Content Placeholder 2"/>
          <p:cNvSpPr>
            <a:spLocks noGrp="1"/>
          </p:cNvSpPr>
          <p:nvPr>
            <p:ph idx="1"/>
          </p:nvPr>
        </p:nvSpPr>
        <p:spPr>
          <a:xfrm>
            <a:off x="838199" y="1951173"/>
            <a:ext cx="5257801" cy="4351338"/>
          </a:xfrm>
        </p:spPr>
        <p:txBody>
          <a:bodyPr>
            <a:normAutofit/>
          </a:bodyPr>
          <a:lstStyle/>
          <a:p>
            <a:r>
              <a:rPr lang="en-US" altLang="en-US" sz="3200" dirty="0">
                <a:ea typeface="Tahoma" panose="020B0604030504040204" pitchFamily="34" charset="0"/>
                <a:cs typeface="Tahoma" panose="020B0604030504040204" pitchFamily="34" charset="0"/>
              </a:rPr>
              <a:t>Cave-in protection requirements</a:t>
            </a:r>
          </a:p>
          <a:p>
            <a:r>
              <a:rPr lang="en-US" altLang="en-US" sz="3200" dirty="0">
                <a:ea typeface="Tahoma" panose="020B0604030504040204" pitchFamily="34" charset="0"/>
                <a:cs typeface="Tahoma" panose="020B0604030504040204" pitchFamily="34" charset="0"/>
              </a:rPr>
              <a:t>Sloping and benching design</a:t>
            </a:r>
          </a:p>
          <a:p>
            <a:r>
              <a:rPr lang="en-US" altLang="en-US" sz="3200" dirty="0">
                <a:ea typeface="Tahoma" panose="020B0604030504040204" pitchFamily="34" charset="0"/>
                <a:cs typeface="Tahoma" panose="020B0604030504040204" pitchFamily="34" charset="0"/>
              </a:rPr>
              <a:t>Support, shield and protective system design</a:t>
            </a:r>
          </a:p>
          <a:p>
            <a:endParaRPr lang="en-US" altLang="en-US" sz="3200" dirty="0">
              <a:ea typeface="Tahoma" panose="020B0604030504040204" pitchFamily="34" charset="0"/>
              <a:cs typeface="Tahoma" panose="020B0604030504040204" pitchFamily="34" charset="0"/>
            </a:endParaRPr>
          </a:p>
          <a:p>
            <a:pPr marL="0" indent="0">
              <a:buNone/>
            </a:pPr>
            <a:endParaRPr lang="en-US" altLang="en-US" sz="3200" dirty="0">
              <a:ea typeface="Tahoma" panose="020B0604030504040204" pitchFamily="34" charset="0"/>
              <a:cs typeface="Tahoma" panose="020B0604030504040204" pitchFamily="34" charset="0"/>
            </a:endParaRPr>
          </a:p>
        </p:txBody>
      </p:sp>
      <p:sp>
        <p:nvSpPr>
          <p:cNvPr id="2" name="Title 1"/>
          <p:cNvSpPr>
            <a:spLocks noGrp="1"/>
          </p:cNvSpPr>
          <p:nvPr>
            <p:ph type="title"/>
          </p:nvPr>
        </p:nvSpPr>
        <p:spPr>
          <a:xfrm>
            <a:off x="838200" y="136525"/>
            <a:ext cx="10515600" cy="1325563"/>
          </a:xfrm>
        </p:spPr>
        <p:txBody>
          <a:bodyPr/>
          <a:lstStyle/>
          <a:p>
            <a:pPr algn="ctr"/>
            <a:r>
              <a:rPr lang="en-US" dirty="0">
                <a:latin typeface="Arial Black" panose="020B0A04020102020204" pitchFamily="34" charset="0"/>
              </a:rPr>
              <a:t>1926.652</a:t>
            </a:r>
          </a:p>
        </p:txBody>
      </p:sp>
    </p:spTree>
    <p:extLst>
      <p:ext uri="{BB962C8B-B14F-4D97-AF65-F5344CB8AC3E}">
        <p14:creationId xmlns:p14="http://schemas.microsoft.com/office/powerpoint/2010/main" val="17580691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100FEF7-740A-4DC0-8167-1891D79B5640}"/>
              </a:ext>
            </a:extLst>
          </p:cNvPr>
          <p:cNvSpPr>
            <a:spLocks noGrp="1"/>
          </p:cNvSpPr>
          <p:nvPr>
            <p:ph type="sldNum" sz="quarter" idx="12"/>
          </p:nvPr>
        </p:nvSpPr>
        <p:spPr/>
        <p:txBody>
          <a:bodyPr/>
          <a:lstStyle/>
          <a:p>
            <a:fld id="{5E779C6D-2D3D-407B-ABDD-AB2C83943F7F}" type="slidenum">
              <a:rPr lang="en-US" smtClean="0"/>
              <a:t>88</a:t>
            </a:fld>
            <a:endParaRPr lang="en-US"/>
          </a:p>
        </p:txBody>
      </p:sp>
      <p:pic>
        <p:nvPicPr>
          <p:cNvPr id="5" name="Picture 4" descr="A photo of CFR 1926.652, text accessible here: https://www.osha.gov/laws-regs/regulations/standardnumber/1926/1926.652">
            <a:extLst>
              <a:ext uri="{FF2B5EF4-FFF2-40B4-BE49-F238E27FC236}">
                <a16:creationId xmlns:a16="http://schemas.microsoft.com/office/drawing/2014/main" id="{F7D07F55-B2D1-423F-B5BE-FB7772C01153}"/>
              </a:ext>
            </a:extLst>
          </p:cNvPr>
          <p:cNvPicPr>
            <a:picLocks noChangeAspect="1"/>
          </p:cNvPicPr>
          <p:nvPr/>
        </p:nvPicPr>
        <p:blipFill rotWithShape="1">
          <a:blip r:embed="rId3"/>
          <a:srcRect t="1336" r="4049"/>
          <a:stretch/>
        </p:blipFill>
        <p:spPr>
          <a:xfrm>
            <a:off x="5994565" y="1369960"/>
            <a:ext cx="3765010" cy="5259387"/>
          </a:xfrm>
          <a:prstGeom prst="rect">
            <a:avLst/>
          </a:prstGeom>
        </p:spPr>
      </p:pic>
      <p:sp>
        <p:nvSpPr>
          <p:cNvPr id="3" name="Content Placeholder 2"/>
          <p:cNvSpPr>
            <a:spLocks noGrp="1"/>
          </p:cNvSpPr>
          <p:nvPr>
            <p:ph idx="1"/>
          </p:nvPr>
        </p:nvSpPr>
        <p:spPr>
          <a:xfrm>
            <a:off x="838199" y="1951173"/>
            <a:ext cx="5257801" cy="4351338"/>
          </a:xfrm>
        </p:spPr>
        <p:txBody>
          <a:bodyPr>
            <a:normAutofit/>
          </a:bodyPr>
          <a:lstStyle/>
          <a:p>
            <a:r>
              <a:rPr lang="en-US" altLang="en-US" sz="3200" dirty="0">
                <a:ea typeface="Tahoma" panose="020B0604030504040204" pitchFamily="34" charset="0"/>
                <a:cs typeface="Tahoma" panose="020B0604030504040204" pitchFamily="34" charset="0"/>
              </a:rPr>
              <a:t>Materials &amp; equipment condition</a:t>
            </a:r>
          </a:p>
          <a:p>
            <a:r>
              <a:rPr lang="en-US" altLang="en-US" sz="3200" dirty="0">
                <a:ea typeface="Tahoma" panose="020B0604030504040204" pitchFamily="34" charset="0"/>
                <a:cs typeface="Tahoma" panose="020B0604030504040204" pitchFamily="34" charset="0"/>
              </a:rPr>
              <a:t>Installation &amp; removal of support-bottom up</a:t>
            </a:r>
          </a:p>
          <a:p>
            <a:r>
              <a:rPr lang="en-US" altLang="en-US" sz="3200" dirty="0">
                <a:ea typeface="Tahoma" panose="020B0604030504040204" pitchFamily="34" charset="0"/>
                <a:cs typeface="Tahoma" panose="020B0604030504040204" pitchFamily="34" charset="0"/>
              </a:rPr>
              <a:t>Installation &amp; excavation coordinated</a:t>
            </a:r>
          </a:p>
          <a:p>
            <a:endParaRPr lang="en-US" altLang="en-US" sz="3200" dirty="0">
              <a:ea typeface="Tahoma" panose="020B0604030504040204" pitchFamily="34" charset="0"/>
              <a:cs typeface="Tahoma" panose="020B0604030504040204" pitchFamily="34" charset="0"/>
            </a:endParaRPr>
          </a:p>
          <a:p>
            <a:pPr marL="0" indent="0">
              <a:buNone/>
            </a:pPr>
            <a:endParaRPr lang="en-US" altLang="en-US" sz="3200" dirty="0">
              <a:ea typeface="Tahoma" panose="020B0604030504040204" pitchFamily="34" charset="0"/>
              <a:cs typeface="Tahoma" panose="020B0604030504040204" pitchFamily="34" charset="0"/>
            </a:endParaRPr>
          </a:p>
        </p:txBody>
      </p:sp>
      <p:sp>
        <p:nvSpPr>
          <p:cNvPr id="2" name="Title 1"/>
          <p:cNvSpPr>
            <a:spLocks noGrp="1"/>
          </p:cNvSpPr>
          <p:nvPr>
            <p:ph type="title"/>
          </p:nvPr>
        </p:nvSpPr>
        <p:spPr>
          <a:xfrm>
            <a:off x="838200" y="136525"/>
            <a:ext cx="10515600" cy="1325563"/>
          </a:xfrm>
        </p:spPr>
        <p:txBody>
          <a:bodyPr/>
          <a:lstStyle/>
          <a:p>
            <a:pPr algn="ctr"/>
            <a:r>
              <a:rPr lang="en-US" dirty="0">
                <a:latin typeface="Arial Black" panose="020B0A04020102020204" pitchFamily="34" charset="0"/>
              </a:rPr>
              <a:t>1926.652</a:t>
            </a:r>
          </a:p>
        </p:txBody>
      </p:sp>
    </p:spTree>
    <p:extLst>
      <p:ext uri="{BB962C8B-B14F-4D97-AF65-F5344CB8AC3E}">
        <p14:creationId xmlns:p14="http://schemas.microsoft.com/office/powerpoint/2010/main" val="15609202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100FEF7-740A-4DC0-8167-1891D79B5640}"/>
              </a:ext>
            </a:extLst>
          </p:cNvPr>
          <p:cNvSpPr>
            <a:spLocks noGrp="1"/>
          </p:cNvSpPr>
          <p:nvPr>
            <p:ph type="sldNum" sz="quarter" idx="12"/>
          </p:nvPr>
        </p:nvSpPr>
        <p:spPr/>
        <p:txBody>
          <a:bodyPr/>
          <a:lstStyle/>
          <a:p>
            <a:fld id="{5E779C6D-2D3D-407B-ABDD-AB2C83943F7F}" type="slidenum">
              <a:rPr lang="en-US" smtClean="0"/>
              <a:t>89</a:t>
            </a:fld>
            <a:endParaRPr lang="en-US"/>
          </a:p>
        </p:txBody>
      </p:sp>
      <p:pic>
        <p:nvPicPr>
          <p:cNvPr id="5" name="Picture 4" descr="A photo of CFR 1926.652, text accessible here: https://www.osha.gov/laws-regs/regulations/standardnumber/1926/1926.652">
            <a:extLst>
              <a:ext uri="{FF2B5EF4-FFF2-40B4-BE49-F238E27FC236}">
                <a16:creationId xmlns:a16="http://schemas.microsoft.com/office/drawing/2014/main" id="{CFED0543-42AA-4543-908A-26F5FB00279F}"/>
              </a:ext>
            </a:extLst>
          </p:cNvPr>
          <p:cNvPicPr>
            <a:picLocks noChangeAspect="1"/>
          </p:cNvPicPr>
          <p:nvPr/>
        </p:nvPicPr>
        <p:blipFill rotWithShape="1">
          <a:blip r:embed="rId3"/>
          <a:srcRect l="5261" t="3934" r="2391" b="34864"/>
          <a:stretch/>
        </p:blipFill>
        <p:spPr>
          <a:xfrm>
            <a:off x="5933304" y="1462088"/>
            <a:ext cx="4661942" cy="4197246"/>
          </a:xfrm>
          <a:prstGeom prst="rect">
            <a:avLst/>
          </a:prstGeom>
        </p:spPr>
      </p:pic>
      <p:sp>
        <p:nvSpPr>
          <p:cNvPr id="3" name="Content Placeholder 2"/>
          <p:cNvSpPr>
            <a:spLocks noGrp="1"/>
          </p:cNvSpPr>
          <p:nvPr>
            <p:ph idx="1"/>
          </p:nvPr>
        </p:nvSpPr>
        <p:spPr>
          <a:xfrm>
            <a:off x="838199" y="1951173"/>
            <a:ext cx="5257801" cy="4351338"/>
          </a:xfrm>
        </p:spPr>
        <p:txBody>
          <a:bodyPr>
            <a:normAutofit/>
          </a:bodyPr>
          <a:lstStyle/>
          <a:p>
            <a:r>
              <a:rPr lang="en-US" altLang="en-US" sz="3200" dirty="0">
                <a:ea typeface="Tahoma" panose="020B0604030504040204" pitchFamily="34" charset="0"/>
                <a:cs typeface="Tahoma" panose="020B0604030504040204" pitchFamily="34" charset="0"/>
              </a:rPr>
              <a:t>Working above employees on slope or bench</a:t>
            </a:r>
          </a:p>
          <a:p>
            <a:r>
              <a:rPr lang="en-US" altLang="en-US" sz="3200" dirty="0">
                <a:ea typeface="Tahoma" panose="020B0604030504040204" pitchFamily="34" charset="0"/>
                <a:cs typeface="Tahoma" panose="020B0604030504040204" pitchFamily="34" charset="0"/>
              </a:rPr>
              <a:t>Shield installation and removal</a:t>
            </a:r>
          </a:p>
          <a:p>
            <a:r>
              <a:rPr lang="en-US" altLang="en-US" sz="3200" dirty="0">
                <a:ea typeface="Tahoma" panose="020B0604030504040204" pitchFamily="34" charset="0"/>
                <a:cs typeface="Tahoma" panose="020B0604030504040204" pitchFamily="34" charset="0"/>
              </a:rPr>
              <a:t>Sudden lateral loads on shield</a:t>
            </a:r>
          </a:p>
          <a:p>
            <a:pPr marL="0" indent="0">
              <a:buNone/>
            </a:pPr>
            <a:endParaRPr lang="en-US" altLang="en-US" sz="3200" dirty="0">
              <a:ea typeface="Tahoma" panose="020B0604030504040204" pitchFamily="34" charset="0"/>
              <a:cs typeface="Tahoma" panose="020B0604030504040204" pitchFamily="34" charset="0"/>
            </a:endParaRPr>
          </a:p>
          <a:p>
            <a:pPr marL="0" indent="0">
              <a:buNone/>
            </a:pPr>
            <a:endParaRPr lang="en-US" altLang="en-US" sz="3200" dirty="0">
              <a:ea typeface="Tahoma" panose="020B0604030504040204" pitchFamily="34" charset="0"/>
              <a:cs typeface="Tahoma" panose="020B0604030504040204" pitchFamily="34" charset="0"/>
            </a:endParaRPr>
          </a:p>
        </p:txBody>
      </p:sp>
      <p:sp>
        <p:nvSpPr>
          <p:cNvPr id="2" name="Title 1"/>
          <p:cNvSpPr>
            <a:spLocks noGrp="1"/>
          </p:cNvSpPr>
          <p:nvPr>
            <p:ph type="title"/>
          </p:nvPr>
        </p:nvSpPr>
        <p:spPr>
          <a:xfrm>
            <a:off x="838200" y="136525"/>
            <a:ext cx="10515600" cy="1325563"/>
          </a:xfrm>
        </p:spPr>
        <p:txBody>
          <a:bodyPr/>
          <a:lstStyle/>
          <a:p>
            <a:pPr algn="ctr"/>
            <a:r>
              <a:rPr lang="en-US" dirty="0">
                <a:latin typeface="Arial Black" panose="020B0A04020102020204" pitchFamily="34" charset="0"/>
              </a:rPr>
              <a:t>1926.652</a:t>
            </a:r>
          </a:p>
        </p:txBody>
      </p:sp>
    </p:spTree>
    <p:extLst>
      <p:ext uri="{BB962C8B-B14F-4D97-AF65-F5344CB8AC3E}">
        <p14:creationId xmlns:p14="http://schemas.microsoft.com/office/powerpoint/2010/main" val="9099304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prstClr val="black"/>
                </a:solidFill>
                <a:latin typeface="Arial Black" panose="020B0A04020102020204" pitchFamily="34" charset="0"/>
              </a:rPr>
              <a:t>Pre-Assessment (Q2)</a:t>
            </a:r>
            <a:endParaRPr lang="en-US" dirty="0"/>
          </a:p>
        </p:txBody>
      </p:sp>
      <p:sp>
        <p:nvSpPr>
          <p:cNvPr id="3" name="Content Placeholder 2"/>
          <p:cNvSpPr>
            <a:spLocks noGrp="1"/>
          </p:cNvSpPr>
          <p:nvPr>
            <p:ph idx="1"/>
          </p:nvPr>
        </p:nvSpPr>
        <p:spPr/>
        <p:txBody>
          <a:bodyPr/>
          <a:lstStyle/>
          <a:p>
            <a:pPr marL="0" marR="0" lvl="0" indent="0">
              <a:lnSpc>
                <a:spcPct val="107000"/>
              </a:lnSpc>
              <a:spcBef>
                <a:spcPts val="0"/>
              </a:spcBef>
              <a:spcAft>
                <a:spcPts val="0"/>
              </a:spcAft>
              <a:buNone/>
            </a:pPr>
            <a:r>
              <a:rPr lang="en-US" sz="3600" dirty="0">
                <a:ea typeface="Calibri" panose="020F0502020204030204" pitchFamily="34" charset="0"/>
                <a:cs typeface="Times New Roman" panose="02020603050405020304" pitchFamily="18" charset="0"/>
              </a:rPr>
              <a:t>2. Excavations must be inspected daily by an Authorized Person.</a:t>
            </a:r>
          </a:p>
          <a:p>
            <a:pPr marL="342900" marR="0" lvl="0" indent="-342900">
              <a:lnSpc>
                <a:spcPct val="107000"/>
              </a:lnSpc>
              <a:spcBef>
                <a:spcPts val="0"/>
              </a:spcBef>
              <a:spcAft>
                <a:spcPts val="0"/>
              </a:spcAft>
              <a:buFont typeface="+mj-lt"/>
              <a:buAutoNum type="alphaLcPeriod"/>
            </a:pPr>
            <a:r>
              <a:rPr lang="en-US" sz="3600" dirty="0">
                <a:ea typeface="Calibri" panose="020F0502020204030204" pitchFamily="34" charset="0"/>
                <a:cs typeface="Times New Roman" panose="02020603050405020304" pitchFamily="18" charset="0"/>
              </a:rPr>
              <a:t>True</a:t>
            </a:r>
          </a:p>
          <a:p>
            <a:pPr marL="342900" marR="0" lvl="0" indent="-342900">
              <a:lnSpc>
                <a:spcPct val="107000"/>
              </a:lnSpc>
              <a:spcBef>
                <a:spcPts val="0"/>
              </a:spcBef>
              <a:spcAft>
                <a:spcPts val="800"/>
              </a:spcAft>
              <a:buFont typeface="+mj-lt"/>
              <a:buAutoNum type="alphaLcPeriod"/>
            </a:pPr>
            <a:r>
              <a:rPr lang="en-US" sz="3600" dirty="0">
                <a:ea typeface="Calibri" panose="020F0502020204030204" pitchFamily="34" charset="0"/>
                <a:cs typeface="Times New Roman" panose="02020603050405020304" pitchFamily="18" charset="0"/>
              </a:rPr>
              <a:t>False</a:t>
            </a:r>
          </a:p>
          <a:p>
            <a:endParaRPr lang="en-US" dirty="0"/>
          </a:p>
        </p:txBody>
      </p:sp>
      <p:sp>
        <p:nvSpPr>
          <p:cNvPr id="4" name="Slide Number Placeholder 3"/>
          <p:cNvSpPr>
            <a:spLocks noGrp="1"/>
          </p:cNvSpPr>
          <p:nvPr>
            <p:ph type="sldNum" sz="quarter" idx="12"/>
          </p:nvPr>
        </p:nvSpPr>
        <p:spPr/>
        <p:txBody>
          <a:bodyPr/>
          <a:lstStyle/>
          <a:p>
            <a:fld id="{5E779C6D-2D3D-407B-ABDD-AB2C83943F7F}" type="slidenum">
              <a:rPr lang="en-US" smtClean="0"/>
              <a:t>9</a:t>
            </a:fld>
            <a:endParaRPr lang="en-US"/>
          </a:p>
        </p:txBody>
      </p:sp>
    </p:spTree>
    <p:extLst>
      <p:ext uri="{BB962C8B-B14F-4D97-AF65-F5344CB8AC3E}">
        <p14:creationId xmlns:p14="http://schemas.microsoft.com/office/powerpoint/2010/main" val="3050565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100FEF7-740A-4DC0-8167-1891D79B5640}"/>
              </a:ext>
            </a:extLst>
          </p:cNvPr>
          <p:cNvSpPr>
            <a:spLocks noGrp="1"/>
          </p:cNvSpPr>
          <p:nvPr>
            <p:ph type="sldNum" sz="quarter" idx="12"/>
          </p:nvPr>
        </p:nvSpPr>
        <p:spPr/>
        <p:txBody>
          <a:bodyPr/>
          <a:lstStyle/>
          <a:p>
            <a:fld id="{5E779C6D-2D3D-407B-ABDD-AB2C83943F7F}" type="slidenum">
              <a:rPr lang="en-US" smtClean="0"/>
              <a:t>90</a:t>
            </a:fld>
            <a:endParaRPr lang="en-US"/>
          </a:p>
        </p:txBody>
      </p:sp>
      <p:sp>
        <p:nvSpPr>
          <p:cNvPr id="8" name="TextBox 7">
            <a:extLst>
              <a:ext uri="{FF2B5EF4-FFF2-40B4-BE49-F238E27FC236}">
                <a16:creationId xmlns:a16="http://schemas.microsoft.com/office/drawing/2014/main" id="{DA96C9FA-F211-49E1-AE6C-F2157B722B46}"/>
              </a:ext>
            </a:extLst>
          </p:cNvPr>
          <p:cNvSpPr txBox="1"/>
          <p:nvPr/>
        </p:nvSpPr>
        <p:spPr>
          <a:xfrm>
            <a:off x="6304488" y="5490669"/>
            <a:ext cx="4796853" cy="230832"/>
          </a:xfrm>
          <a:prstGeom prst="rect">
            <a:avLst/>
          </a:prstGeom>
          <a:noFill/>
        </p:spPr>
        <p:txBody>
          <a:bodyPr wrap="square" rtlCol="0">
            <a:spAutoFit/>
          </a:bodyPr>
          <a:lstStyle/>
          <a:p>
            <a:r>
              <a:rPr lang="en-US" sz="900" dirty="0"/>
              <a:t>This image courtesy of creative commons.</a:t>
            </a:r>
          </a:p>
        </p:txBody>
      </p:sp>
      <p:sp>
        <p:nvSpPr>
          <p:cNvPr id="7" name="TextBox 6">
            <a:extLst>
              <a:ext uri="{FF2B5EF4-FFF2-40B4-BE49-F238E27FC236}">
                <a16:creationId xmlns:a16="http://schemas.microsoft.com/office/drawing/2014/main" id="{5DA462A3-28C1-49F5-B394-DE0FCC170224}"/>
              </a:ext>
            </a:extLst>
          </p:cNvPr>
          <p:cNvSpPr txBox="1"/>
          <p:nvPr/>
        </p:nvSpPr>
        <p:spPr>
          <a:xfrm>
            <a:off x="6343969" y="5286328"/>
            <a:ext cx="5506387" cy="230832"/>
          </a:xfrm>
          <a:prstGeom prst="rect">
            <a:avLst/>
          </a:prstGeom>
          <a:noFill/>
        </p:spPr>
        <p:txBody>
          <a:bodyPr wrap="square" rtlCol="0">
            <a:spAutoFit/>
          </a:bodyPr>
          <a:lstStyle/>
          <a:p>
            <a:r>
              <a:rPr lang="en-US" sz="900">
                <a:hlinkClick r:id="rId3" tooltip="http://en.permaculturescience.org/english-pages/3-earth-care/soil/phisics-of-soils"/>
              </a:rPr>
              <a:t>This Photo</a:t>
            </a:r>
            <a:r>
              <a:rPr lang="en-US" sz="900"/>
              <a:t> by Unknown Author is licensed under </a:t>
            </a:r>
            <a:r>
              <a:rPr lang="en-US" sz="900">
                <a:hlinkClick r:id="rId4" tooltip="https://creativecommons.org/licenses/by-sa/3.0/"/>
              </a:rPr>
              <a:t>CC BY-SA</a:t>
            </a:r>
            <a:endParaRPr lang="en-US" sz="900"/>
          </a:p>
        </p:txBody>
      </p:sp>
      <p:pic>
        <p:nvPicPr>
          <p:cNvPr id="6" name="Picture 5" descr="A picture of 3 pots showing different types of soil.">
            <a:extLst>
              <a:ext uri="{FF2B5EF4-FFF2-40B4-BE49-F238E27FC236}">
                <a16:creationId xmlns:a16="http://schemas.microsoft.com/office/drawing/2014/main" id="{ED558C51-EF20-4D22-A21F-3F600BC30FD3}"/>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065137" y="1843001"/>
            <a:ext cx="5506387" cy="3427152"/>
          </a:xfrm>
          <a:prstGeom prst="rect">
            <a:avLst/>
          </a:prstGeom>
        </p:spPr>
      </p:pic>
      <p:sp>
        <p:nvSpPr>
          <p:cNvPr id="3" name="Content Placeholder 2"/>
          <p:cNvSpPr>
            <a:spLocks noGrp="1"/>
          </p:cNvSpPr>
          <p:nvPr>
            <p:ph idx="1"/>
          </p:nvPr>
        </p:nvSpPr>
        <p:spPr>
          <a:xfrm>
            <a:off x="838199" y="1951173"/>
            <a:ext cx="10389433" cy="4351338"/>
          </a:xfrm>
        </p:spPr>
        <p:txBody>
          <a:bodyPr>
            <a:normAutofit/>
          </a:bodyPr>
          <a:lstStyle/>
          <a:p>
            <a:r>
              <a:rPr lang="en-US" altLang="en-US" sz="3200" dirty="0">
                <a:ea typeface="Tahoma" panose="020B0604030504040204" pitchFamily="34" charset="0"/>
                <a:cs typeface="Tahoma" panose="020B0604030504040204" pitchFamily="34" charset="0"/>
              </a:rPr>
              <a:t>Soil classification</a:t>
            </a:r>
          </a:p>
          <a:p>
            <a:r>
              <a:rPr lang="en-US" altLang="en-US" sz="3200" dirty="0">
                <a:ea typeface="Tahoma" panose="020B0604030504040204" pitchFamily="34" charset="0"/>
                <a:cs typeface="Tahoma" panose="020B0604030504040204" pitchFamily="34" charset="0"/>
              </a:rPr>
              <a:t>Visual tests</a:t>
            </a:r>
          </a:p>
          <a:p>
            <a:r>
              <a:rPr lang="en-US" altLang="en-US" sz="3200" dirty="0">
                <a:ea typeface="Tahoma" panose="020B0604030504040204" pitchFamily="34" charset="0"/>
                <a:cs typeface="Tahoma" panose="020B0604030504040204" pitchFamily="34" charset="0"/>
              </a:rPr>
              <a:t>Manual tests</a:t>
            </a:r>
          </a:p>
          <a:p>
            <a:endParaRPr lang="en-US" altLang="en-US" sz="3200" dirty="0">
              <a:ea typeface="Tahoma" panose="020B0604030504040204" pitchFamily="34" charset="0"/>
              <a:cs typeface="Tahoma" panose="020B0604030504040204" pitchFamily="34" charset="0"/>
            </a:endParaRPr>
          </a:p>
          <a:p>
            <a:endParaRPr lang="en-US" altLang="en-US" sz="3200" dirty="0">
              <a:ea typeface="Tahoma" panose="020B0604030504040204" pitchFamily="34" charset="0"/>
              <a:cs typeface="Tahoma" panose="020B0604030504040204" pitchFamily="34" charset="0"/>
            </a:endParaRPr>
          </a:p>
          <a:p>
            <a:pPr marL="0" indent="0">
              <a:buNone/>
            </a:pPr>
            <a:endParaRPr lang="en-US" altLang="en-US" sz="3200" dirty="0">
              <a:ea typeface="Tahoma" panose="020B0604030504040204" pitchFamily="34" charset="0"/>
              <a:cs typeface="Tahoma" panose="020B0604030504040204" pitchFamily="34" charset="0"/>
            </a:endParaRPr>
          </a:p>
        </p:txBody>
      </p:sp>
      <p:sp>
        <p:nvSpPr>
          <p:cNvPr id="2" name="Title 1"/>
          <p:cNvSpPr>
            <a:spLocks noGrp="1"/>
          </p:cNvSpPr>
          <p:nvPr>
            <p:ph type="title"/>
          </p:nvPr>
        </p:nvSpPr>
        <p:spPr>
          <a:xfrm>
            <a:off x="838200" y="136525"/>
            <a:ext cx="10515600" cy="1325563"/>
          </a:xfrm>
        </p:spPr>
        <p:txBody>
          <a:bodyPr/>
          <a:lstStyle/>
          <a:p>
            <a:pPr algn="ctr"/>
            <a:r>
              <a:rPr lang="en-US" dirty="0">
                <a:latin typeface="Arial Black" panose="020B0A04020102020204" pitchFamily="34" charset="0"/>
              </a:rPr>
              <a:t>Appendix A</a:t>
            </a:r>
          </a:p>
        </p:txBody>
      </p:sp>
    </p:spTree>
    <p:extLst>
      <p:ext uri="{BB962C8B-B14F-4D97-AF65-F5344CB8AC3E}">
        <p14:creationId xmlns:p14="http://schemas.microsoft.com/office/powerpoint/2010/main" val="234655180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100FEF7-740A-4DC0-8167-1891D79B5640}"/>
              </a:ext>
            </a:extLst>
          </p:cNvPr>
          <p:cNvSpPr>
            <a:spLocks noGrp="1"/>
          </p:cNvSpPr>
          <p:nvPr>
            <p:ph type="sldNum" sz="quarter" idx="12"/>
          </p:nvPr>
        </p:nvSpPr>
        <p:spPr/>
        <p:txBody>
          <a:bodyPr/>
          <a:lstStyle/>
          <a:p>
            <a:fld id="{5E779C6D-2D3D-407B-ABDD-AB2C83943F7F}" type="slidenum">
              <a:rPr lang="en-US" smtClean="0"/>
              <a:t>91</a:t>
            </a:fld>
            <a:endParaRPr lang="en-US"/>
          </a:p>
        </p:txBody>
      </p:sp>
      <p:sp>
        <p:nvSpPr>
          <p:cNvPr id="5" name="TextBox 4">
            <a:extLst>
              <a:ext uri="{FF2B5EF4-FFF2-40B4-BE49-F238E27FC236}">
                <a16:creationId xmlns:a16="http://schemas.microsoft.com/office/drawing/2014/main" id="{13CA8B12-C5FB-4F1C-9F16-49927642DE7F}"/>
              </a:ext>
            </a:extLst>
          </p:cNvPr>
          <p:cNvSpPr txBox="1"/>
          <p:nvPr/>
        </p:nvSpPr>
        <p:spPr>
          <a:xfrm>
            <a:off x="5622307" y="5691175"/>
            <a:ext cx="3947106" cy="400110"/>
          </a:xfrm>
          <a:prstGeom prst="rect">
            <a:avLst/>
          </a:prstGeom>
          <a:noFill/>
        </p:spPr>
        <p:txBody>
          <a:bodyPr wrap="none" rtlCol="0">
            <a:spAutoFit/>
          </a:bodyPr>
          <a:lstStyle/>
          <a:p>
            <a:r>
              <a:rPr lang="en-US" sz="2000" dirty="0"/>
              <a:t>USDA Soil Texture Calculator (</a:t>
            </a:r>
            <a:r>
              <a:rPr lang="en-US" sz="2000" dirty="0">
                <a:hlinkClick r:id="rId3"/>
              </a:rPr>
              <a:t>link</a:t>
            </a:r>
            <a:r>
              <a:rPr lang="en-US" sz="2000" dirty="0"/>
              <a:t>)</a:t>
            </a:r>
          </a:p>
        </p:txBody>
      </p:sp>
      <p:pic>
        <p:nvPicPr>
          <p:cNvPr id="11" name="Picture 10" descr="A diagram of soil types comparing the percentages of sand, clay, and silt in different classifications of soil. ">
            <a:extLst>
              <a:ext uri="{FF2B5EF4-FFF2-40B4-BE49-F238E27FC236}">
                <a16:creationId xmlns:a16="http://schemas.microsoft.com/office/drawing/2014/main" id="{CA389C8F-775F-43EB-8074-FF9FB00D334B}"/>
              </a:ext>
            </a:extLst>
          </p:cNvPr>
          <p:cNvPicPr>
            <a:picLocks noChangeAspect="1"/>
          </p:cNvPicPr>
          <p:nvPr/>
        </p:nvPicPr>
        <p:blipFill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b="5464"/>
          <a:stretch/>
        </p:blipFill>
        <p:spPr>
          <a:xfrm>
            <a:off x="5106210" y="1174389"/>
            <a:ext cx="4979300" cy="4251720"/>
          </a:xfrm>
          <a:prstGeom prst="rect">
            <a:avLst/>
          </a:prstGeom>
        </p:spPr>
      </p:pic>
      <p:sp>
        <p:nvSpPr>
          <p:cNvPr id="3" name="Content Placeholder 2"/>
          <p:cNvSpPr>
            <a:spLocks noGrp="1"/>
          </p:cNvSpPr>
          <p:nvPr>
            <p:ph idx="1"/>
          </p:nvPr>
        </p:nvSpPr>
        <p:spPr>
          <a:xfrm>
            <a:off x="838200" y="1903751"/>
            <a:ext cx="3299086" cy="4398760"/>
          </a:xfrm>
        </p:spPr>
        <p:txBody>
          <a:bodyPr>
            <a:normAutofit/>
          </a:bodyPr>
          <a:lstStyle/>
          <a:p>
            <a:pPr marL="0" indent="0">
              <a:buNone/>
            </a:pPr>
            <a:r>
              <a:rPr lang="en-US" sz="3200" dirty="0"/>
              <a:t>Classifications:</a:t>
            </a:r>
          </a:p>
          <a:p>
            <a:pPr marL="0" indent="0">
              <a:buNone/>
            </a:pPr>
            <a:endParaRPr lang="en-US" sz="3200" dirty="0"/>
          </a:p>
          <a:p>
            <a:r>
              <a:rPr lang="en-US" sz="3200" dirty="0"/>
              <a:t>Stable rock</a:t>
            </a:r>
          </a:p>
          <a:p>
            <a:r>
              <a:rPr lang="en-US" sz="3200" dirty="0"/>
              <a:t>Type A</a:t>
            </a:r>
          </a:p>
          <a:p>
            <a:r>
              <a:rPr lang="en-US" sz="3200" dirty="0"/>
              <a:t>Type B</a:t>
            </a:r>
          </a:p>
          <a:p>
            <a:r>
              <a:rPr lang="en-US" sz="3200" dirty="0"/>
              <a:t>Type C</a:t>
            </a:r>
          </a:p>
          <a:p>
            <a:pPr marL="0" indent="0">
              <a:buNone/>
            </a:pPr>
            <a:endParaRPr lang="en-US" sz="3200" dirty="0"/>
          </a:p>
          <a:p>
            <a:endParaRPr lang="en-US" sz="3200" dirty="0"/>
          </a:p>
          <a:p>
            <a:endParaRPr lang="en-US" sz="3200" dirty="0"/>
          </a:p>
        </p:txBody>
      </p:sp>
      <p:sp>
        <p:nvSpPr>
          <p:cNvPr id="2" name="Title 1"/>
          <p:cNvSpPr>
            <a:spLocks noGrp="1"/>
          </p:cNvSpPr>
          <p:nvPr>
            <p:ph type="title"/>
          </p:nvPr>
        </p:nvSpPr>
        <p:spPr>
          <a:xfrm>
            <a:off x="838200" y="136525"/>
            <a:ext cx="10515600" cy="1325563"/>
          </a:xfrm>
        </p:spPr>
        <p:txBody>
          <a:bodyPr/>
          <a:lstStyle/>
          <a:p>
            <a:pPr algn="ctr"/>
            <a:r>
              <a:rPr lang="en-US" dirty="0">
                <a:latin typeface="Arial Black" panose="020B0A04020102020204" pitchFamily="34" charset="0"/>
              </a:rPr>
              <a:t>Soil Classification</a:t>
            </a:r>
          </a:p>
        </p:txBody>
      </p:sp>
    </p:spTree>
    <p:extLst>
      <p:ext uri="{BB962C8B-B14F-4D97-AF65-F5344CB8AC3E}">
        <p14:creationId xmlns:p14="http://schemas.microsoft.com/office/powerpoint/2010/main" val="281675907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100FEF7-740A-4DC0-8167-1891D79B5640}"/>
              </a:ext>
            </a:extLst>
          </p:cNvPr>
          <p:cNvSpPr>
            <a:spLocks noGrp="1"/>
          </p:cNvSpPr>
          <p:nvPr>
            <p:ph type="sldNum" sz="quarter" idx="12"/>
          </p:nvPr>
        </p:nvSpPr>
        <p:spPr/>
        <p:txBody>
          <a:bodyPr/>
          <a:lstStyle/>
          <a:p>
            <a:fld id="{5E779C6D-2D3D-407B-ABDD-AB2C83943F7F}" type="slidenum">
              <a:rPr lang="en-US" smtClean="0"/>
              <a:t>92</a:t>
            </a:fld>
            <a:endParaRPr lang="en-US"/>
          </a:p>
        </p:txBody>
      </p:sp>
      <p:sp>
        <p:nvSpPr>
          <p:cNvPr id="8" name="TextBox 7" descr="A drill jumbo used for drilling holes for explosives.">
            <a:extLst>
              <a:ext uri="{FF2B5EF4-FFF2-40B4-BE49-F238E27FC236}">
                <a16:creationId xmlns:a16="http://schemas.microsoft.com/office/drawing/2014/main" id="{E19D4A92-CE6B-4474-BE27-C3C886227AA4}"/>
              </a:ext>
            </a:extLst>
          </p:cNvPr>
          <p:cNvSpPr txBox="1"/>
          <p:nvPr/>
        </p:nvSpPr>
        <p:spPr>
          <a:xfrm>
            <a:off x="7889492" y="5343803"/>
            <a:ext cx="4149777" cy="230832"/>
          </a:xfrm>
          <a:prstGeom prst="rect">
            <a:avLst/>
          </a:prstGeom>
          <a:noFill/>
        </p:spPr>
        <p:txBody>
          <a:bodyPr wrap="square" rtlCol="0">
            <a:spAutoFit/>
          </a:bodyPr>
          <a:lstStyle/>
          <a:p>
            <a:r>
              <a:rPr lang="en-US" sz="900" dirty="0"/>
              <a:t>This image courtesy of creative commons.</a:t>
            </a:r>
          </a:p>
        </p:txBody>
      </p:sp>
      <p:sp>
        <p:nvSpPr>
          <p:cNvPr id="7" name="TextBox 6">
            <a:extLst>
              <a:ext uri="{FF2B5EF4-FFF2-40B4-BE49-F238E27FC236}">
                <a16:creationId xmlns:a16="http://schemas.microsoft.com/office/drawing/2014/main" id="{82B144BE-D50D-4C92-8ACF-240D4C8E50BB}"/>
              </a:ext>
            </a:extLst>
          </p:cNvPr>
          <p:cNvSpPr txBox="1"/>
          <p:nvPr/>
        </p:nvSpPr>
        <p:spPr>
          <a:xfrm>
            <a:off x="7889492" y="5165080"/>
            <a:ext cx="3464308" cy="230832"/>
          </a:xfrm>
          <a:prstGeom prst="rect">
            <a:avLst/>
          </a:prstGeom>
          <a:noFill/>
        </p:spPr>
        <p:txBody>
          <a:bodyPr wrap="square" rtlCol="0">
            <a:spAutoFit/>
          </a:bodyPr>
          <a:lstStyle/>
          <a:p>
            <a:r>
              <a:rPr lang="en-US" sz="900" dirty="0">
                <a:hlinkClick r:id="rId3" tooltip="https://en.wikipedia.org/wiki/Drilling_and_blasting"/>
              </a:rPr>
              <a:t>This Photo</a:t>
            </a:r>
            <a:r>
              <a:rPr lang="en-US" sz="900" dirty="0"/>
              <a:t> by Unknown Author is licensed under </a:t>
            </a:r>
            <a:r>
              <a:rPr lang="en-US" sz="900" dirty="0">
                <a:hlinkClick r:id="rId4" tooltip="https://creativecommons.org/licenses/by-sa/3.0/"/>
              </a:rPr>
              <a:t>CC BY-SA</a:t>
            </a:r>
            <a:endParaRPr lang="en-US" sz="900" dirty="0"/>
          </a:p>
        </p:txBody>
      </p:sp>
      <p:pic>
        <p:nvPicPr>
          <p:cNvPr id="6" name="Picture 5" descr="A drill jumbo used for drilling holes for explosives.">
            <a:extLst>
              <a:ext uri="{FF2B5EF4-FFF2-40B4-BE49-F238E27FC236}">
                <a16:creationId xmlns:a16="http://schemas.microsoft.com/office/drawing/2014/main" id="{23AE006A-B682-4CE1-88D7-08671BFE30DB}"/>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765060" y="1462088"/>
            <a:ext cx="4897287" cy="3561663"/>
          </a:xfrm>
          <a:prstGeom prst="rect">
            <a:avLst/>
          </a:prstGeom>
        </p:spPr>
      </p:pic>
      <p:sp>
        <p:nvSpPr>
          <p:cNvPr id="3" name="Content Placeholder 2"/>
          <p:cNvSpPr>
            <a:spLocks noGrp="1"/>
          </p:cNvSpPr>
          <p:nvPr>
            <p:ph idx="1"/>
          </p:nvPr>
        </p:nvSpPr>
        <p:spPr>
          <a:xfrm>
            <a:off x="838199" y="1951173"/>
            <a:ext cx="5257801" cy="4351338"/>
          </a:xfrm>
        </p:spPr>
        <p:txBody>
          <a:bodyPr>
            <a:normAutofit/>
          </a:bodyPr>
          <a:lstStyle/>
          <a:p>
            <a:pPr marL="0" indent="0">
              <a:buNone/>
            </a:pPr>
            <a:r>
              <a:rPr lang="en-US" sz="3600" dirty="0"/>
              <a:t>Stable Rock:</a:t>
            </a:r>
          </a:p>
          <a:p>
            <a:pPr marL="0" indent="0">
              <a:buNone/>
            </a:pPr>
            <a:endParaRPr lang="en-US" sz="3600" dirty="0"/>
          </a:p>
          <a:p>
            <a:pPr marL="457200" lvl="1" indent="0">
              <a:buNone/>
            </a:pPr>
            <a:r>
              <a:rPr lang="en-US" sz="3200" i="1" dirty="0">
                <a:ea typeface="Tahoma" panose="020B0604030504040204" pitchFamily="34" charset="0"/>
              </a:rPr>
              <a:t>natural solid mineral material that can be excavated with vertical sides and will remain intact while exposed. </a:t>
            </a:r>
            <a:endParaRPr lang="en-US" altLang="en-US" sz="3200" i="1" dirty="0">
              <a:ea typeface="Tahoma" panose="020B0604030504040204" pitchFamily="34" charset="0"/>
              <a:cs typeface="Tahoma" panose="020B0604030504040204" pitchFamily="34" charset="0"/>
            </a:endParaRPr>
          </a:p>
        </p:txBody>
      </p:sp>
      <p:sp>
        <p:nvSpPr>
          <p:cNvPr id="2" name="Title 1"/>
          <p:cNvSpPr>
            <a:spLocks noGrp="1"/>
          </p:cNvSpPr>
          <p:nvPr>
            <p:ph type="title"/>
          </p:nvPr>
        </p:nvSpPr>
        <p:spPr>
          <a:xfrm>
            <a:off x="838200" y="136525"/>
            <a:ext cx="10515600" cy="1325563"/>
          </a:xfrm>
        </p:spPr>
        <p:txBody>
          <a:bodyPr/>
          <a:lstStyle/>
          <a:p>
            <a:pPr algn="ctr"/>
            <a:r>
              <a:rPr lang="en-US" dirty="0">
                <a:latin typeface="Arial Black" panose="020B0A04020102020204" pitchFamily="34" charset="0"/>
              </a:rPr>
              <a:t>Definition</a:t>
            </a:r>
          </a:p>
        </p:txBody>
      </p:sp>
    </p:spTree>
    <p:extLst>
      <p:ext uri="{BB962C8B-B14F-4D97-AF65-F5344CB8AC3E}">
        <p14:creationId xmlns:p14="http://schemas.microsoft.com/office/powerpoint/2010/main" val="269173874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C73E3DF-2A86-480D-9FA1-513CF339CC8E}"/>
              </a:ext>
            </a:extLst>
          </p:cNvPr>
          <p:cNvSpPr>
            <a:spLocks noGrp="1"/>
          </p:cNvSpPr>
          <p:nvPr>
            <p:ph type="sldNum" sz="quarter" idx="12"/>
          </p:nvPr>
        </p:nvSpPr>
        <p:spPr/>
        <p:txBody>
          <a:bodyPr/>
          <a:lstStyle/>
          <a:p>
            <a:fld id="{5E779C6D-2D3D-407B-ABDD-AB2C83943F7F}" type="slidenum">
              <a:rPr lang="en-US" smtClean="0"/>
              <a:t>93</a:t>
            </a:fld>
            <a:endParaRPr lang="en-US"/>
          </a:p>
        </p:txBody>
      </p:sp>
      <p:sp>
        <p:nvSpPr>
          <p:cNvPr id="5" name="TextBox 4">
            <a:extLst>
              <a:ext uri="{FF2B5EF4-FFF2-40B4-BE49-F238E27FC236}">
                <a16:creationId xmlns:a16="http://schemas.microsoft.com/office/drawing/2014/main" id="{97FDF2B8-510D-4406-8BA5-96D6A0E531B4}"/>
              </a:ext>
            </a:extLst>
          </p:cNvPr>
          <p:cNvSpPr txBox="1"/>
          <p:nvPr/>
        </p:nvSpPr>
        <p:spPr>
          <a:xfrm>
            <a:off x="7522156" y="1925898"/>
            <a:ext cx="3561175" cy="1815882"/>
          </a:xfrm>
          <a:prstGeom prst="rect">
            <a:avLst/>
          </a:prstGeom>
          <a:noFill/>
        </p:spPr>
        <p:txBody>
          <a:bodyPr wrap="square" rtlCol="0">
            <a:spAutoFit/>
          </a:bodyPr>
          <a:lstStyle/>
          <a:p>
            <a:r>
              <a:rPr lang="en-US" sz="2800" dirty="0">
                <a:solidFill>
                  <a:srgbClr val="FF0000"/>
                </a:solidFill>
              </a:rPr>
              <a:t>Cohesive with unconfined compressive strength &gt; 1.5 tons/sq. ft.</a:t>
            </a:r>
          </a:p>
        </p:txBody>
      </p:sp>
      <p:sp>
        <p:nvSpPr>
          <p:cNvPr id="3" name="Content Placeholder 2">
            <a:extLst>
              <a:ext uri="{FF2B5EF4-FFF2-40B4-BE49-F238E27FC236}">
                <a16:creationId xmlns:a16="http://schemas.microsoft.com/office/drawing/2014/main" id="{221A155A-0610-4F0F-A08F-FA30DEA1FB99}"/>
              </a:ext>
            </a:extLst>
          </p:cNvPr>
          <p:cNvSpPr>
            <a:spLocks noGrp="1"/>
          </p:cNvSpPr>
          <p:nvPr>
            <p:ph idx="1"/>
          </p:nvPr>
        </p:nvSpPr>
        <p:spPr>
          <a:xfrm>
            <a:off x="1021583" y="1749092"/>
            <a:ext cx="10972800" cy="4665427"/>
          </a:xfrm>
        </p:spPr>
        <p:txBody>
          <a:bodyPr>
            <a:normAutofit fontScale="92500" lnSpcReduction="20000"/>
          </a:bodyPr>
          <a:lstStyle/>
          <a:p>
            <a:r>
              <a:rPr lang="en-US" dirty="0"/>
              <a:t>Undisturbed</a:t>
            </a:r>
          </a:p>
          <a:p>
            <a:r>
              <a:rPr lang="en-US" dirty="0"/>
              <a:t>Stable </a:t>
            </a:r>
          </a:p>
          <a:p>
            <a:r>
              <a:rPr lang="en-US" dirty="0"/>
              <a:t>Cohesive = Clay</a:t>
            </a:r>
          </a:p>
          <a:p>
            <a:pPr lvl="1"/>
            <a:r>
              <a:rPr lang="en-US" dirty="0"/>
              <a:t>Silty Clay</a:t>
            </a:r>
          </a:p>
          <a:p>
            <a:pPr lvl="1"/>
            <a:r>
              <a:rPr lang="en-US" dirty="0"/>
              <a:t>Sandy Clay</a:t>
            </a:r>
          </a:p>
          <a:p>
            <a:pPr lvl="1"/>
            <a:r>
              <a:rPr lang="en-US" dirty="0"/>
              <a:t>Clay Loam</a:t>
            </a:r>
          </a:p>
          <a:p>
            <a:pPr lvl="1"/>
            <a:r>
              <a:rPr lang="en-US" dirty="0"/>
              <a:t>Silty Clay Loam</a:t>
            </a:r>
          </a:p>
          <a:p>
            <a:pPr lvl="1"/>
            <a:r>
              <a:rPr lang="en-US" dirty="0"/>
              <a:t>Sandy Clay Loam </a:t>
            </a:r>
          </a:p>
        </p:txBody>
      </p:sp>
      <p:sp>
        <p:nvSpPr>
          <p:cNvPr id="2" name="Title 1">
            <a:extLst>
              <a:ext uri="{FF2B5EF4-FFF2-40B4-BE49-F238E27FC236}">
                <a16:creationId xmlns:a16="http://schemas.microsoft.com/office/drawing/2014/main" id="{BD67EDF7-7912-42B3-8016-CF5FD160EDCD}"/>
              </a:ext>
            </a:extLst>
          </p:cNvPr>
          <p:cNvSpPr>
            <a:spLocks noGrp="1"/>
          </p:cNvSpPr>
          <p:nvPr>
            <p:ph type="title"/>
          </p:nvPr>
        </p:nvSpPr>
        <p:spPr>
          <a:xfrm>
            <a:off x="609600" y="443481"/>
            <a:ext cx="10972800" cy="1143000"/>
          </a:xfrm>
        </p:spPr>
        <p:txBody>
          <a:bodyPr/>
          <a:lstStyle/>
          <a:p>
            <a:r>
              <a:rPr lang="en-US" b="1" dirty="0">
                <a:latin typeface="Arial Black" panose="020B0A04020102020204" pitchFamily="34" charset="0"/>
              </a:rPr>
              <a:t>Type A Soil </a:t>
            </a:r>
          </a:p>
        </p:txBody>
      </p:sp>
    </p:spTree>
    <p:extLst>
      <p:ext uri="{BB962C8B-B14F-4D97-AF65-F5344CB8AC3E}">
        <p14:creationId xmlns:p14="http://schemas.microsoft.com/office/powerpoint/2010/main" val="379095623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C369E-50CB-4222-9B97-CCEE086EEBF6}"/>
              </a:ext>
            </a:extLst>
          </p:cNvPr>
          <p:cNvSpPr>
            <a:spLocks noGrp="1"/>
          </p:cNvSpPr>
          <p:nvPr>
            <p:ph type="title"/>
          </p:nvPr>
        </p:nvSpPr>
        <p:spPr/>
        <p:txBody>
          <a:bodyPr/>
          <a:lstStyle/>
          <a:p>
            <a:r>
              <a:rPr lang="en-US" b="1" dirty="0">
                <a:latin typeface="Arial Black" panose="020B0A04020102020204" pitchFamily="34" charset="0"/>
              </a:rPr>
              <a:t>Type A Soil (cont.)	</a:t>
            </a:r>
          </a:p>
        </p:txBody>
      </p:sp>
      <p:sp>
        <p:nvSpPr>
          <p:cNvPr id="3" name="Content Placeholder 2">
            <a:extLst>
              <a:ext uri="{FF2B5EF4-FFF2-40B4-BE49-F238E27FC236}">
                <a16:creationId xmlns:a16="http://schemas.microsoft.com/office/drawing/2014/main" id="{22B83D9F-42F0-4992-8A0F-C6016245D322}"/>
              </a:ext>
            </a:extLst>
          </p:cNvPr>
          <p:cNvSpPr>
            <a:spLocks noGrp="1"/>
          </p:cNvSpPr>
          <p:nvPr>
            <p:ph idx="1"/>
          </p:nvPr>
        </p:nvSpPr>
        <p:spPr>
          <a:xfrm>
            <a:off x="609600" y="1814067"/>
            <a:ext cx="10972800" cy="3881656"/>
          </a:xfrm>
        </p:spPr>
        <p:txBody>
          <a:bodyPr>
            <a:normAutofit lnSpcReduction="10000"/>
          </a:bodyPr>
          <a:lstStyle/>
          <a:p>
            <a:r>
              <a:rPr lang="en-US" dirty="0"/>
              <a:t>Uncommon </a:t>
            </a:r>
          </a:p>
          <a:p>
            <a:r>
              <a:rPr lang="en-US" dirty="0"/>
              <a:t>No Soil is Type A if: </a:t>
            </a:r>
          </a:p>
          <a:p>
            <a:pPr lvl="1"/>
            <a:r>
              <a:rPr lang="en-US" dirty="0"/>
              <a:t>Soil has been previously disturbed</a:t>
            </a:r>
          </a:p>
          <a:p>
            <a:pPr lvl="1"/>
            <a:r>
              <a:rPr lang="en-US" dirty="0"/>
              <a:t>Soil is fissured</a:t>
            </a:r>
          </a:p>
          <a:p>
            <a:pPr lvl="1"/>
            <a:r>
              <a:rPr lang="en-US" dirty="0"/>
              <a:t>Soil is subject to vibration from heavy traffic, pile driving, or similar effects </a:t>
            </a:r>
          </a:p>
        </p:txBody>
      </p:sp>
      <p:sp>
        <p:nvSpPr>
          <p:cNvPr id="4" name="Slide Number Placeholder 3">
            <a:extLst>
              <a:ext uri="{FF2B5EF4-FFF2-40B4-BE49-F238E27FC236}">
                <a16:creationId xmlns:a16="http://schemas.microsoft.com/office/drawing/2014/main" id="{8C90986F-C860-4E65-B861-D5D21CBA716A}"/>
              </a:ext>
            </a:extLst>
          </p:cNvPr>
          <p:cNvSpPr>
            <a:spLocks noGrp="1"/>
          </p:cNvSpPr>
          <p:nvPr>
            <p:ph type="sldNum" sz="quarter" idx="12"/>
          </p:nvPr>
        </p:nvSpPr>
        <p:spPr/>
        <p:txBody>
          <a:bodyPr/>
          <a:lstStyle/>
          <a:p>
            <a:fld id="{5E779C6D-2D3D-407B-ABDD-AB2C83943F7F}" type="slidenum">
              <a:rPr lang="en-US" smtClean="0"/>
              <a:t>94</a:t>
            </a:fld>
            <a:endParaRPr lang="en-US"/>
          </a:p>
        </p:txBody>
      </p:sp>
    </p:spTree>
    <p:extLst>
      <p:ext uri="{BB962C8B-B14F-4D97-AF65-F5344CB8AC3E}">
        <p14:creationId xmlns:p14="http://schemas.microsoft.com/office/powerpoint/2010/main" val="429129023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92BC8BC-92BF-4549-BF38-6324C82B3340}"/>
              </a:ext>
            </a:extLst>
          </p:cNvPr>
          <p:cNvSpPr>
            <a:spLocks noGrp="1"/>
          </p:cNvSpPr>
          <p:nvPr>
            <p:ph type="sldNum" sz="quarter" idx="12"/>
          </p:nvPr>
        </p:nvSpPr>
        <p:spPr/>
        <p:txBody>
          <a:bodyPr/>
          <a:lstStyle/>
          <a:p>
            <a:fld id="{5E779C6D-2D3D-407B-ABDD-AB2C83943F7F}" type="slidenum">
              <a:rPr lang="en-US" smtClean="0"/>
              <a:t>95</a:t>
            </a:fld>
            <a:endParaRPr lang="en-US"/>
          </a:p>
        </p:txBody>
      </p:sp>
      <p:sp>
        <p:nvSpPr>
          <p:cNvPr id="3" name="Content Placeholder 2">
            <a:extLst>
              <a:ext uri="{FF2B5EF4-FFF2-40B4-BE49-F238E27FC236}">
                <a16:creationId xmlns:a16="http://schemas.microsoft.com/office/drawing/2014/main" id="{BCCDE840-B99F-4598-AB16-9F271046227F}"/>
              </a:ext>
            </a:extLst>
          </p:cNvPr>
          <p:cNvSpPr>
            <a:spLocks noGrp="1"/>
          </p:cNvSpPr>
          <p:nvPr>
            <p:ph idx="1"/>
          </p:nvPr>
        </p:nvSpPr>
        <p:spPr>
          <a:xfrm>
            <a:off x="609600" y="1996631"/>
            <a:ext cx="10972800" cy="4484556"/>
          </a:xfrm>
        </p:spPr>
        <p:txBody>
          <a:bodyPr>
            <a:normAutofit fontScale="70000" lnSpcReduction="20000"/>
          </a:bodyPr>
          <a:lstStyle/>
          <a:p>
            <a:r>
              <a:rPr lang="en-US" dirty="0"/>
              <a:t>Previously disturbed </a:t>
            </a:r>
          </a:p>
          <a:p>
            <a:r>
              <a:rPr lang="en-US" dirty="0"/>
              <a:t>Granular cohesionless soils (crushed rock)</a:t>
            </a:r>
          </a:p>
          <a:p>
            <a:r>
              <a:rPr lang="en-US" dirty="0"/>
              <a:t>Soil that meets the unconfined compressive strength or cementation requirements for Type A, but is fissured or subject to vibration; or</a:t>
            </a:r>
          </a:p>
          <a:p>
            <a:r>
              <a:rPr lang="en-US" dirty="0"/>
              <a:t>Dry rock that is not stable; or</a:t>
            </a:r>
          </a:p>
          <a:p>
            <a:r>
              <a:rPr lang="en-US" dirty="0"/>
              <a:t>Material that is part of a sloped, layered system where the layers dip into the excavation on a slope less steep than four horizontal to one vertical (4H:1V), but only if the material would otherwise be classified as Type B.</a:t>
            </a:r>
          </a:p>
        </p:txBody>
      </p:sp>
      <p:sp>
        <p:nvSpPr>
          <p:cNvPr id="5" name="TextBox 4">
            <a:extLst>
              <a:ext uri="{FF2B5EF4-FFF2-40B4-BE49-F238E27FC236}">
                <a16:creationId xmlns:a16="http://schemas.microsoft.com/office/drawing/2014/main" id="{83B812EF-556E-43FB-8AF6-9EAEA2F4451C}"/>
              </a:ext>
            </a:extLst>
          </p:cNvPr>
          <p:cNvSpPr txBox="1"/>
          <p:nvPr/>
        </p:nvSpPr>
        <p:spPr>
          <a:xfrm>
            <a:off x="393561" y="1001535"/>
            <a:ext cx="12007780" cy="523220"/>
          </a:xfrm>
          <a:prstGeom prst="rect">
            <a:avLst/>
          </a:prstGeom>
          <a:noFill/>
        </p:spPr>
        <p:txBody>
          <a:bodyPr wrap="square" rtlCol="0">
            <a:spAutoFit/>
          </a:bodyPr>
          <a:lstStyle/>
          <a:p>
            <a:r>
              <a:rPr lang="en-US" sz="2800" dirty="0">
                <a:solidFill>
                  <a:srgbClr val="FF0000"/>
                </a:solidFill>
              </a:rPr>
              <a:t>Cohesive with unconfined compressive strength between 0.5 and 1.5 tons/</a:t>
            </a:r>
            <a:r>
              <a:rPr lang="en-US" sz="2800" dirty="0" err="1">
                <a:solidFill>
                  <a:srgbClr val="FF0000"/>
                </a:solidFill>
              </a:rPr>
              <a:t>sq.ft</a:t>
            </a:r>
            <a:r>
              <a:rPr lang="en-US" sz="2800" dirty="0">
                <a:solidFill>
                  <a:srgbClr val="FF0000"/>
                </a:solidFill>
              </a:rPr>
              <a:t>. </a:t>
            </a:r>
          </a:p>
        </p:txBody>
      </p:sp>
      <p:sp>
        <p:nvSpPr>
          <p:cNvPr id="2" name="Title 1">
            <a:extLst>
              <a:ext uri="{FF2B5EF4-FFF2-40B4-BE49-F238E27FC236}">
                <a16:creationId xmlns:a16="http://schemas.microsoft.com/office/drawing/2014/main" id="{D4931FC7-132D-4C86-9B7F-C30CBA673F22}"/>
              </a:ext>
            </a:extLst>
          </p:cNvPr>
          <p:cNvSpPr>
            <a:spLocks noGrp="1"/>
          </p:cNvSpPr>
          <p:nvPr>
            <p:ph type="title"/>
          </p:nvPr>
        </p:nvSpPr>
        <p:spPr>
          <a:xfrm>
            <a:off x="609600" y="0"/>
            <a:ext cx="10972800" cy="1143000"/>
          </a:xfrm>
        </p:spPr>
        <p:txBody>
          <a:bodyPr/>
          <a:lstStyle/>
          <a:p>
            <a:r>
              <a:rPr lang="en-US" b="1" dirty="0">
                <a:latin typeface="Arial Black" panose="020B0A04020102020204" pitchFamily="34" charset="0"/>
              </a:rPr>
              <a:t>Type B Soil </a:t>
            </a:r>
          </a:p>
        </p:txBody>
      </p:sp>
    </p:spTree>
    <p:extLst>
      <p:ext uri="{BB962C8B-B14F-4D97-AF65-F5344CB8AC3E}">
        <p14:creationId xmlns:p14="http://schemas.microsoft.com/office/powerpoint/2010/main" val="225309052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7B23A11-C97A-494C-9DEB-D230DA1F746F}"/>
              </a:ext>
            </a:extLst>
          </p:cNvPr>
          <p:cNvSpPr>
            <a:spLocks noGrp="1"/>
          </p:cNvSpPr>
          <p:nvPr>
            <p:ph type="sldNum" sz="quarter" idx="12"/>
          </p:nvPr>
        </p:nvSpPr>
        <p:spPr/>
        <p:txBody>
          <a:bodyPr/>
          <a:lstStyle/>
          <a:p>
            <a:fld id="{5E779C6D-2D3D-407B-ABDD-AB2C83943F7F}" type="slidenum">
              <a:rPr lang="en-US" smtClean="0"/>
              <a:t>96</a:t>
            </a:fld>
            <a:endParaRPr lang="en-US"/>
          </a:p>
        </p:txBody>
      </p:sp>
      <p:sp>
        <p:nvSpPr>
          <p:cNvPr id="5" name="TextBox 4">
            <a:extLst>
              <a:ext uri="{FF2B5EF4-FFF2-40B4-BE49-F238E27FC236}">
                <a16:creationId xmlns:a16="http://schemas.microsoft.com/office/drawing/2014/main" id="{5F9F1212-8FE4-49D7-964B-A444B6AE6CC5}"/>
              </a:ext>
            </a:extLst>
          </p:cNvPr>
          <p:cNvSpPr txBox="1"/>
          <p:nvPr/>
        </p:nvSpPr>
        <p:spPr>
          <a:xfrm>
            <a:off x="7522156" y="1925898"/>
            <a:ext cx="3561175" cy="1815882"/>
          </a:xfrm>
          <a:prstGeom prst="rect">
            <a:avLst/>
          </a:prstGeom>
          <a:noFill/>
        </p:spPr>
        <p:txBody>
          <a:bodyPr wrap="square" rtlCol="0">
            <a:spAutoFit/>
          </a:bodyPr>
          <a:lstStyle/>
          <a:p>
            <a:r>
              <a:rPr lang="en-US" sz="2800" dirty="0">
                <a:solidFill>
                  <a:srgbClr val="FF0000"/>
                </a:solidFill>
              </a:rPr>
              <a:t>Cohesive with unconfined compressive strength less than 0.5 tons/sq. ft.</a:t>
            </a:r>
          </a:p>
        </p:txBody>
      </p:sp>
      <p:sp>
        <p:nvSpPr>
          <p:cNvPr id="3" name="Content Placeholder 2">
            <a:extLst>
              <a:ext uri="{FF2B5EF4-FFF2-40B4-BE49-F238E27FC236}">
                <a16:creationId xmlns:a16="http://schemas.microsoft.com/office/drawing/2014/main" id="{01DAC0FC-5FBF-4F99-8239-14C32C24612C}"/>
              </a:ext>
            </a:extLst>
          </p:cNvPr>
          <p:cNvSpPr>
            <a:spLocks noGrp="1"/>
          </p:cNvSpPr>
          <p:nvPr>
            <p:ph idx="1"/>
          </p:nvPr>
        </p:nvSpPr>
        <p:spPr>
          <a:xfrm>
            <a:off x="609600" y="1814067"/>
            <a:ext cx="10972800" cy="4190302"/>
          </a:xfrm>
        </p:spPr>
        <p:txBody>
          <a:bodyPr>
            <a:normAutofit/>
          </a:bodyPr>
          <a:lstStyle/>
          <a:p>
            <a:r>
              <a:rPr lang="en-US" dirty="0"/>
              <a:t>Granular </a:t>
            </a:r>
          </a:p>
          <a:p>
            <a:r>
              <a:rPr lang="en-US" dirty="0"/>
              <a:t>Gravel </a:t>
            </a:r>
          </a:p>
          <a:p>
            <a:r>
              <a:rPr lang="en-US" dirty="0"/>
              <a:t>Sand</a:t>
            </a:r>
          </a:p>
          <a:p>
            <a:r>
              <a:rPr lang="en-US" dirty="0"/>
              <a:t>Submerged soil or soil from which water is freely seeping</a:t>
            </a:r>
          </a:p>
        </p:txBody>
      </p:sp>
      <p:sp>
        <p:nvSpPr>
          <p:cNvPr id="2" name="Title 1">
            <a:extLst>
              <a:ext uri="{FF2B5EF4-FFF2-40B4-BE49-F238E27FC236}">
                <a16:creationId xmlns:a16="http://schemas.microsoft.com/office/drawing/2014/main" id="{A54239C5-FAE8-45C2-8801-80806DDB4D4B}"/>
              </a:ext>
            </a:extLst>
          </p:cNvPr>
          <p:cNvSpPr>
            <a:spLocks noGrp="1"/>
          </p:cNvSpPr>
          <p:nvPr>
            <p:ph type="title"/>
          </p:nvPr>
        </p:nvSpPr>
        <p:spPr/>
        <p:txBody>
          <a:bodyPr/>
          <a:lstStyle/>
          <a:p>
            <a:r>
              <a:rPr lang="en-US" b="1" dirty="0">
                <a:latin typeface="Arial Black" panose="020B0A04020102020204" pitchFamily="34" charset="0"/>
              </a:rPr>
              <a:t>Type C Soil</a:t>
            </a:r>
          </a:p>
        </p:txBody>
      </p:sp>
    </p:spTree>
    <p:extLst>
      <p:ext uri="{BB962C8B-B14F-4D97-AF65-F5344CB8AC3E}">
        <p14:creationId xmlns:p14="http://schemas.microsoft.com/office/powerpoint/2010/main" val="33808252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100FEF7-740A-4DC0-8167-1891D79B5640}"/>
              </a:ext>
            </a:extLst>
          </p:cNvPr>
          <p:cNvSpPr>
            <a:spLocks noGrp="1"/>
          </p:cNvSpPr>
          <p:nvPr>
            <p:ph type="sldNum" sz="quarter" idx="12"/>
          </p:nvPr>
        </p:nvSpPr>
        <p:spPr/>
        <p:txBody>
          <a:bodyPr/>
          <a:lstStyle/>
          <a:p>
            <a:fld id="{5E779C6D-2D3D-407B-ABDD-AB2C83943F7F}" type="slidenum">
              <a:rPr lang="en-US" smtClean="0"/>
              <a:t>97</a:t>
            </a:fld>
            <a:endParaRPr lang="en-US"/>
          </a:p>
        </p:txBody>
      </p:sp>
      <p:pic>
        <p:nvPicPr>
          <p:cNvPr id="5" name="Picture 4" descr="A worker working on a pipe in a trench.">
            <a:extLst>
              <a:ext uri="{FF2B5EF4-FFF2-40B4-BE49-F238E27FC236}">
                <a16:creationId xmlns:a16="http://schemas.microsoft.com/office/drawing/2014/main" id="{F604A17E-9163-4C54-A078-AD98B62D9F34}"/>
              </a:ext>
            </a:extLst>
          </p:cNvPr>
          <p:cNvPicPr>
            <a:picLocks noChangeAspect="1"/>
          </p:cNvPicPr>
          <p:nvPr/>
        </p:nvPicPr>
        <p:blipFill>
          <a:blip r:embed="rId3"/>
          <a:stretch>
            <a:fillRect/>
          </a:stretch>
        </p:blipFill>
        <p:spPr>
          <a:xfrm>
            <a:off x="5553345" y="1804090"/>
            <a:ext cx="5024206" cy="3752648"/>
          </a:xfrm>
          <a:prstGeom prst="rect">
            <a:avLst/>
          </a:prstGeom>
        </p:spPr>
      </p:pic>
      <p:sp>
        <p:nvSpPr>
          <p:cNvPr id="3" name="Content Placeholder 2"/>
          <p:cNvSpPr>
            <a:spLocks noGrp="1"/>
          </p:cNvSpPr>
          <p:nvPr>
            <p:ph idx="1"/>
          </p:nvPr>
        </p:nvSpPr>
        <p:spPr>
          <a:xfrm>
            <a:off x="838199" y="1951173"/>
            <a:ext cx="10515599" cy="4351338"/>
          </a:xfrm>
        </p:spPr>
        <p:txBody>
          <a:bodyPr>
            <a:normAutofit fontScale="85000" lnSpcReduction="20000"/>
          </a:bodyPr>
          <a:lstStyle/>
          <a:p>
            <a:pPr marL="0" indent="0">
              <a:buNone/>
            </a:pPr>
            <a:r>
              <a:rPr lang="en-US" sz="3600" dirty="0"/>
              <a:t>Visual tests:</a:t>
            </a:r>
          </a:p>
          <a:p>
            <a:pPr marL="0" indent="0">
              <a:buNone/>
            </a:pPr>
            <a:endParaRPr lang="en-US" sz="3600" dirty="0"/>
          </a:p>
          <a:p>
            <a:r>
              <a:rPr lang="en-US" sz="3600" dirty="0"/>
              <a:t>Grain</a:t>
            </a:r>
          </a:p>
          <a:p>
            <a:r>
              <a:rPr lang="en-US" sz="3600" dirty="0"/>
              <a:t>Clumps vs. breaks easily</a:t>
            </a:r>
          </a:p>
          <a:p>
            <a:r>
              <a:rPr lang="en-US" sz="3600" dirty="0"/>
              <a:t>Fissured material</a:t>
            </a:r>
          </a:p>
          <a:p>
            <a:r>
              <a:rPr lang="en-US" sz="3600" dirty="0"/>
              <a:t>Previously disturbed</a:t>
            </a:r>
          </a:p>
          <a:p>
            <a:r>
              <a:rPr lang="en-US" sz="3600" dirty="0"/>
              <a:t>Layers</a:t>
            </a:r>
          </a:p>
          <a:p>
            <a:r>
              <a:rPr lang="en-US" sz="3600" dirty="0"/>
              <a:t>Water</a:t>
            </a:r>
          </a:p>
          <a:p>
            <a:r>
              <a:rPr lang="en-US" sz="3600" dirty="0"/>
              <a:t>Vibration</a:t>
            </a:r>
          </a:p>
          <a:p>
            <a:pPr marL="0" indent="0">
              <a:buNone/>
            </a:pPr>
            <a:endParaRPr lang="en-US" sz="3600" dirty="0"/>
          </a:p>
          <a:p>
            <a:endParaRPr lang="en-US" sz="3600" dirty="0"/>
          </a:p>
          <a:p>
            <a:endParaRPr lang="en-US" sz="3600" dirty="0"/>
          </a:p>
        </p:txBody>
      </p:sp>
      <p:sp>
        <p:nvSpPr>
          <p:cNvPr id="2" name="Title 1"/>
          <p:cNvSpPr>
            <a:spLocks noGrp="1"/>
          </p:cNvSpPr>
          <p:nvPr>
            <p:ph type="title"/>
          </p:nvPr>
        </p:nvSpPr>
        <p:spPr>
          <a:xfrm>
            <a:off x="838200" y="136525"/>
            <a:ext cx="10515600" cy="1325563"/>
          </a:xfrm>
        </p:spPr>
        <p:txBody>
          <a:bodyPr/>
          <a:lstStyle/>
          <a:p>
            <a:pPr algn="ctr"/>
            <a:r>
              <a:rPr lang="en-US" dirty="0">
                <a:latin typeface="Arial Black" panose="020B0A04020102020204" pitchFamily="34" charset="0"/>
              </a:rPr>
              <a:t>Soil Testing</a:t>
            </a:r>
          </a:p>
        </p:txBody>
      </p:sp>
    </p:spTree>
    <p:extLst>
      <p:ext uri="{BB962C8B-B14F-4D97-AF65-F5344CB8AC3E}">
        <p14:creationId xmlns:p14="http://schemas.microsoft.com/office/powerpoint/2010/main" val="119743919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100FEF7-740A-4DC0-8167-1891D79B5640}"/>
              </a:ext>
            </a:extLst>
          </p:cNvPr>
          <p:cNvSpPr>
            <a:spLocks noGrp="1"/>
          </p:cNvSpPr>
          <p:nvPr>
            <p:ph type="sldNum" sz="quarter" idx="12"/>
          </p:nvPr>
        </p:nvSpPr>
        <p:spPr/>
        <p:txBody>
          <a:bodyPr/>
          <a:lstStyle/>
          <a:p>
            <a:fld id="{5E779C6D-2D3D-407B-ABDD-AB2C83943F7F}" type="slidenum">
              <a:rPr lang="en-US" smtClean="0"/>
              <a:t>98</a:t>
            </a:fld>
            <a:endParaRPr lang="en-US"/>
          </a:p>
        </p:txBody>
      </p:sp>
      <p:sp>
        <p:nvSpPr>
          <p:cNvPr id="6" name="TextBox 5">
            <a:extLst>
              <a:ext uri="{FF2B5EF4-FFF2-40B4-BE49-F238E27FC236}">
                <a16:creationId xmlns:a16="http://schemas.microsoft.com/office/drawing/2014/main" id="{C3CD22DC-85DE-4AA4-AAED-100A3B7AD898}"/>
              </a:ext>
            </a:extLst>
          </p:cNvPr>
          <p:cNvSpPr txBox="1"/>
          <p:nvPr/>
        </p:nvSpPr>
        <p:spPr>
          <a:xfrm>
            <a:off x="6419600" y="3429000"/>
            <a:ext cx="4793521" cy="230832"/>
          </a:xfrm>
          <a:prstGeom prst="rect">
            <a:avLst/>
          </a:prstGeom>
          <a:noFill/>
        </p:spPr>
        <p:txBody>
          <a:bodyPr wrap="square" rtlCol="0">
            <a:spAutoFit/>
          </a:bodyPr>
          <a:lstStyle/>
          <a:p>
            <a:r>
              <a:rPr lang="en-US" sz="900" dirty="0"/>
              <a:t>This image courtesy of creative commons.</a:t>
            </a:r>
          </a:p>
        </p:txBody>
      </p:sp>
      <p:pic>
        <p:nvPicPr>
          <p:cNvPr id="5" name="Picture 4" descr="An image of a Pocket Penetrometer.">
            <a:extLst>
              <a:ext uri="{FF2B5EF4-FFF2-40B4-BE49-F238E27FC236}">
                <a16:creationId xmlns:a16="http://schemas.microsoft.com/office/drawing/2014/main" id="{C503E08B-9713-4767-BE80-A8ED96718CBD}"/>
              </a:ext>
            </a:extLst>
          </p:cNvPr>
          <p:cNvPicPr>
            <a:picLocks noChangeAspect="1"/>
          </p:cNvPicPr>
          <p:nvPr/>
        </p:nvPicPr>
        <p:blipFill rotWithShape="1">
          <a:blip r:embed="rId3"/>
          <a:srcRect t="31337" b="40259"/>
          <a:stretch/>
        </p:blipFill>
        <p:spPr>
          <a:xfrm>
            <a:off x="6095998" y="1951173"/>
            <a:ext cx="4666820" cy="1325563"/>
          </a:xfrm>
          <a:prstGeom prst="rect">
            <a:avLst/>
          </a:prstGeom>
        </p:spPr>
      </p:pic>
      <p:sp>
        <p:nvSpPr>
          <p:cNvPr id="3" name="Content Placeholder 2"/>
          <p:cNvSpPr>
            <a:spLocks noGrp="1"/>
          </p:cNvSpPr>
          <p:nvPr>
            <p:ph idx="1"/>
          </p:nvPr>
        </p:nvSpPr>
        <p:spPr>
          <a:xfrm>
            <a:off x="838199" y="1951173"/>
            <a:ext cx="10515599" cy="4351338"/>
          </a:xfrm>
        </p:spPr>
        <p:txBody>
          <a:bodyPr>
            <a:normAutofit lnSpcReduction="10000"/>
          </a:bodyPr>
          <a:lstStyle/>
          <a:p>
            <a:pPr marL="0" indent="0">
              <a:buNone/>
            </a:pPr>
            <a:r>
              <a:rPr lang="en-US" sz="3600" dirty="0"/>
              <a:t>Manual tests:</a:t>
            </a:r>
          </a:p>
          <a:p>
            <a:pPr marL="0" indent="0">
              <a:buNone/>
            </a:pPr>
            <a:endParaRPr lang="en-US" sz="3600" dirty="0"/>
          </a:p>
          <a:p>
            <a:r>
              <a:rPr lang="en-US" sz="3600" dirty="0"/>
              <a:t>Plasticity</a:t>
            </a:r>
          </a:p>
          <a:p>
            <a:r>
              <a:rPr lang="en-US" sz="3600" dirty="0"/>
              <a:t>Dry strength</a:t>
            </a:r>
          </a:p>
          <a:p>
            <a:r>
              <a:rPr lang="en-US" sz="3600" dirty="0"/>
              <a:t>Thumb penetration</a:t>
            </a:r>
          </a:p>
          <a:p>
            <a:r>
              <a:rPr lang="en-US" sz="3600" dirty="0"/>
              <a:t>Other strength tests</a:t>
            </a:r>
          </a:p>
          <a:p>
            <a:r>
              <a:rPr lang="en-US" sz="3600" dirty="0"/>
              <a:t>Drying</a:t>
            </a:r>
          </a:p>
          <a:p>
            <a:pPr marL="0" indent="0">
              <a:buNone/>
            </a:pPr>
            <a:endParaRPr lang="en-US" sz="3600" dirty="0"/>
          </a:p>
          <a:p>
            <a:endParaRPr lang="en-US" sz="3600" dirty="0"/>
          </a:p>
          <a:p>
            <a:endParaRPr lang="en-US" sz="3600" dirty="0"/>
          </a:p>
        </p:txBody>
      </p:sp>
      <p:sp>
        <p:nvSpPr>
          <p:cNvPr id="2" name="Title 1"/>
          <p:cNvSpPr>
            <a:spLocks noGrp="1"/>
          </p:cNvSpPr>
          <p:nvPr>
            <p:ph type="title"/>
          </p:nvPr>
        </p:nvSpPr>
        <p:spPr>
          <a:xfrm>
            <a:off x="838200" y="136525"/>
            <a:ext cx="10515600" cy="1325563"/>
          </a:xfrm>
        </p:spPr>
        <p:txBody>
          <a:bodyPr/>
          <a:lstStyle/>
          <a:p>
            <a:pPr algn="ctr"/>
            <a:r>
              <a:rPr lang="en-US" dirty="0">
                <a:latin typeface="Arial Black" panose="020B0A04020102020204" pitchFamily="34" charset="0"/>
              </a:rPr>
              <a:t>Soil Testing</a:t>
            </a:r>
          </a:p>
        </p:txBody>
      </p:sp>
    </p:spTree>
    <p:extLst>
      <p:ext uri="{BB962C8B-B14F-4D97-AF65-F5344CB8AC3E}">
        <p14:creationId xmlns:p14="http://schemas.microsoft.com/office/powerpoint/2010/main" val="297260527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100FEF7-740A-4DC0-8167-1891D79B5640}"/>
              </a:ext>
            </a:extLst>
          </p:cNvPr>
          <p:cNvSpPr>
            <a:spLocks noGrp="1"/>
          </p:cNvSpPr>
          <p:nvPr>
            <p:ph type="sldNum" sz="quarter" idx="12"/>
          </p:nvPr>
        </p:nvSpPr>
        <p:spPr/>
        <p:txBody>
          <a:bodyPr/>
          <a:lstStyle/>
          <a:p>
            <a:fld id="{5E779C6D-2D3D-407B-ABDD-AB2C83943F7F}" type="slidenum">
              <a:rPr lang="en-US" smtClean="0"/>
              <a:t>99</a:t>
            </a:fld>
            <a:endParaRPr lang="en-US"/>
          </a:p>
        </p:txBody>
      </p:sp>
      <p:cxnSp>
        <p:nvCxnSpPr>
          <p:cNvPr id="7" name="Straight Arrow Connector 6" descr="Horizontal Line (Chart X axis).">
            <a:extLst>
              <a:ext uri="{FF2B5EF4-FFF2-40B4-BE49-F238E27FC236}">
                <a16:creationId xmlns:a16="http://schemas.microsoft.com/office/drawing/2014/main" id="{033B8555-DE16-4E86-8C21-C0103BA57DCD}"/>
              </a:ext>
            </a:extLst>
          </p:cNvPr>
          <p:cNvCxnSpPr>
            <a:cxnSpLocks/>
          </p:cNvCxnSpPr>
          <p:nvPr/>
        </p:nvCxnSpPr>
        <p:spPr>
          <a:xfrm>
            <a:off x="6096000" y="5396459"/>
            <a:ext cx="251460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descr="Horizontal Line (Chart Y axis).">
            <a:extLst>
              <a:ext uri="{FF2B5EF4-FFF2-40B4-BE49-F238E27FC236}">
                <a16:creationId xmlns:a16="http://schemas.microsoft.com/office/drawing/2014/main" id="{24619BA2-23CC-4D9E-8305-653689EAF03A}"/>
              </a:ext>
            </a:extLst>
          </p:cNvPr>
          <p:cNvCxnSpPr>
            <a:cxnSpLocks/>
          </p:cNvCxnSpPr>
          <p:nvPr/>
        </p:nvCxnSpPr>
        <p:spPr>
          <a:xfrm flipH="1" flipV="1">
            <a:off x="8603106" y="1951173"/>
            <a:ext cx="7496" cy="329538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descr="Vertical Arrow representing Type A soil (34⁰).">
            <a:extLst>
              <a:ext uri="{FF2B5EF4-FFF2-40B4-BE49-F238E27FC236}">
                <a16:creationId xmlns:a16="http://schemas.microsoft.com/office/drawing/2014/main" id="{8828D209-0BE6-4C36-86E1-4B00D6C0D35E}"/>
              </a:ext>
            </a:extLst>
          </p:cNvPr>
          <p:cNvCxnSpPr>
            <a:cxnSpLocks/>
          </p:cNvCxnSpPr>
          <p:nvPr/>
        </p:nvCxnSpPr>
        <p:spPr>
          <a:xfrm flipV="1">
            <a:off x="6197811" y="3718103"/>
            <a:ext cx="2244770" cy="1572803"/>
          </a:xfrm>
          <a:prstGeom prst="straightConnector1">
            <a:avLst/>
          </a:prstGeom>
          <a:ln w="38100">
            <a:solidFill>
              <a:srgbClr val="FF0000"/>
            </a:solidFill>
            <a:prstDash val="lgDash"/>
            <a:tailEnd type="triangle"/>
          </a:ln>
        </p:spPr>
        <p:style>
          <a:lnRef idx="1">
            <a:schemeClr val="accent1"/>
          </a:lnRef>
          <a:fillRef idx="0">
            <a:schemeClr val="accent1"/>
          </a:fillRef>
          <a:effectRef idx="0">
            <a:schemeClr val="accent1"/>
          </a:effectRef>
          <a:fontRef idx="minor">
            <a:schemeClr val="tx1"/>
          </a:fontRef>
        </p:style>
      </p:cxnSp>
      <p:sp>
        <p:nvSpPr>
          <p:cNvPr id="33" name="Content Placeholder 2">
            <a:extLst>
              <a:ext uri="{FF2B5EF4-FFF2-40B4-BE49-F238E27FC236}">
                <a16:creationId xmlns:a16="http://schemas.microsoft.com/office/drawing/2014/main" id="{EFBFB7D1-4B23-4C08-9B67-1AD3CDC3A081}"/>
              </a:ext>
            </a:extLst>
          </p:cNvPr>
          <p:cNvSpPr txBox="1">
            <a:spLocks/>
          </p:cNvSpPr>
          <p:nvPr/>
        </p:nvSpPr>
        <p:spPr>
          <a:xfrm>
            <a:off x="8636830" y="3406637"/>
            <a:ext cx="724519" cy="79387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en-US" sz="3200" dirty="0">
                <a:ea typeface="Tahoma" panose="020B0604030504040204" pitchFamily="34" charset="0"/>
                <a:cs typeface="Tahoma" panose="020B0604030504040204" pitchFamily="34" charset="0"/>
              </a:rPr>
              <a:t>C</a:t>
            </a:r>
          </a:p>
          <a:p>
            <a:endParaRPr lang="en-US" altLang="en-US" sz="3200" dirty="0">
              <a:ea typeface="Tahoma" panose="020B0604030504040204" pitchFamily="34" charset="0"/>
              <a:cs typeface="Tahoma" panose="020B0604030504040204" pitchFamily="34" charset="0"/>
            </a:endParaRPr>
          </a:p>
          <a:p>
            <a:pPr marL="0" indent="0">
              <a:buFont typeface="Arial" panose="020B0604020202020204" pitchFamily="34" charset="0"/>
              <a:buNone/>
            </a:pPr>
            <a:endParaRPr lang="en-US" altLang="en-US" sz="3200" dirty="0">
              <a:ea typeface="Tahoma" panose="020B0604030504040204" pitchFamily="34" charset="0"/>
              <a:cs typeface="Tahoma" panose="020B0604030504040204" pitchFamily="34" charset="0"/>
            </a:endParaRPr>
          </a:p>
        </p:txBody>
      </p:sp>
      <p:cxnSp>
        <p:nvCxnSpPr>
          <p:cNvPr id="10" name="Straight Arrow Connector 9" descr="Vertical Arrow representing Type A soil (45⁰).">
            <a:extLst>
              <a:ext uri="{FF2B5EF4-FFF2-40B4-BE49-F238E27FC236}">
                <a16:creationId xmlns:a16="http://schemas.microsoft.com/office/drawing/2014/main" id="{2676E488-6939-4B74-A782-26DFE42CADA9}"/>
              </a:ext>
            </a:extLst>
          </p:cNvPr>
          <p:cNvCxnSpPr>
            <a:cxnSpLocks/>
          </p:cNvCxnSpPr>
          <p:nvPr/>
        </p:nvCxnSpPr>
        <p:spPr>
          <a:xfrm flipV="1">
            <a:off x="6096000" y="2848130"/>
            <a:ext cx="2260390" cy="233722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2" name="Content Placeholder 2">
            <a:extLst>
              <a:ext uri="{FF2B5EF4-FFF2-40B4-BE49-F238E27FC236}">
                <a16:creationId xmlns:a16="http://schemas.microsoft.com/office/drawing/2014/main" id="{89C3ABB8-6956-491A-B1D4-E406D078E301}"/>
              </a:ext>
            </a:extLst>
          </p:cNvPr>
          <p:cNvSpPr txBox="1">
            <a:spLocks/>
          </p:cNvSpPr>
          <p:nvPr/>
        </p:nvSpPr>
        <p:spPr>
          <a:xfrm>
            <a:off x="8632464" y="2552879"/>
            <a:ext cx="724519" cy="79387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en-US" sz="3200" dirty="0">
                <a:ea typeface="Tahoma" panose="020B0604030504040204" pitchFamily="34" charset="0"/>
                <a:cs typeface="Tahoma" panose="020B0604030504040204" pitchFamily="34" charset="0"/>
              </a:rPr>
              <a:t>B</a:t>
            </a:r>
          </a:p>
          <a:p>
            <a:endParaRPr lang="en-US" altLang="en-US" sz="3200" dirty="0">
              <a:ea typeface="Tahoma" panose="020B0604030504040204" pitchFamily="34" charset="0"/>
              <a:cs typeface="Tahoma" panose="020B0604030504040204" pitchFamily="34" charset="0"/>
            </a:endParaRPr>
          </a:p>
          <a:p>
            <a:pPr marL="0" indent="0">
              <a:buFont typeface="Arial" panose="020B0604020202020204" pitchFamily="34" charset="0"/>
              <a:buNone/>
            </a:pPr>
            <a:endParaRPr lang="en-US" altLang="en-US" sz="3200" dirty="0">
              <a:ea typeface="Tahoma" panose="020B0604030504040204" pitchFamily="34" charset="0"/>
              <a:cs typeface="Tahoma" panose="020B0604030504040204" pitchFamily="34" charset="0"/>
            </a:endParaRPr>
          </a:p>
        </p:txBody>
      </p:sp>
      <p:cxnSp>
        <p:nvCxnSpPr>
          <p:cNvPr id="24" name="Straight Arrow Connector 23" descr="Vertical Arrow representing Type A soil (53⁰).">
            <a:extLst>
              <a:ext uri="{FF2B5EF4-FFF2-40B4-BE49-F238E27FC236}">
                <a16:creationId xmlns:a16="http://schemas.microsoft.com/office/drawing/2014/main" id="{768B6C00-A76B-4C17-8C2D-CDFAF6D98728}"/>
              </a:ext>
            </a:extLst>
          </p:cNvPr>
          <p:cNvCxnSpPr>
            <a:cxnSpLocks/>
          </p:cNvCxnSpPr>
          <p:nvPr/>
        </p:nvCxnSpPr>
        <p:spPr>
          <a:xfrm flipV="1">
            <a:off x="6009809" y="1766888"/>
            <a:ext cx="2550202" cy="3324772"/>
          </a:xfrm>
          <a:prstGeom prst="straightConnector1">
            <a:avLst/>
          </a:prstGeom>
          <a:ln w="3810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31" name="Content Placeholder 2">
            <a:extLst>
              <a:ext uri="{FF2B5EF4-FFF2-40B4-BE49-F238E27FC236}">
                <a16:creationId xmlns:a16="http://schemas.microsoft.com/office/drawing/2014/main" id="{E4616A66-7C9E-4F50-A1D9-23129D57FA3E}"/>
              </a:ext>
            </a:extLst>
          </p:cNvPr>
          <p:cNvSpPr txBox="1">
            <a:spLocks/>
          </p:cNvSpPr>
          <p:nvPr/>
        </p:nvSpPr>
        <p:spPr>
          <a:xfrm>
            <a:off x="8632464" y="1317186"/>
            <a:ext cx="724519" cy="79387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en-US" sz="3200" dirty="0">
                <a:ea typeface="Tahoma" panose="020B0604030504040204" pitchFamily="34" charset="0"/>
                <a:cs typeface="Tahoma" panose="020B0604030504040204" pitchFamily="34" charset="0"/>
              </a:rPr>
              <a:t>A</a:t>
            </a:r>
          </a:p>
          <a:p>
            <a:endParaRPr lang="en-US" altLang="en-US" sz="3200" dirty="0">
              <a:ea typeface="Tahoma" panose="020B0604030504040204" pitchFamily="34" charset="0"/>
              <a:cs typeface="Tahoma" panose="020B0604030504040204" pitchFamily="34" charset="0"/>
            </a:endParaRPr>
          </a:p>
          <a:p>
            <a:pPr marL="0" indent="0">
              <a:buFont typeface="Arial" panose="020B0604020202020204" pitchFamily="34" charset="0"/>
              <a:buNone/>
            </a:pPr>
            <a:endParaRPr lang="en-US" altLang="en-US" sz="3200" dirty="0">
              <a:ea typeface="Tahoma" panose="020B0604030504040204" pitchFamily="34" charset="0"/>
              <a:cs typeface="Tahoma" panose="020B0604030504040204" pitchFamily="34" charset="0"/>
            </a:endParaRPr>
          </a:p>
        </p:txBody>
      </p:sp>
      <p:cxnSp>
        <p:nvCxnSpPr>
          <p:cNvPr id="35" name="Straight Arrow Connector 34" descr="Vertical Arrow representing Stable Rock (90⁰).">
            <a:extLst>
              <a:ext uri="{FF2B5EF4-FFF2-40B4-BE49-F238E27FC236}">
                <a16:creationId xmlns:a16="http://schemas.microsoft.com/office/drawing/2014/main" id="{A49AECF9-6334-4E78-A38B-9D9CCBEF91A5}"/>
              </a:ext>
            </a:extLst>
          </p:cNvPr>
          <p:cNvCxnSpPr>
            <a:cxnSpLocks/>
          </p:cNvCxnSpPr>
          <p:nvPr/>
        </p:nvCxnSpPr>
        <p:spPr>
          <a:xfrm flipV="1">
            <a:off x="6052905" y="2111063"/>
            <a:ext cx="0" cy="2743984"/>
          </a:xfrm>
          <a:prstGeom prst="straightConnector1">
            <a:avLst/>
          </a:prstGeom>
          <a:ln w="38100">
            <a:solidFill>
              <a:srgbClr val="FF0000"/>
            </a:solidFill>
            <a:prstDash val="lgDashDotDot"/>
            <a:tailEnd type="triangle"/>
          </a:ln>
        </p:spPr>
        <p:style>
          <a:lnRef idx="1">
            <a:schemeClr val="accent1"/>
          </a:lnRef>
          <a:fillRef idx="0">
            <a:schemeClr val="accent1"/>
          </a:fillRef>
          <a:effectRef idx="0">
            <a:schemeClr val="accent1"/>
          </a:effectRef>
          <a:fontRef idx="minor">
            <a:schemeClr val="tx1"/>
          </a:fontRef>
        </p:style>
      </p:cxnSp>
      <p:sp>
        <p:nvSpPr>
          <p:cNvPr id="38" name="Content Placeholder 2">
            <a:extLst>
              <a:ext uri="{FF2B5EF4-FFF2-40B4-BE49-F238E27FC236}">
                <a16:creationId xmlns:a16="http://schemas.microsoft.com/office/drawing/2014/main" id="{0378E8ED-EDDD-4FA2-B36D-FF7527C0DF35}"/>
              </a:ext>
            </a:extLst>
          </p:cNvPr>
          <p:cNvSpPr txBox="1">
            <a:spLocks/>
          </p:cNvSpPr>
          <p:nvPr/>
        </p:nvSpPr>
        <p:spPr>
          <a:xfrm>
            <a:off x="5176302" y="1604538"/>
            <a:ext cx="2260385" cy="79387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en-US" sz="3200" dirty="0">
                <a:ea typeface="Tahoma" panose="020B0604030504040204" pitchFamily="34" charset="0"/>
                <a:cs typeface="Tahoma" panose="020B0604030504040204" pitchFamily="34" charset="0"/>
              </a:rPr>
              <a:t>Stable rock</a:t>
            </a:r>
          </a:p>
          <a:p>
            <a:endParaRPr lang="en-US" altLang="en-US" sz="3200" dirty="0">
              <a:ea typeface="Tahoma" panose="020B0604030504040204" pitchFamily="34" charset="0"/>
              <a:cs typeface="Tahoma" panose="020B0604030504040204" pitchFamily="34" charset="0"/>
            </a:endParaRPr>
          </a:p>
          <a:p>
            <a:pPr marL="0" indent="0">
              <a:buFont typeface="Arial" panose="020B0604020202020204" pitchFamily="34" charset="0"/>
              <a:buNone/>
            </a:pPr>
            <a:endParaRPr lang="en-US" altLang="en-US" sz="3200" dirty="0">
              <a:ea typeface="Tahoma" panose="020B0604030504040204" pitchFamily="34" charset="0"/>
              <a:cs typeface="Tahoma" panose="020B0604030504040204" pitchFamily="34" charset="0"/>
            </a:endParaRPr>
          </a:p>
        </p:txBody>
      </p:sp>
      <p:sp>
        <p:nvSpPr>
          <p:cNvPr id="39" name="Rectangle 38">
            <a:extLst>
              <a:ext uri="{FF2B5EF4-FFF2-40B4-BE49-F238E27FC236}">
                <a16:creationId xmlns:a16="http://schemas.microsoft.com/office/drawing/2014/main" id="{A32D676E-48A9-4C8A-B779-FA426FBE1FA5}"/>
              </a:ext>
              <a:ext uri="{C183D7F6-B498-43B3-948B-1728B52AA6E4}">
                <adec:decorative xmlns:adec="http://schemas.microsoft.com/office/drawing/2017/decorative" val="1"/>
              </a:ext>
            </a:extLst>
          </p:cNvPr>
          <p:cNvSpPr/>
          <p:nvPr/>
        </p:nvSpPr>
        <p:spPr>
          <a:xfrm>
            <a:off x="5176302" y="1317186"/>
            <a:ext cx="4180681" cy="439018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838200" y="1951173"/>
            <a:ext cx="3988634" cy="3445286"/>
          </a:xfrm>
        </p:spPr>
        <p:txBody>
          <a:bodyPr>
            <a:normAutofit fontScale="92500"/>
          </a:bodyPr>
          <a:lstStyle/>
          <a:p>
            <a:r>
              <a:rPr lang="en-US" altLang="en-US" sz="3200" dirty="0">
                <a:ea typeface="Tahoma" panose="020B0604030504040204" pitchFamily="34" charset="0"/>
                <a:cs typeface="Tahoma" panose="020B0604030504040204" pitchFamily="34" charset="0"/>
              </a:rPr>
              <a:t>Max allowable slope</a:t>
            </a:r>
          </a:p>
          <a:p>
            <a:pPr lvl="1"/>
            <a:r>
              <a:rPr lang="en-US" altLang="en-US" sz="2800" dirty="0">
                <a:ea typeface="Tahoma" panose="020B0604030504040204" pitchFamily="34" charset="0"/>
                <a:cs typeface="Tahoma" panose="020B0604030504040204" pitchFamily="34" charset="0"/>
              </a:rPr>
              <a:t>Stable Rock (90⁰)</a:t>
            </a:r>
          </a:p>
          <a:p>
            <a:pPr lvl="1"/>
            <a:r>
              <a:rPr lang="en-US" altLang="en-US" sz="2800" dirty="0">
                <a:ea typeface="Tahoma" panose="020B0604030504040204" pitchFamily="34" charset="0"/>
                <a:cs typeface="Tahoma" panose="020B0604030504040204" pitchFamily="34" charset="0"/>
              </a:rPr>
              <a:t>Type A soil (53⁰)</a:t>
            </a:r>
          </a:p>
          <a:p>
            <a:pPr lvl="1"/>
            <a:r>
              <a:rPr lang="en-US" altLang="en-US" sz="2800" dirty="0">
                <a:ea typeface="Tahoma" panose="020B0604030504040204" pitchFamily="34" charset="0"/>
                <a:cs typeface="Tahoma" panose="020B0604030504040204" pitchFamily="34" charset="0"/>
              </a:rPr>
              <a:t>Type B soil (45⁰)</a:t>
            </a:r>
          </a:p>
          <a:p>
            <a:pPr lvl="1"/>
            <a:r>
              <a:rPr lang="en-US" altLang="en-US" sz="2800" dirty="0">
                <a:ea typeface="Tahoma" panose="020B0604030504040204" pitchFamily="34" charset="0"/>
                <a:cs typeface="Tahoma" panose="020B0604030504040204" pitchFamily="34" charset="0"/>
              </a:rPr>
              <a:t>Type C soil (34⁰)</a:t>
            </a:r>
          </a:p>
          <a:p>
            <a:pPr lvl="1"/>
            <a:r>
              <a:rPr lang="en-US" altLang="en-US" sz="2800" dirty="0">
                <a:ea typeface="Tahoma" panose="020B0604030504040204" pitchFamily="34" charset="0"/>
                <a:cs typeface="Tahoma" panose="020B0604030504040204" pitchFamily="34" charset="0"/>
              </a:rPr>
              <a:t>Layered (each layer separate)</a:t>
            </a:r>
          </a:p>
          <a:p>
            <a:endParaRPr lang="en-US" altLang="en-US" sz="3200" dirty="0">
              <a:ea typeface="Tahoma" panose="020B0604030504040204" pitchFamily="34" charset="0"/>
              <a:cs typeface="Tahoma" panose="020B0604030504040204" pitchFamily="34" charset="0"/>
            </a:endParaRPr>
          </a:p>
          <a:p>
            <a:endParaRPr lang="en-US" altLang="en-US" sz="3200" dirty="0">
              <a:ea typeface="Tahoma" panose="020B0604030504040204" pitchFamily="34" charset="0"/>
              <a:cs typeface="Tahoma" panose="020B0604030504040204" pitchFamily="34" charset="0"/>
            </a:endParaRPr>
          </a:p>
          <a:p>
            <a:pPr marL="0" indent="0">
              <a:buNone/>
            </a:pPr>
            <a:endParaRPr lang="en-US" altLang="en-US" sz="3200" dirty="0">
              <a:ea typeface="Tahoma" panose="020B0604030504040204" pitchFamily="34" charset="0"/>
              <a:cs typeface="Tahoma" panose="020B0604030504040204" pitchFamily="34" charset="0"/>
            </a:endParaRPr>
          </a:p>
        </p:txBody>
      </p:sp>
      <p:sp>
        <p:nvSpPr>
          <p:cNvPr id="2" name="Title 1"/>
          <p:cNvSpPr>
            <a:spLocks noGrp="1"/>
          </p:cNvSpPr>
          <p:nvPr>
            <p:ph type="title"/>
          </p:nvPr>
        </p:nvSpPr>
        <p:spPr>
          <a:xfrm>
            <a:off x="838200" y="136525"/>
            <a:ext cx="10515600" cy="1325563"/>
          </a:xfrm>
        </p:spPr>
        <p:txBody>
          <a:bodyPr/>
          <a:lstStyle/>
          <a:p>
            <a:pPr algn="ctr"/>
            <a:r>
              <a:rPr lang="en-US" dirty="0">
                <a:latin typeface="Arial Black" panose="020B0A04020102020204" pitchFamily="34" charset="0"/>
              </a:rPr>
              <a:t>Appendix B</a:t>
            </a:r>
          </a:p>
        </p:txBody>
      </p:sp>
    </p:spTree>
    <p:extLst>
      <p:ext uri="{BB962C8B-B14F-4D97-AF65-F5344CB8AC3E}">
        <p14:creationId xmlns:p14="http://schemas.microsoft.com/office/powerpoint/2010/main" val="1782372694"/>
      </p:ext>
    </p:extLst>
  </p:cSld>
  <p:clrMapOvr>
    <a:masterClrMapping/>
  </p:clrMapOvr>
</p:sld>
</file>

<file path=ppt/theme/theme1.xml><?xml version="1.0" encoding="utf-8"?>
<a:theme xmlns:a="http://schemas.openxmlformats.org/drawingml/2006/main" name="Theme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Theme2" id="{145B7FB4-AD62-4ABD-A10C-F54D28D08290}" vid="{80591991-01CB-40A7-BBF3-E4942708B21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Theme2</Template>
  <TotalTime>26112</TotalTime>
  <Words>16484</Words>
  <Application>Microsoft Office PowerPoint</Application>
  <PresentationFormat>Widescreen</PresentationFormat>
  <Paragraphs>1629</Paragraphs>
  <Slides>140</Slides>
  <Notes>124</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140</vt:i4>
      </vt:variant>
    </vt:vector>
  </HeadingPairs>
  <TitlesOfParts>
    <vt:vector size="150" baseType="lpstr">
      <vt:lpstr>Arial</vt:lpstr>
      <vt:lpstr>Arial Black</vt:lpstr>
      <vt:lpstr>Calibri</vt:lpstr>
      <vt:lpstr>Symbol</vt:lpstr>
      <vt:lpstr>Tahoma</vt:lpstr>
      <vt:lpstr>Times New Roman</vt:lpstr>
      <vt:lpstr>Verdana</vt:lpstr>
      <vt:lpstr>Wingdings</vt:lpstr>
      <vt:lpstr>Theme2</vt:lpstr>
      <vt:lpstr>Clip</vt:lpstr>
      <vt:lpstr>Employer Level Trenches &amp; Excavations   University of Cincinnati  Department of Environmental and Public Health Sciences</vt:lpstr>
      <vt:lpstr>Disclaimer</vt:lpstr>
      <vt:lpstr>Introduction</vt:lpstr>
      <vt:lpstr>Learning Objectives</vt:lpstr>
      <vt:lpstr>Learning Objectives</vt:lpstr>
      <vt:lpstr>Learning Objectives</vt:lpstr>
      <vt:lpstr>Let’s Test Our Knowledge</vt:lpstr>
      <vt:lpstr>Pre-Assessment (Q1)</vt:lpstr>
      <vt:lpstr>Pre-Assessment (Q2)</vt:lpstr>
      <vt:lpstr>Pre-Assessment (Q3)</vt:lpstr>
      <vt:lpstr>Pre-Assessment (Q4)</vt:lpstr>
      <vt:lpstr>Pre-Assessment (Q5)</vt:lpstr>
      <vt:lpstr>Pre-Assessment (Q6)</vt:lpstr>
      <vt:lpstr>Pre-Assessment (Q7)</vt:lpstr>
      <vt:lpstr>Pre-Assessment (Q8)</vt:lpstr>
      <vt:lpstr>Pre-Assessment (Q9)</vt:lpstr>
      <vt:lpstr>Pre-Assessment (Q10)</vt:lpstr>
      <vt:lpstr>Worker Rights</vt:lpstr>
      <vt:lpstr>Worker Rights</vt:lpstr>
      <vt:lpstr>Worker Rights</vt:lpstr>
      <vt:lpstr>OSHA's FREE WORKPLACE POSTER </vt:lpstr>
      <vt:lpstr>Employer Responsibilities</vt:lpstr>
      <vt:lpstr>Employer Responsibilities</vt:lpstr>
      <vt:lpstr>Employer Responsibilities</vt:lpstr>
      <vt:lpstr>Employer Responsibilities</vt:lpstr>
      <vt:lpstr>Definition</vt:lpstr>
      <vt:lpstr>Example</vt:lpstr>
      <vt:lpstr>Definition</vt:lpstr>
      <vt:lpstr>Example</vt:lpstr>
      <vt:lpstr>Definition</vt:lpstr>
      <vt:lpstr>Example</vt:lpstr>
      <vt:lpstr>Definition</vt:lpstr>
      <vt:lpstr>Protective Systems</vt:lpstr>
      <vt:lpstr>Image</vt:lpstr>
      <vt:lpstr>Definition</vt:lpstr>
      <vt:lpstr>Definition</vt:lpstr>
      <vt:lpstr>Definition</vt:lpstr>
      <vt:lpstr>Definition</vt:lpstr>
      <vt:lpstr>Definition</vt:lpstr>
      <vt:lpstr>Definition</vt:lpstr>
      <vt:lpstr>Definition</vt:lpstr>
      <vt:lpstr>Definition</vt:lpstr>
      <vt:lpstr>Definition</vt:lpstr>
      <vt:lpstr>Definition</vt:lpstr>
      <vt:lpstr>Definition</vt:lpstr>
      <vt:lpstr>Definition</vt:lpstr>
      <vt:lpstr>Definition</vt:lpstr>
      <vt:lpstr>Definition</vt:lpstr>
      <vt:lpstr>Definition</vt:lpstr>
      <vt:lpstr>Definition</vt:lpstr>
      <vt:lpstr>Statistics &amp; Data</vt:lpstr>
      <vt:lpstr>Statistics &amp; Data</vt:lpstr>
      <vt:lpstr>Statistics &amp; Data</vt:lpstr>
      <vt:lpstr>Statistics &amp; Data</vt:lpstr>
      <vt:lpstr>Direct Costs of Workplace Injuries </vt:lpstr>
      <vt:lpstr>Indirect Costs of Workplace Injuries </vt:lpstr>
      <vt:lpstr>Practice: Scenario</vt:lpstr>
      <vt:lpstr>Practice: Determine Total Cost</vt:lpstr>
      <vt:lpstr>Begin with Total Cost</vt:lpstr>
      <vt:lpstr>Next, Total Investment</vt:lpstr>
      <vt:lpstr>Practice</vt:lpstr>
      <vt:lpstr>Hazard, Cause, Remedy</vt:lpstr>
      <vt:lpstr>Hazard, Cause, Remedy</vt:lpstr>
      <vt:lpstr>Hazard, Cause, Remedy</vt:lpstr>
      <vt:lpstr>Hazard, Cause, Remedy</vt:lpstr>
      <vt:lpstr>Hazard, Cause, Remedy</vt:lpstr>
      <vt:lpstr>Hazard, Cause, Remedy</vt:lpstr>
      <vt:lpstr>Hazard, Cause, Remedy</vt:lpstr>
      <vt:lpstr>Hazard, Cause, Remedy</vt:lpstr>
      <vt:lpstr>Hazard, Cause, Remedy</vt:lpstr>
      <vt:lpstr>Definition</vt:lpstr>
      <vt:lpstr>Hazard, Cause, Remedy</vt:lpstr>
      <vt:lpstr>Hazard, Cause, Remedy</vt:lpstr>
      <vt:lpstr>Hazard, Cause, Remedy</vt:lpstr>
      <vt:lpstr>Hazards Identified within the Photo</vt:lpstr>
      <vt:lpstr>Hazard, Cause, Remedy</vt:lpstr>
      <vt:lpstr>Hazard, Cause, Remedy</vt:lpstr>
      <vt:lpstr>Hazard, Cause, Remedy</vt:lpstr>
      <vt:lpstr>Hazard, Cause, Remedy</vt:lpstr>
      <vt:lpstr>Competent Person</vt:lpstr>
      <vt:lpstr>Competent Person</vt:lpstr>
      <vt:lpstr>Competent Person</vt:lpstr>
      <vt:lpstr>Designating the Competent Person</vt:lpstr>
      <vt:lpstr>1926.651</vt:lpstr>
      <vt:lpstr>1926.651</vt:lpstr>
      <vt:lpstr>1926.651</vt:lpstr>
      <vt:lpstr>1926.652</vt:lpstr>
      <vt:lpstr>1926.652</vt:lpstr>
      <vt:lpstr>1926.652</vt:lpstr>
      <vt:lpstr>Appendix A</vt:lpstr>
      <vt:lpstr>Soil Classification</vt:lpstr>
      <vt:lpstr>Definition</vt:lpstr>
      <vt:lpstr>Type A Soil </vt:lpstr>
      <vt:lpstr>Type A Soil (cont.) </vt:lpstr>
      <vt:lpstr>Type B Soil </vt:lpstr>
      <vt:lpstr>Type C Soil</vt:lpstr>
      <vt:lpstr>Soil Testing</vt:lpstr>
      <vt:lpstr>Soil Testing</vt:lpstr>
      <vt:lpstr>Appendix B</vt:lpstr>
      <vt:lpstr>Appendix C</vt:lpstr>
      <vt:lpstr>Appendix C</vt:lpstr>
      <vt:lpstr>Appendix C</vt:lpstr>
      <vt:lpstr>Appendix D</vt:lpstr>
      <vt:lpstr>Appendix D</vt:lpstr>
      <vt:lpstr>Appendix D</vt:lpstr>
      <vt:lpstr>Appendix E</vt:lpstr>
      <vt:lpstr>Appendix F</vt:lpstr>
      <vt:lpstr>Appendix F</vt:lpstr>
      <vt:lpstr>Appendix F </vt:lpstr>
      <vt:lpstr>Appendix F</vt:lpstr>
      <vt:lpstr>Recommended Practices for Safety and Health Programs</vt:lpstr>
      <vt:lpstr>OSHA’s Safety and Health System Model </vt:lpstr>
      <vt:lpstr>Management Leadership</vt:lpstr>
      <vt:lpstr>Management Leadership</vt:lpstr>
      <vt:lpstr>Why Should Employees be Involved? </vt:lpstr>
      <vt:lpstr>Job Hazard Analysis (JHA)</vt:lpstr>
      <vt:lpstr>Inspections</vt:lpstr>
      <vt:lpstr>Inspections</vt:lpstr>
      <vt:lpstr>Training</vt:lpstr>
      <vt:lpstr>Training</vt:lpstr>
      <vt:lpstr>Training</vt:lpstr>
      <vt:lpstr>Training</vt:lpstr>
      <vt:lpstr>Training</vt:lpstr>
      <vt:lpstr>Training</vt:lpstr>
      <vt:lpstr>Review</vt:lpstr>
      <vt:lpstr>Review</vt:lpstr>
      <vt:lpstr>Review</vt:lpstr>
      <vt:lpstr>Review</vt:lpstr>
      <vt:lpstr>Let’s Test Our Knowledge</vt:lpstr>
      <vt:lpstr>Post-Assessment (Q1)</vt:lpstr>
      <vt:lpstr>Post-Assessment (Q2)</vt:lpstr>
      <vt:lpstr>Post-Assessment (Q3)</vt:lpstr>
      <vt:lpstr>Post-Assessment (Q4)</vt:lpstr>
      <vt:lpstr>Post-Assessment (Q5)</vt:lpstr>
      <vt:lpstr>Post-Assessment (Q6)</vt:lpstr>
      <vt:lpstr>Post-Assessment (Q7)</vt:lpstr>
      <vt:lpstr>Post-Assessment (Q8)</vt:lpstr>
      <vt:lpstr>Post-Assessment (Q9)</vt:lpstr>
      <vt:lpstr>Post-Assessment (Q10)</vt:lpstr>
      <vt:lpstr>References</vt:lpstr>
    </vt:vector>
  </TitlesOfParts>
  <Company>APTIM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Guzzardo, Jeffrey</dc:creator>
  <cp:lastModifiedBy>Workman, Brandon (workmabn)</cp:lastModifiedBy>
  <cp:revision>398</cp:revision>
  <cp:lastPrinted>2019-05-28T13:32:01Z</cp:lastPrinted>
  <dcterms:created xsi:type="dcterms:W3CDTF">2019-05-20T14:47:58Z</dcterms:created>
  <dcterms:modified xsi:type="dcterms:W3CDTF">2021-04-20T14:54:22Z</dcterms:modified>
</cp:coreProperties>
</file>