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14"/>
  </p:notesMasterIdLst>
  <p:sldIdLst>
    <p:sldId id="258" r:id="rId5"/>
    <p:sldId id="259" r:id="rId6"/>
    <p:sldId id="257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132" y="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1B7F5-0327-4FEE-A97B-F727BB083BE0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C1A30-230A-4D75-89C8-8DA9D44E1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4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1A30-230A-4D75-89C8-8DA9D44E1B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1A30-230A-4D75-89C8-8DA9D44E1B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5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1A30-230A-4D75-89C8-8DA9D44E1B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6E82-6261-4B69-8D8C-31EB843C5E97}" type="datetime1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C0C7-8EC8-46CA-BA56-7059E70908B8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CDFC-36B4-48B5-A638-AC6605C5AD38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98D8-B98D-4A73-A052-8B017E417D6D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78B-BB13-460C-A29D-D5074CED78B6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7C67-87A2-4873-BB6B-3F0B7CA2B0EB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805A-8858-4A2F-8B60-EDB072B5C762}" type="datetime1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C763-8D55-4C76-9A7A-6B552EA44D06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6062-8423-454A-A758-EB7A71107702}" type="datetime1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ED67-47CF-49E8-BAEE-9F75C828F173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D5962-958B-4D0E-BBA6-ECD33EC91969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3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7472"/>
            <a:ext cx="8229600" cy="2531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ADEC4-E7C2-4346-A064-1DC2AD99816A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urveymonkey.com/r/UCpeopleschoice202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eople's Choice">
            <a:extLst>
              <a:ext uri="{FF2B5EF4-FFF2-40B4-BE49-F238E27FC236}">
                <a16:creationId xmlns:a16="http://schemas.microsoft.com/office/drawing/2014/main" id="{D468F586-B73D-48BC-B553-D1C3C2F0A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28" y="737208"/>
            <a:ext cx="7772400" cy="1102519"/>
          </a:xfrm>
        </p:spPr>
        <p:txBody>
          <a:bodyPr/>
          <a:lstStyle/>
          <a:p>
            <a:r>
              <a:rPr lang="en-US" dirty="0"/>
              <a:t>People’s Choice</a:t>
            </a:r>
          </a:p>
        </p:txBody>
      </p:sp>
      <p:sp>
        <p:nvSpPr>
          <p:cNvPr id="3" name="Subtitle 2" descr="Images in Medicine - survey monkey link to vote">
            <a:extLst>
              <a:ext uri="{FF2B5EF4-FFF2-40B4-BE49-F238E27FC236}">
                <a16:creationId xmlns:a16="http://schemas.microsoft.com/office/drawing/2014/main" id="{E1895A18-9D19-40A0-B8E5-C0E334523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6" y="1677520"/>
            <a:ext cx="8996083" cy="1314450"/>
          </a:xfrm>
        </p:spPr>
        <p:txBody>
          <a:bodyPr>
            <a:normAutofit fontScale="92500"/>
          </a:bodyPr>
          <a:lstStyle/>
          <a:p>
            <a:r>
              <a:rPr lang="en-US" dirty="0"/>
              <a:t>Images in Medicine</a:t>
            </a:r>
          </a:p>
          <a:p>
            <a:r>
              <a:rPr lang="en-US" dirty="0">
                <a:hlinkClick r:id="rId2"/>
              </a:rPr>
              <a:t>https://www.surveymonkey.com/r/UCpeopleschoice2021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Qr code&#10;&#10;Link to surveymonkey to vote for 2021 People's Choice best image. ">
            <a:extLst>
              <a:ext uri="{FF2B5EF4-FFF2-40B4-BE49-F238E27FC236}">
                <a16:creationId xmlns:a16="http://schemas.microsoft.com/office/drawing/2014/main" id="{7700B255-99EA-4758-AD77-4AC10F6A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80" y="286893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2" y="130523"/>
            <a:ext cx="8265318" cy="125824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Is decreased ion channel function key to T cell immune suppression in cancers?</a:t>
            </a:r>
            <a:br>
              <a:rPr lang="en-US" sz="2400" b="1" dirty="0"/>
            </a:br>
            <a:r>
              <a:rPr lang="en-US" sz="2400" dirty="0" err="1"/>
              <a:t>Ameet</a:t>
            </a:r>
            <a:r>
              <a:rPr lang="en-US" sz="2400" dirty="0"/>
              <a:t> </a:t>
            </a:r>
            <a:r>
              <a:rPr lang="en-US" sz="2400" dirty="0" err="1"/>
              <a:t>Chimote</a:t>
            </a:r>
            <a:r>
              <a:rPr lang="en-US" sz="2400" dirty="0"/>
              <a:t>, PhD – Research Associate </a:t>
            </a:r>
            <a:br>
              <a:rPr lang="en-US" sz="2400" dirty="0"/>
            </a:br>
            <a:r>
              <a:rPr lang="en-US" sz="2400" dirty="0"/>
              <a:t>Division of Nephrology and Hypertension</a:t>
            </a:r>
          </a:p>
        </p:txBody>
      </p:sp>
      <p:pic>
        <p:nvPicPr>
          <p:cNvPr id="7" name="Content Placeholder 6" descr="A picture containing text, light, lit, green&#10;&#10;Description automatically generated">
            <a:extLst>
              <a:ext uri="{FF2B5EF4-FFF2-40B4-BE49-F238E27FC236}">
                <a16:creationId xmlns:a16="http://schemas.microsoft.com/office/drawing/2014/main" id="{62F1C7DE-4015-4895-9D9F-D0DBA89B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5" y="1915536"/>
            <a:ext cx="7886696" cy="27011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4F3BF-1B30-434B-9F4C-53B4A893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#1</a:t>
            </a:r>
          </a:p>
        </p:txBody>
      </p:sp>
    </p:spTree>
    <p:extLst>
      <p:ext uri="{BB962C8B-B14F-4D97-AF65-F5344CB8AC3E}">
        <p14:creationId xmlns:p14="http://schemas.microsoft.com/office/powerpoint/2010/main" val="384849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8" y="130524"/>
            <a:ext cx="7631723" cy="83388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Cancer and Lipids: a FA(c)T that matters</a:t>
            </a:r>
            <a:br>
              <a:rPr lang="en-US" sz="2400" dirty="0"/>
            </a:br>
            <a:r>
              <a:rPr lang="en-US" sz="2400" dirty="0"/>
              <a:t>Caterina </a:t>
            </a:r>
            <a:r>
              <a:rPr lang="en-US" sz="2400" dirty="0" err="1"/>
              <a:t>Bartolacci</a:t>
            </a:r>
            <a:r>
              <a:rPr lang="en-US" sz="2400" dirty="0"/>
              <a:t>, PhD – Post-doc fellow</a:t>
            </a:r>
            <a:br>
              <a:rPr lang="en-US" sz="2400" dirty="0"/>
            </a:br>
            <a:r>
              <a:rPr lang="en-US" sz="2400" dirty="0"/>
              <a:t>Division of Hematology &amp; Oncology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F5200B9-45C3-4825-AC21-45A7175AA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5" y="1258693"/>
            <a:ext cx="7154046" cy="3469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CC4D4-966F-4EC6-93FF-61702893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#2</a:t>
            </a:r>
          </a:p>
        </p:txBody>
      </p:sp>
    </p:spTree>
    <p:extLst>
      <p:ext uri="{BB962C8B-B14F-4D97-AF65-F5344CB8AC3E}">
        <p14:creationId xmlns:p14="http://schemas.microsoft.com/office/powerpoint/2010/main" val="392628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160"/>
            <a:ext cx="7886700" cy="1110891"/>
          </a:xfrm>
        </p:spPr>
        <p:txBody>
          <a:bodyPr>
            <a:noAutofit/>
          </a:bodyPr>
          <a:lstStyle/>
          <a:p>
            <a:r>
              <a:rPr lang="en-US" sz="2400" b="1" dirty="0"/>
              <a:t>Cherry Blossoms</a:t>
            </a:r>
            <a:br>
              <a:rPr lang="en-US" sz="2400" dirty="0"/>
            </a:br>
            <a:r>
              <a:rPr lang="en-US" sz="2400" dirty="0"/>
              <a:t>Christina </a:t>
            </a:r>
            <a:r>
              <a:rPr lang="en-US" sz="2400" dirty="0" err="1"/>
              <a:t>Andreani</a:t>
            </a:r>
            <a:r>
              <a:rPr lang="en-US" sz="2400" dirty="0"/>
              <a:t>, PhD – Post-doc fellow</a:t>
            </a:r>
            <a:br>
              <a:rPr lang="en-US" sz="2400" dirty="0"/>
            </a:br>
            <a:r>
              <a:rPr lang="en-US" sz="2400" dirty="0"/>
              <a:t>Division of Hematology &amp; Oncology </a:t>
            </a:r>
          </a:p>
        </p:txBody>
      </p:sp>
      <p:pic>
        <p:nvPicPr>
          <p:cNvPr id="11" name="Content Placeholder 10" descr="A picture containing plant, window&#10;&#10;Description automatically generated">
            <a:extLst>
              <a:ext uri="{FF2B5EF4-FFF2-40B4-BE49-F238E27FC236}">
                <a16:creationId xmlns:a16="http://schemas.microsoft.com/office/drawing/2014/main" id="{233C3937-8F66-443F-A21A-B0C7B2F86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8" b="13150"/>
          <a:stretch/>
        </p:blipFill>
        <p:spPr>
          <a:xfrm>
            <a:off x="2259855" y="1375209"/>
            <a:ext cx="5029200" cy="34868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49A78-8E62-4544-9F40-335AC26A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#3</a:t>
            </a:r>
          </a:p>
        </p:txBody>
      </p:sp>
    </p:spTree>
    <p:extLst>
      <p:ext uri="{BB962C8B-B14F-4D97-AF65-F5344CB8AC3E}">
        <p14:creationId xmlns:p14="http://schemas.microsoft.com/office/powerpoint/2010/main" val="341053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6" y="273843"/>
            <a:ext cx="8723585" cy="9798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Activating Cardiac Fibroblasts Or Phoenix from the Ashes </a:t>
            </a:r>
            <a:br>
              <a:rPr lang="en-US" sz="2400" dirty="0"/>
            </a:br>
            <a:r>
              <a:rPr lang="en-US" sz="2400" dirty="0"/>
              <a:t>Demetria </a:t>
            </a:r>
            <a:r>
              <a:rPr lang="en-US" sz="2400" dirty="0" err="1"/>
              <a:t>Fischesser</a:t>
            </a:r>
            <a:r>
              <a:rPr lang="en-US" sz="2400" dirty="0"/>
              <a:t>, PhD – Post-doc fellow</a:t>
            </a:r>
            <a:br>
              <a:rPr lang="en-US" sz="2400" dirty="0"/>
            </a:br>
            <a:r>
              <a:rPr lang="en-US" sz="2400" dirty="0"/>
              <a:t>Division of Cardiovascular Health &amp; Disease</a:t>
            </a:r>
          </a:p>
        </p:txBody>
      </p:sp>
      <p:pic>
        <p:nvPicPr>
          <p:cNvPr id="6" name="Content Placeholder 5" descr="A picture containing nature, colorful&#10;&#10;Description automatically generated">
            <a:extLst>
              <a:ext uri="{FF2B5EF4-FFF2-40B4-BE49-F238E27FC236}">
                <a16:creationId xmlns:a16="http://schemas.microsoft.com/office/drawing/2014/main" id="{6884BE89-CEFD-4A52-918D-F57BD7A87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9" r="-3" b="5012"/>
          <a:stretch/>
        </p:blipFill>
        <p:spPr>
          <a:xfrm>
            <a:off x="1923393" y="1528027"/>
            <a:ext cx="5029200" cy="31368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E9660-FBCE-4D46-AEC7-99E151D2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#4</a:t>
            </a:r>
          </a:p>
        </p:txBody>
      </p:sp>
    </p:spTree>
    <p:extLst>
      <p:ext uri="{BB962C8B-B14F-4D97-AF65-F5344CB8AC3E}">
        <p14:creationId xmlns:p14="http://schemas.microsoft.com/office/powerpoint/2010/main" val="212006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3843"/>
            <a:ext cx="9141712" cy="9798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Rhizopus </a:t>
            </a:r>
            <a:r>
              <a:rPr lang="en-US" sz="2400" b="1" dirty="0" err="1"/>
              <a:t>microsporus</a:t>
            </a:r>
            <a:r>
              <a:rPr lang="en-US" sz="2400" b="1" dirty="0"/>
              <a:t> typhlitis in a patient with acute myelogenous leukemia </a:t>
            </a:r>
            <a:br>
              <a:rPr lang="en-US" sz="2400" dirty="0"/>
            </a:br>
            <a:r>
              <a:rPr lang="en-US" sz="2400" dirty="0"/>
              <a:t>Marcus </a:t>
            </a:r>
            <a:r>
              <a:rPr lang="en-US" sz="2400" dirty="0" err="1"/>
              <a:t>Trybula</a:t>
            </a:r>
            <a:r>
              <a:rPr lang="en-US" sz="2400" dirty="0"/>
              <a:t>, MD – Resident</a:t>
            </a:r>
            <a:br>
              <a:rPr lang="en-US" sz="2400" dirty="0"/>
            </a:br>
            <a:r>
              <a:rPr lang="en-US" sz="2400" dirty="0"/>
              <a:t>Department of Internal Medicine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F8F9BC-6E88-489F-81A9-2AFDE5B0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5881"/>
          <a:stretch/>
        </p:blipFill>
        <p:spPr>
          <a:xfrm>
            <a:off x="1979312" y="1428211"/>
            <a:ext cx="5041598" cy="34519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6CDCE-51D4-4A46-A454-DD088433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#5</a:t>
            </a:r>
          </a:p>
        </p:txBody>
      </p:sp>
    </p:spTree>
    <p:extLst>
      <p:ext uri="{BB962C8B-B14F-4D97-AF65-F5344CB8AC3E}">
        <p14:creationId xmlns:p14="http://schemas.microsoft.com/office/powerpoint/2010/main" val="2420955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798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Placoderm Scales </a:t>
            </a:r>
            <a:br>
              <a:rPr lang="en-US" sz="2400" dirty="0"/>
            </a:br>
            <a:r>
              <a:rPr lang="en-US" sz="2400" dirty="0"/>
              <a:t>Melanie T. Cushion, PhD – Professor</a:t>
            </a:r>
            <a:br>
              <a:rPr lang="en-US" sz="2400" dirty="0"/>
            </a:br>
            <a:r>
              <a:rPr lang="en-US" sz="2400" dirty="0"/>
              <a:t>Division of Infectious Diseases </a:t>
            </a:r>
          </a:p>
        </p:txBody>
      </p:sp>
      <p:pic>
        <p:nvPicPr>
          <p:cNvPr id="6" name="Content Placeholder 5" descr="A picture containing nature, rock&#10;&#10;Description automatically generated">
            <a:extLst>
              <a:ext uri="{FF2B5EF4-FFF2-40B4-BE49-F238E27FC236}">
                <a16:creationId xmlns:a16="http://schemas.microsoft.com/office/drawing/2014/main" id="{063F52A9-5F06-4BF4-9ED1-5883C75D7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63" r="-3" b="1341"/>
          <a:stretch/>
        </p:blipFill>
        <p:spPr>
          <a:xfrm>
            <a:off x="2170143" y="1428209"/>
            <a:ext cx="5029200" cy="34434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9E494E-A116-405C-914D-3897256F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#6</a:t>
            </a:r>
          </a:p>
        </p:txBody>
      </p:sp>
    </p:spTree>
    <p:extLst>
      <p:ext uri="{BB962C8B-B14F-4D97-AF65-F5344CB8AC3E}">
        <p14:creationId xmlns:p14="http://schemas.microsoft.com/office/powerpoint/2010/main" val="6117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6BE057F-1678-4842-A96C-E72DAAE14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21" y="914755"/>
            <a:ext cx="6480495" cy="4157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47928"/>
            <a:ext cx="7886700" cy="9798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Hyperpigmentation of the Skin in Addison’s Disease</a:t>
            </a:r>
            <a:br>
              <a:rPr lang="en-US" sz="2400" dirty="0"/>
            </a:br>
            <a:r>
              <a:rPr lang="en-US" sz="2400" dirty="0"/>
              <a:t>Sowmya Boddhula, MD – Fellow</a:t>
            </a:r>
            <a:br>
              <a:rPr lang="en-US" sz="2400" dirty="0"/>
            </a:br>
            <a:r>
              <a:rPr lang="en-US" sz="2400" dirty="0"/>
              <a:t>Division of Endocrinology, Diabetes and Metabolism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0D115-59ED-41EB-A1C6-683EFF93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#7</a:t>
            </a:r>
          </a:p>
        </p:txBody>
      </p:sp>
    </p:spTree>
    <p:extLst>
      <p:ext uri="{BB962C8B-B14F-4D97-AF65-F5344CB8AC3E}">
        <p14:creationId xmlns:p14="http://schemas.microsoft.com/office/powerpoint/2010/main" val="246391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69078-1C6A-4A22-A7BE-0A94609B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13885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Miracles of the Immune System: Complete Response to Temozolomide in Metastatic Melanoma</a:t>
            </a:r>
            <a:br>
              <a:rPr lang="en-US" sz="2400" b="1" dirty="0"/>
            </a:br>
            <a:r>
              <a:rPr lang="en-US" sz="2400" dirty="0"/>
              <a:t>Tara </a:t>
            </a:r>
            <a:r>
              <a:rPr lang="en-US" sz="2400" dirty="0" err="1"/>
              <a:t>Magge</a:t>
            </a:r>
            <a:r>
              <a:rPr lang="en-US" sz="2400" dirty="0"/>
              <a:t>, MD – Resident </a:t>
            </a:r>
            <a:br>
              <a:rPr lang="en-US" sz="2400" dirty="0"/>
            </a:br>
            <a:r>
              <a:rPr lang="en-US" sz="2400" dirty="0"/>
              <a:t>Department of Internal Medicine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13835-4619-4367-A433-001ADBEE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50" r="5247" b="25781"/>
          <a:stretch/>
        </p:blipFill>
        <p:spPr>
          <a:xfrm>
            <a:off x="2742057" y="1342201"/>
            <a:ext cx="4114800" cy="37777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F5428-E0B8-4BC9-9881-7BCB60F6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Image #8</a:t>
            </a:r>
          </a:p>
        </p:txBody>
      </p:sp>
    </p:spTree>
    <p:extLst>
      <p:ext uri="{BB962C8B-B14F-4D97-AF65-F5344CB8AC3E}">
        <p14:creationId xmlns:p14="http://schemas.microsoft.com/office/powerpoint/2010/main" val="3024268377"/>
      </p:ext>
    </p:extLst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1510</TotalTime>
  <Words>221</Words>
  <Application>Microsoft Office PowerPoint</Application>
  <PresentationFormat>On-screen Show (16:9)</PresentationFormat>
  <Paragraphs>22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People’s Choice</vt:lpstr>
      <vt:lpstr>Is decreased ion channel function key to T cell immune suppression in cancers? Ameet Chimote, PhD – Research Associate  Division of Nephrology and Hypertension</vt:lpstr>
      <vt:lpstr>Cancer and Lipids: a FA(c)T that matters Caterina Bartolacci, PhD – Post-doc fellow Division of Hematology &amp; Oncology</vt:lpstr>
      <vt:lpstr>Cherry Blossoms Christina Andreani, PhD – Post-doc fellow Division of Hematology &amp; Oncology </vt:lpstr>
      <vt:lpstr>Activating Cardiac Fibroblasts Or Phoenix from the Ashes  Demetria Fischesser, PhD – Post-doc fellow Division of Cardiovascular Health &amp; Disease</vt:lpstr>
      <vt:lpstr>Rhizopus microsporus typhlitis in a patient with acute myelogenous leukemia  Marcus Trybula, MD – Resident Department of Internal Medicine</vt:lpstr>
      <vt:lpstr>Placoderm Scales  Melanie T. Cushion, PhD – Professor Division of Infectious Diseases </vt:lpstr>
      <vt:lpstr>Hyperpigmentation of the Skin in Addison’s Disease Sowmya Boddhula, MD – Fellow Division of Endocrinology, Diabetes and Metabolism</vt:lpstr>
      <vt:lpstr>Miracles of the Immune System: Complete Response to Temozolomide in Metastatic Melanoma Tara Magge, MD – Resident  Department of Internal Medicine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Adkins, Connie (adkinscj)</cp:lastModifiedBy>
  <cp:revision>60</cp:revision>
  <dcterms:created xsi:type="dcterms:W3CDTF">2010-04-12T23:12:02Z</dcterms:created>
  <dcterms:modified xsi:type="dcterms:W3CDTF">2021-03-29T14:39:32Z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