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F113E2-499B-5542-90A0-283C0FD598A8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CBD7EE-2218-3441-A123-6F531305B1A3}">
      <dgm:prSet phldrT="[Text]"/>
      <dgm:spPr/>
      <dgm:t>
        <a:bodyPr/>
        <a:lstStyle/>
        <a:p>
          <a:r>
            <a:rPr lang="en-US" dirty="0"/>
            <a:t>Cost</a:t>
          </a:r>
        </a:p>
        <a:p>
          <a:r>
            <a:rPr lang="en-US" dirty="0"/>
            <a:t>Utilization</a:t>
          </a:r>
        </a:p>
      </dgm:t>
    </dgm:pt>
    <dgm:pt modelId="{8812CA08-1BCC-DD4F-B62B-C973C6033463}" type="parTrans" cxnId="{645AAE18-A315-9D48-9F92-18AEDC9B2753}">
      <dgm:prSet/>
      <dgm:spPr/>
      <dgm:t>
        <a:bodyPr/>
        <a:lstStyle/>
        <a:p>
          <a:endParaRPr lang="en-US"/>
        </a:p>
      </dgm:t>
    </dgm:pt>
    <dgm:pt modelId="{C8959C88-EFA8-BD4A-8924-F7245E8290D4}" type="sibTrans" cxnId="{645AAE18-A315-9D48-9F92-18AEDC9B2753}">
      <dgm:prSet/>
      <dgm:spPr/>
      <dgm:t>
        <a:bodyPr/>
        <a:lstStyle/>
        <a:p>
          <a:endParaRPr lang="en-US"/>
        </a:p>
      </dgm:t>
    </dgm:pt>
    <dgm:pt modelId="{2559FDE3-BA5B-7A45-B8CD-79B1312F07DF}">
      <dgm:prSet phldrT="[Text]"/>
      <dgm:spPr/>
      <dgm:t>
        <a:bodyPr/>
        <a:lstStyle/>
        <a:p>
          <a:r>
            <a:rPr lang="en-US" dirty="0"/>
            <a:t>Quality</a:t>
          </a:r>
        </a:p>
      </dgm:t>
    </dgm:pt>
    <dgm:pt modelId="{3025C32B-AFD7-1246-9EC5-246769168F00}" type="parTrans" cxnId="{9E1ED687-F325-E540-9C7C-E75B1645F27E}">
      <dgm:prSet/>
      <dgm:spPr/>
      <dgm:t>
        <a:bodyPr/>
        <a:lstStyle/>
        <a:p>
          <a:endParaRPr lang="en-US"/>
        </a:p>
      </dgm:t>
    </dgm:pt>
    <dgm:pt modelId="{F379BE58-93F8-6F45-897A-4239EEBFD0A5}" type="sibTrans" cxnId="{9E1ED687-F325-E540-9C7C-E75B1645F27E}">
      <dgm:prSet/>
      <dgm:spPr/>
      <dgm:t>
        <a:bodyPr/>
        <a:lstStyle/>
        <a:p>
          <a:endParaRPr lang="en-US"/>
        </a:p>
      </dgm:t>
    </dgm:pt>
    <dgm:pt modelId="{54E98C40-3674-E843-BCC7-AFF68E987169}">
      <dgm:prSet phldrT="[Text]"/>
      <dgm:spPr/>
      <dgm:t>
        <a:bodyPr/>
        <a:lstStyle/>
        <a:p>
          <a:r>
            <a:rPr lang="en-US" dirty="0"/>
            <a:t>Volume</a:t>
          </a:r>
        </a:p>
      </dgm:t>
    </dgm:pt>
    <dgm:pt modelId="{19A9C335-E5A0-B448-BE69-E7D30FF88C51}" type="parTrans" cxnId="{F6E4D1A5-9102-7649-A4DE-4F67F5400331}">
      <dgm:prSet/>
      <dgm:spPr/>
      <dgm:t>
        <a:bodyPr/>
        <a:lstStyle/>
        <a:p>
          <a:endParaRPr lang="en-US"/>
        </a:p>
      </dgm:t>
    </dgm:pt>
    <dgm:pt modelId="{CB591D3A-90EA-2240-85A3-F6E07A7C7BB5}" type="sibTrans" cxnId="{F6E4D1A5-9102-7649-A4DE-4F67F5400331}">
      <dgm:prSet/>
      <dgm:spPr/>
      <dgm:t>
        <a:bodyPr/>
        <a:lstStyle/>
        <a:p>
          <a:endParaRPr lang="en-US"/>
        </a:p>
      </dgm:t>
    </dgm:pt>
    <dgm:pt modelId="{F7A79174-4B35-6F47-9154-6174A2CB9582}">
      <dgm:prSet phldrT="[Text]"/>
      <dgm:spPr/>
      <dgm:t>
        <a:bodyPr/>
        <a:lstStyle/>
        <a:p>
          <a:r>
            <a:rPr lang="en-US" dirty="0"/>
            <a:t>Disparities</a:t>
          </a:r>
        </a:p>
      </dgm:t>
    </dgm:pt>
    <dgm:pt modelId="{93EE7722-C2F1-DF4A-BE08-00011FFB4163}" type="parTrans" cxnId="{51006D80-E159-8948-9711-F145D68ED492}">
      <dgm:prSet/>
      <dgm:spPr/>
      <dgm:t>
        <a:bodyPr/>
        <a:lstStyle/>
        <a:p>
          <a:endParaRPr lang="en-US"/>
        </a:p>
      </dgm:t>
    </dgm:pt>
    <dgm:pt modelId="{07248821-9CEA-0045-86DE-6F74621C1BD9}" type="sibTrans" cxnId="{51006D80-E159-8948-9711-F145D68ED492}">
      <dgm:prSet/>
      <dgm:spPr/>
      <dgm:t>
        <a:bodyPr/>
        <a:lstStyle/>
        <a:p>
          <a:endParaRPr lang="en-US"/>
        </a:p>
      </dgm:t>
    </dgm:pt>
    <dgm:pt modelId="{A3270114-734B-D247-AD5B-D14DB6B196C7}" type="pres">
      <dgm:prSet presAssocID="{DDF113E2-499B-5542-90A0-283C0FD598A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624F55C-0939-0D40-8CAF-3B4AD9617230}" type="pres">
      <dgm:prSet presAssocID="{1ACBD7EE-2218-3441-A123-6F531305B1A3}" presName="centerShape" presStyleLbl="node0" presStyleIdx="0" presStyleCnt="1"/>
      <dgm:spPr/>
    </dgm:pt>
    <dgm:pt modelId="{8AE5FD28-6347-F74A-8666-5C4BC08B3F7E}" type="pres">
      <dgm:prSet presAssocID="{3025C32B-AFD7-1246-9EC5-246769168F00}" presName="parTrans" presStyleLbl="bgSibTrans2D1" presStyleIdx="0" presStyleCnt="3"/>
      <dgm:spPr/>
    </dgm:pt>
    <dgm:pt modelId="{72A104F6-29F8-1C46-BC20-B3B8A798C54E}" type="pres">
      <dgm:prSet presAssocID="{2559FDE3-BA5B-7A45-B8CD-79B1312F07DF}" presName="node" presStyleLbl="node1" presStyleIdx="0" presStyleCnt="3" custRadScaleRad="98820" custRadScaleInc="-1779">
        <dgm:presLayoutVars>
          <dgm:bulletEnabled val="1"/>
        </dgm:presLayoutVars>
      </dgm:prSet>
      <dgm:spPr/>
    </dgm:pt>
    <dgm:pt modelId="{6FE58097-9ADA-E340-97C1-C8C09B1F2310}" type="pres">
      <dgm:prSet presAssocID="{19A9C335-E5A0-B448-BE69-E7D30FF88C51}" presName="parTrans" presStyleLbl="bgSibTrans2D1" presStyleIdx="1" presStyleCnt="3"/>
      <dgm:spPr/>
    </dgm:pt>
    <dgm:pt modelId="{020159B1-2EF1-BE46-97E8-A4F5C2678CE8}" type="pres">
      <dgm:prSet presAssocID="{54E98C40-3674-E843-BCC7-AFF68E987169}" presName="node" presStyleLbl="node1" presStyleIdx="1" presStyleCnt="3">
        <dgm:presLayoutVars>
          <dgm:bulletEnabled val="1"/>
        </dgm:presLayoutVars>
      </dgm:prSet>
      <dgm:spPr/>
    </dgm:pt>
    <dgm:pt modelId="{8701589E-FF10-7D42-A7BB-778CB2A1A3A1}" type="pres">
      <dgm:prSet presAssocID="{93EE7722-C2F1-DF4A-BE08-00011FFB4163}" presName="parTrans" presStyleLbl="bgSibTrans2D1" presStyleIdx="2" presStyleCnt="3"/>
      <dgm:spPr/>
    </dgm:pt>
    <dgm:pt modelId="{640F1B65-7090-4B47-99CF-FE70AF687970}" type="pres">
      <dgm:prSet presAssocID="{F7A79174-4B35-6F47-9154-6174A2CB9582}" presName="node" presStyleLbl="node1" presStyleIdx="2" presStyleCnt="3">
        <dgm:presLayoutVars>
          <dgm:bulletEnabled val="1"/>
        </dgm:presLayoutVars>
      </dgm:prSet>
      <dgm:spPr/>
    </dgm:pt>
  </dgm:ptLst>
  <dgm:cxnLst>
    <dgm:cxn modelId="{B9E0AC13-8792-5A42-809B-B8DE62399A8C}" type="presOf" srcId="{DDF113E2-499B-5542-90A0-283C0FD598A8}" destId="{A3270114-734B-D247-AD5B-D14DB6B196C7}" srcOrd="0" destOrd="0" presId="urn:microsoft.com/office/officeart/2005/8/layout/radial4"/>
    <dgm:cxn modelId="{645AAE18-A315-9D48-9F92-18AEDC9B2753}" srcId="{DDF113E2-499B-5542-90A0-283C0FD598A8}" destId="{1ACBD7EE-2218-3441-A123-6F531305B1A3}" srcOrd="0" destOrd="0" parTransId="{8812CA08-1BCC-DD4F-B62B-C973C6033463}" sibTransId="{C8959C88-EFA8-BD4A-8924-F7245E8290D4}"/>
    <dgm:cxn modelId="{F552CB19-D2F1-5346-BB5D-DE35DAB31964}" type="presOf" srcId="{93EE7722-C2F1-DF4A-BE08-00011FFB4163}" destId="{8701589E-FF10-7D42-A7BB-778CB2A1A3A1}" srcOrd="0" destOrd="0" presId="urn:microsoft.com/office/officeart/2005/8/layout/radial4"/>
    <dgm:cxn modelId="{6F45E825-0EFE-274F-AF2A-D82ACF031860}" type="presOf" srcId="{F7A79174-4B35-6F47-9154-6174A2CB9582}" destId="{640F1B65-7090-4B47-99CF-FE70AF687970}" srcOrd="0" destOrd="0" presId="urn:microsoft.com/office/officeart/2005/8/layout/radial4"/>
    <dgm:cxn modelId="{957CEB40-7253-A04B-874C-4B14C29A46AC}" type="presOf" srcId="{3025C32B-AFD7-1246-9EC5-246769168F00}" destId="{8AE5FD28-6347-F74A-8666-5C4BC08B3F7E}" srcOrd="0" destOrd="0" presId="urn:microsoft.com/office/officeart/2005/8/layout/radial4"/>
    <dgm:cxn modelId="{4C2FC260-B7EB-7A4A-B13D-C7927D9D2CA8}" type="presOf" srcId="{1ACBD7EE-2218-3441-A123-6F531305B1A3}" destId="{0624F55C-0939-0D40-8CAF-3B4AD9617230}" srcOrd="0" destOrd="0" presId="urn:microsoft.com/office/officeart/2005/8/layout/radial4"/>
    <dgm:cxn modelId="{51006D80-E159-8948-9711-F145D68ED492}" srcId="{1ACBD7EE-2218-3441-A123-6F531305B1A3}" destId="{F7A79174-4B35-6F47-9154-6174A2CB9582}" srcOrd="2" destOrd="0" parTransId="{93EE7722-C2F1-DF4A-BE08-00011FFB4163}" sibTransId="{07248821-9CEA-0045-86DE-6F74621C1BD9}"/>
    <dgm:cxn modelId="{9E1ED687-F325-E540-9C7C-E75B1645F27E}" srcId="{1ACBD7EE-2218-3441-A123-6F531305B1A3}" destId="{2559FDE3-BA5B-7A45-B8CD-79B1312F07DF}" srcOrd="0" destOrd="0" parTransId="{3025C32B-AFD7-1246-9EC5-246769168F00}" sibTransId="{F379BE58-93F8-6F45-897A-4239EEBFD0A5}"/>
    <dgm:cxn modelId="{0DC364A5-0840-C34C-9B5C-879E03F17A78}" type="presOf" srcId="{2559FDE3-BA5B-7A45-B8CD-79B1312F07DF}" destId="{72A104F6-29F8-1C46-BC20-B3B8A798C54E}" srcOrd="0" destOrd="0" presId="urn:microsoft.com/office/officeart/2005/8/layout/radial4"/>
    <dgm:cxn modelId="{F6E4D1A5-9102-7649-A4DE-4F67F5400331}" srcId="{1ACBD7EE-2218-3441-A123-6F531305B1A3}" destId="{54E98C40-3674-E843-BCC7-AFF68E987169}" srcOrd="1" destOrd="0" parTransId="{19A9C335-E5A0-B448-BE69-E7D30FF88C51}" sibTransId="{CB591D3A-90EA-2240-85A3-F6E07A7C7BB5}"/>
    <dgm:cxn modelId="{7199CFF5-5194-7746-BC7E-3C9334416196}" type="presOf" srcId="{54E98C40-3674-E843-BCC7-AFF68E987169}" destId="{020159B1-2EF1-BE46-97E8-A4F5C2678CE8}" srcOrd="0" destOrd="0" presId="urn:microsoft.com/office/officeart/2005/8/layout/radial4"/>
    <dgm:cxn modelId="{66F2CFFA-9FC3-B542-81BA-3215B73E9C22}" type="presOf" srcId="{19A9C335-E5A0-B448-BE69-E7D30FF88C51}" destId="{6FE58097-9ADA-E340-97C1-C8C09B1F2310}" srcOrd="0" destOrd="0" presId="urn:microsoft.com/office/officeart/2005/8/layout/radial4"/>
    <dgm:cxn modelId="{8EA33E46-5FF4-C34B-B554-A1C1C653FA1F}" type="presParOf" srcId="{A3270114-734B-D247-AD5B-D14DB6B196C7}" destId="{0624F55C-0939-0D40-8CAF-3B4AD9617230}" srcOrd="0" destOrd="0" presId="urn:microsoft.com/office/officeart/2005/8/layout/radial4"/>
    <dgm:cxn modelId="{16DB4ACE-B837-4C4A-9A0B-CA57AB42A867}" type="presParOf" srcId="{A3270114-734B-D247-AD5B-D14DB6B196C7}" destId="{8AE5FD28-6347-F74A-8666-5C4BC08B3F7E}" srcOrd="1" destOrd="0" presId="urn:microsoft.com/office/officeart/2005/8/layout/radial4"/>
    <dgm:cxn modelId="{BFDF8073-A36C-DE4E-8C78-82350205FA29}" type="presParOf" srcId="{A3270114-734B-D247-AD5B-D14DB6B196C7}" destId="{72A104F6-29F8-1C46-BC20-B3B8A798C54E}" srcOrd="2" destOrd="0" presId="urn:microsoft.com/office/officeart/2005/8/layout/radial4"/>
    <dgm:cxn modelId="{769E7B5D-5881-5349-82F2-F3D57445E0EF}" type="presParOf" srcId="{A3270114-734B-D247-AD5B-D14DB6B196C7}" destId="{6FE58097-9ADA-E340-97C1-C8C09B1F2310}" srcOrd="3" destOrd="0" presId="urn:microsoft.com/office/officeart/2005/8/layout/radial4"/>
    <dgm:cxn modelId="{8AB5CC19-899D-6A4A-8611-20EA345EAC9D}" type="presParOf" srcId="{A3270114-734B-D247-AD5B-D14DB6B196C7}" destId="{020159B1-2EF1-BE46-97E8-A4F5C2678CE8}" srcOrd="4" destOrd="0" presId="urn:microsoft.com/office/officeart/2005/8/layout/radial4"/>
    <dgm:cxn modelId="{693E6F0A-E7BF-8B46-B53D-8AE90CA02D9C}" type="presParOf" srcId="{A3270114-734B-D247-AD5B-D14DB6B196C7}" destId="{8701589E-FF10-7D42-A7BB-778CB2A1A3A1}" srcOrd="5" destOrd="0" presId="urn:microsoft.com/office/officeart/2005/8/layout/radial4"/>
    <dgm:cxn modelId="{CBA6F94A-59B7-4645-9226-B82AA9C2DC42}" type="presParOf" srcId="{A3270114-734B-D247-AD5B-D14DB6B196C7}" destId="{640F1B65-7090-4B47-99CF-FE70AF68797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4F55C-0939-0D40-8CAF-3B4AD9617230}">
      <dsp:nvSpPr>
        <dsp:cNvPr id="0" name=""/>
        <dsp:cNvSpPr/>
      </dsp:nvSpPr>
      <dsp:spPr>
        <a:xfrm>
          <a:off x="1512331" y="1864156"/>
          <a:ext cx="1394936" cy="13949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Cost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Utilization</a:t>
          </a:r>
        </a:p>
      </dsp:txBody>
      <dsp:txXfrm>
        <a:off x="1716615" y="2068440"/>
        <a:ext cx="986368" cy="986368"/>
      </dsp:txXfrm>
    </dsp:sp>
    <dsp:sp modelId="{8AE5FD28-6347-F74A-8666-5C4BC08B3F7E}">
      <dsp:nvSpPr>
        <dsp:cNvPr id="0" name=""/>
        <dsp:cNvSpPr/>
      </dsp:nvSpPr>
      <dsp:spPr>
        <a:xfrm rot="12835956">
          <a:off x="568674" y="1629782"/>
          <a:ext cx="1103104" cy="39755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A104F6-29F8-1C46-BC20-B3B8A798C54E}">
      <dsp:nvSpPr>
        <dsp:cNvPr id="0" name=""/>
        <dsp:cNvSpPr/>
      </dsp:nvSpPr>
      <dsp:spPr>
        <a:xfrm>
          <a:off x="11" y="990599"/>
          <a:ext cx="1325189" cy="1060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Quality</a:t>
          </a:r>
        </a:p>
      </dsp:txBody>
      <dsp:txXfrm>
        <a:off x="31062" y="1021650"/>
        <a:ext cx="1263087" cy="998049"/>
      </dsp:txXfrm>
    </dsp:sp>
    <dsp:sp modelId="{6FE58097-9ADA-E340-97C1-C8C09B1F2310}">
      <dsp:nvSpPr>
        <dsp:cNvPr id="0" name=""/>
        <dsp:cNvSpPr/>
      </dsp:nvSpPr>
      <dsp:spPr>
        <a:xfrm rot="16200000">
          <a:off x="1647726" y="1037878"/>
          <a:ext cx="1124146" cy="39755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0159B1-2EF1-BE46-97E8-A4F5C2678CE8}">
      <dsp:nvSpPr>
        <dsp:cNvPr id="0" name=""/>
        <dsp:cNvSpPr/>
      </dsp:nvSpPr>
      <dsp:spPr>
        <a:xfrm>
          <a:off x="1547205" y="144507"/>
          <a:ext cx="1325189" cy="1060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Volume</a:t>
          </a:r>
        </a:p>
      </dsp:txBody>
      <dsp:txXfrm>
        <a:off x="1578256" y="175558"/>
        <a:ext cx="1263087" cy="998049"/>
      </dsp:txXfrm>
    </dsp:sp>
    <dsp:sp modelId="{8701589E-FF10-7D42-A7BB-778CB2A1A3A1}">
      <dsp:nvSpPr>
        <dsp:cNvPr id="0" name=""/>
        <dsp:cNvSpPr/>
      </dsp:nvSpPr>
      <dsp:spPr>
        <a:xfrm rot="19500000">
          <a:off x="2733076" y="1602875"/>
          <a:ext cx="1124146" cy="39755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0F1B65-7090-4B47-99CF-FE70AF687970}">
      <dsp:nvSpPr>
        <dsp:cNvPr id="0" name=""/>
        <dsp:cNvSpPr/>
      </dsp:nvSpPr>
      <dsp:spPr>
        <a:xfrm>
          <a:off x="3092979" y="949186"/>
          <a:ext cx="1325189" cy="10601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Disparities</a:t>
          </a:r>
        </a:p>
      </dsp:txBody>
      <dsp:txXfrm>
        <a:off x="3124030" y="980237"/>
        <a:ext cx="1263087" cy="998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55CE-B76E-11E0-DA76-0A6CA7616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C74B4-124E-9AC7-D3D0-76F55BFC6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51D4C-BFA4-9F5B-86D0-5D32E806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278CC-018E-5C00-E93C-4DBDBDC7E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9E68E-0CCF-1370-131D-9CF497F0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2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8915F-FADC-CB94-8B40-95C71200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EE1DE-2E25-86D2-8153-9A56E4ED9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A5FC4-AFF5-BECE-657C-64FB4D6B0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04A53-B14A-254C-E6A1-94BC481C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8A4B3-9369-3B50-1A30-E1CC612C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F367A-800D-C743-C471-EFB14742E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3C1B7B-9DF0-27AB-7628-D48055C05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04B24-0B6D-AEB8-E161-88344BE11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115A7-C4E9-1117-9318-488566FB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C7223-9C28-F142-BE5F-005FE2A0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0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8A588-CD63-B399-B787-BBA0A93F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B663A-33DE-F589-361F-2FB01DCDD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8BEE8-3379-195B-0308-015402484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CB661-BC88-0F74-6A4D-BA5F5D3F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01EF9-4933-2D23-5DFD-23B9A7B41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8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42877-8B39-2BB3-4535-7554D1FE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6D1A8-B8BA-7372-CABE-51301B2B1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0163F-0750-ABB9-5189-B146836B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5023A-7B89-C929-85E3-D663C0912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F38B9-1622-E078-CBB2-84A4538E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6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3FC24-442A-2B8D-C7E1-3D0272D2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F236-2DEF-4321-65EB-B0D265C68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8F0D4-DFFA-A6CD-62F3-F84E31BE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34795-2AD5-8041-BA23-D1E13E8F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B07C5-B53D-F478-BD46-7FECCFDA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99F87-9F5F-D2AE-6E81-95D692596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3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46D99-D3C9-E054-6E79-5418F11B6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ADC78-E8E8-9FDF-D9EA-748C1B27C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E5D5F-AD08-54A9-5584-62757F853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414FA1-10A0-3D50-DA17-B65924F37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00D11-BEA1-C858-779B-9914A775B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5BFD1E-C787-2B7D-76A5-C323CE71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9D3DA7-0999-0E61-97BA-2B93E7322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9D5195-825E-FF72-8711-C74F0E7C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3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5B92F-62D0-1E45-2394-148B732D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D21F2-F02F-FECF-2641-A8B53C7D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4209C-C947-368E-B870-66D1D955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144F6-E27E-0EC5-2D39-34B43D97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2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3B3CC-A1BF-0EFD-CDB9-D65FB31E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9D9387-0C6A-D578-6346-BD9A3646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E720F-0A23-3A85-494D-2D7B4C91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7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22888-5302-1B6D-73D0-59EBE0EB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046D9-7CBE-5E11-C53D-E93EDF8EB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68321-8141-99C1-D04F-39165B302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6A5D3-7C25-6EFF-E04C-19E770C8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917C9-67B6-F5F4-79EE-F1C15E24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05A5D-210D-17B4-43E0-EDC91489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6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1BD2-7574-398E-6203-C8262CBEF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8DC0C5-4B35-6054-8B5F-B385BF29D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F7E01-2131-4350-889A-88AD79A5B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9C4B5-E614-174B-0E8F-14DFFDB2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45D70-6B9D-A87F-0247-42707F8BC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B0DFC-EE4E-EA97-494E-2971F975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9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79078-1824-2550-5051-D6BFDF868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FD123-5BB6-419F-2D00-E69856F12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742B8-8E78-E7A0-401A-E4DE11557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B5E0-A41B-4F6A-BF69-EAF405F61B65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D004A-DC19-B6DD-F62C-E59D91FD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371B7-4381-381D-F6A4-CCFC07484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6D825-9946-4B8F-A3B1-823612AE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45815" y="358883"/>
            <a:ext cx="9795661" cy="1325563"/>
          </a:xfrm>
        </p:spPr>
        <p:txBody>
          <a:bodyPr>
            <a:normAutofit/>
          </a:bodyPr>
          <a:lstStyle/>
          <a:p>
            <a:r>
              <a:rPr lang="en-US" dirty="0"/>
              <a:t>Future of academic healthcare research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graphicFrame>
        <p:nvGraphicFramePr>
          <p:cNvPr id="14" name="Diagram 13" descr="This is a diagram of the 3 key things that go into Cost Utilization which is Quality, Volume, and Disparities"/>
          <p:cNvGraphicFramePr/>
          <p:nvPr/>
        </p:nvGraphicFramePr>
        <p:xfrm>
          <a:off x="1345815" y="2645569"/>
          <a:ext cx="44196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Redesign health care delivery</a:t>
            </a:r>
          </a:p>
          <a:p>
            <a:r>
              <a:rPr lang="en-US" dirty="0"/>
              <a:t>Patient focused care</a:t>
            </a:r>
          </a:p>
          <a:p>
            <a:r>
              <a:rPr lang="en-US" dirty="0"/>
              <a:t>Establish partnerships</a:t>
            </a:r>
          </a:p>
          <a:p>
            <a:pPr lvl="1"/>
            <a:r>
              <a:rPr lang="en-US" dirty="0"/>
              <a:t>Proctor &amp; Gamble</a:t>
            </a:r>
          </a:p>
          <a:p>
            <a:pPr lvl="1"/>
            <a:r>
              <a:rPr lang="en-US" dirty="0"/>
              <a:t>GE</a:t>
            </a:r>
          </a:p>
          <a:p>
            <a:r>
              <a:rPr lang="en-US" dirty="0"/>
              <a:t>Safety and quality metrics</a:t>
            </a:r>
          </a:p>
        </p:txBody>
      </p:sp>
    </p:spTree>
    <p:extLst>
      <p:ext uri="{BB962C8B-B14F-4D97-AF65-F5344CB8AC3E}">
        <p14:creationId xmlns:p14="http://schemas.microsoft.com/office/powerpoint/2010/main" val="392142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Future of academic healthcare research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academic healthcare research</dc:title>
  <dc:creator>Dennis, Maurice (mauricds)</dc:creator>
  <cp:lastModifiedBy>Dennis, Maurice (mauricds)</cp:lastModifiedBy>
  <cp:revision>1</cp:revision>
  <dcterms:created xsi:type="dcterms:W3CDTF">2024-02-06T16:02:44Z</dcterms:created>
  <dcterms:modified xsi:type="dcterms:W3CDTF">2024-02-06T16:03:38Z</dcterms:modified>
</cp:coreProperties>
</file>